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3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4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18"/>
  </p:notesMasterIdLst>
  <p:sldIdLst>
    <p:sldId id="286" r:id="rId6"/>
    <p:sldId id="1318" r:id="rId7"/>
    <p:sldId id="1317" r:id="rId8"/>
    <p:sldId id="1315" r:id="rId9"/>
    <p:sldId id="1314" r:id="rId10"/>
    <p:sldId id="406" r:id="rId11"/>
    <p:sldId id="442" r:id="rId12"/>
    <p:sldId id="435" r:id="rId13"/>
    <p:sldId id="456" r:id="rId14"/>
    <p:sldId id="1320" r:id="rId15"/>
    <p:sldId id="455" r:id="rId16"/>
    <p:sldId id="1319" r:id="rId17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184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oberts, Beth A (DCO/IESP-FIT)" initials="RBA(" lastIdx="8" clrIdx="6">
    <p:extLst>
      <p:ext uri="{19B8F6BF-5375-455C-9EA6-DF929625EA0E}">
        <p15:presenceInfo xmlns:p15="http://schemas.microsoft.com/office/powerpoint/2012/main" userId="S::Robertsea@mcc.gov::23b2c0e9-9d06-4fac-9332-17acc4ac7081" providerId="AD"/>
      </p:ext>
    </p:extLst>
  </p:cmAuthor>
  <p:cmAuthor id="1" name="Wiegert, Joel R (DCO/AFR-O)" initials="WJR(" lastIdx="9" clrIdx="0">
    <p:extLst>
      <p:ext uri="{19B8F6BF-5375-455C-9EA6-DF929625EA0E}">
        <p15:presenceInfo xmlns:p15="http://schemas.microsoft.com/office/powerpoint/2012/main" userId="S::WiegertJR@mcc.gov::8dff7889-3ebe-4679-ae75-e11f5f4c3375" providerId="AD"/>
      </p:ext>
    </p:extLst>
  </p:cmAuthor>
  <p:cmAuthor id="2" name="Mara, Hillary (DCO/AFR-P)" initials="MH(" lastIdx="28" clrIdx="1">
    <p:extLst>
      <p:ext uri="{19B8F6BF-5375-455C-9EA6-DF929625EA0E}">
        <p15:presenceInfo xmlns:p15="http://schemas.microsoft.com/office/powerpoint/2012/main" userId="S::marah@mcc.gov::a0a89c08-9f35-4217-afe0-c577d7d3594a" providerId="AD"/>
      </p:ext>
    </p:extLst>
  </p:cmAuthor>
  <p:cmAuthor id="3" name="Ruhm, Emily H" initials="RH" lastIdx="8" clrIdx="2">
    <p:extLst>
      <p:ext uri="{19B8F6BF-5375-455C-9EA6-DF929625EA0E}">
        <p15:presenceInfo xmlns:p15="http://schemas.microsoft.com/office/powerpoint/2012/main" userId="S::ruhmeh@mcc.gov::74989997-bc03-4a61-91dc-3a93ea976045" providerId="AD"/>
      </p:ext>
    </p:extLst>
  </p:cmAuthor>
  <p:cmAuthor id="4" name="Philogene, Martin (DCO/SEC-FISC)" initials="P(" lastIdx="1" clrIdx="3">
    <p:extLst>
      <p:ext uri="{19B8F6BF-5375-455C-9EA6-DF929625EA0E}">
        <p15:presenceInfo xmlns:p15="http://schemas.microsoft.com/office/powerpoint/2012/main" userId="S::philogenem@mcc.gov::345a614f-d49c-448e-bc01-105af5dfb9b3" providerId="AD"/>
      </p:ext>
    </p:extLst>
  </p:cmAuthor>
  <p:cmAuthor id="5" name="Pike, Jill S (DCO/SEC-AL)" initials="PJS(" lastIdx="4" clrIdx="4">
    <p:extLst>
      <p:ext uri="{19B8F6BF-5375-455C-9EA6-DF929625EA0E}">
        <p15:presenceInfo xmlns:p15="http://schemas.microsoft.com/office/powerpoint/2012/main" userId="S::pikejs@mcc.gov::6e8172a8-5114-404d-a6fa-95f12164d16e" providerId="AD"/>
      </p:ext>
    </p:extLst>
  </p:cmAuthor>
  <p:cmAuthor id="6" name="Inanc, Burak C (DCO/IEPS-TVS)" initials="IBC(" lastIdx="5" clrIdx="5">
    <p:extLst>
      <p:ext uri="{19B8F6BF-5375-455C-9EA6-DF929625EA0E}">
        <p15:presenceInfo xmlns:p15="http://schemas.microsoft.com/office/powerpoint/2012/main" userId="S::inancbc@mcc.gov::4fd7e0d0-5742-4c64-b554-ad3c8015b9c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4B5"/>
    <a:srgbClr val="BBD9DF"/>
    <a:srgbClr val="002060"/>
    <a:srgbClr val="C9E7F3"/>
    <a:srgbClr val="A3C6FF"/>
    <a:srgbClr val="005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F847BC-53AA-46D4-AD3D-77A5E23E780E}" v="37" dt="2021-10-25T15:29:15.9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28"/>
      </p:cViewPr>
      <p:guideLst>
        <p:guide pos="3840"/>
        <p:guide orient="horz" pos="18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FE5D3-C88A-4B07-9BC2-7182476197B1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40FFD-1124-40D8-AC39-779C78A6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88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0C472-F028-4C84-BA59-39BC428373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267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200">
              <a:latin typeface="Century Gothic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latin typeface="Century Gothic"/>
                <a:ea typeface="Calibri" panose="020F0502020204030204" pitchFamily="34" charset="0"/>
              </a:rPr>
              <a:t>T</a:t>
            </a:r>
            <a:r>
              <a:rPr lang="en-US" sz="1200">
                <a:effectLst/>
                <a:latin typeface="Century Gothic"/>
                <a:ea typeface="Calibri" panose="020F0502020204030204" pitchFamily="34" charset="0"/>
              </a:rPr>
              <a:t>ime consuming and costly land transactions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>
              <a:latin typeface="Century Gothic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latin typeface="Century Gothic"/>
                <a:ea typeface="Calibri" panose="020F0502020204030204" pitchFamily="34" charset="0"/>
              </a:rPr>
              <a:t>D</a:t>
            </a:r>
            <a:r>
              <a:rPr lang="en-US" sz="1200">
                <a:effectLst/>
                <a:latin typeface="Century Gothic"/>
                <a:ea typeface="Calibri" panose="020F0502020204030204" pitchFamily="34" charset="0"/>
              </a:rPr>
              <a:t>eficient governance of land allocation and acquisition;</a:t>
            </a:r>
            <a:r>
              <a:rPr lang="en-US" sz="1200">
                <a:latin typeface="Century Gothic"/>
                <a:ea typeface="Calibri" panose="020F050202020403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>
              <a:latin typeface="Century Gothic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latin typeface="Century Gothic"/>
                <a:ea typeface="Calibri" panose="020F0502020204030204" pitchFamily="34" charset="0"/>
              </a:rPr>
              <a:t>L</a:t>
            </a:r>
            <a:r>
              <a:rPr lang="en-US" sz="1200">
                <a:effectLst/>
                <a:latin typeface="Century Gothic"/>
                <a:ea typeface="Calibri" panose="020F0502020204030204" pitchFamily="34" charset="0"/>
              </a:rPr>
              <a:t>and tenure insecurity</a:t>
            </a:r>
            <a:r>
              <a:rPr lang="en-US" sz="1200">
                <a:latin typeface="Century Gothic"/>
                <a:ea typeface="Calibri" panose="020F0502020204030204" pitchFamily="34" charset="0"/>
              </a:rPr>
              <a:t>, </a:t>
            </a:r>
            <a:r>
              <a:rPr lang="en-US" sz="1200">
                <a:effectLst/>
                <a:latin typeface="Century Gothic"/>
                <a:ea typeface="Calibri" panose="020F0502020204030204" pitchFamily="34" charset="0"/>
              </a:rPr>
              <a:t>especially for smallholders and women, complicates commercial and public sector uses</a:t>
            </a:r>
            <a:r>
              <a:rPr lang="en-US" sz="1200">
                <a:latin typeface="Century Gothic"/>
                <a:ea typeface="Calibri" panose="020F0502020204030204" pitchFamily="34" charset="0"/>
              </a:rPr>
              <a:t> </a:t>
            </a:r>
            <a:endParaRPr lang="en-US" sz="1200" b="1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60C472-F028-4C84-BA59-39BC428373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316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60C472-F028-4C84-BA59-39BC428373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78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60C472-F028-4C84-BA59-39BC428373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57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60C472-F028-4C84-BA59-39BC4283737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0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26D09027-3DA1-4D5D-94E6-4A08D464074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165043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think-cell Slide" r:id="rId5" imgW="353" imgH="359" progId="TCLayout.ActiveDocument.1">
                  <p:embed/>
                </p:oleObj>
              </mc:Choice>
              <mc:Fallback>
                <p:oleObj name="think-cell Slide" r:id="rId5" imgW="353" imgH="359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26D09027-3DA1-4D5D-94E6-4A08D46407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F530D20D-69B6-4505-B40F-2A8F1D9A8888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1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800" b="0" i="0" baseline="0">
              <a:latin typeface="Century Gothic" panose="020B0502020202020204" pitchFamily="34" charset="0"/>
              <a:ea typeface="+mj-ea"/>
              <a:cs typeface="+mj-cs"/>
              <a:sym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E1B5B8-8CB3-4D59-85F1-4D73AA035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76" y="341523"/>
            <a:ext cx="11310651" cy="837283"/>
          </a:xfrm>
          <a:prstGeom prst="rect">
            <a:avLst/>
          </a:prstGeom>
        </p:spPr>
        <p:txBody>
          <a:bodyPr lIns="0"/>
          <a:lstStyle>
            <a:lvl1pPr>
              <a:defRPr sz="28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010712-9DE5-4980-AA6A-79B33A45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26946D-D002-4A4B-99FF-8F3A1E550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F3D12C-13FE-42FC-837A-997535108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A859-3C18-4535-876F-54C99B42B7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635EFDB-2064-4A24-83B0-CD6A1074D1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0026" y="1612900"/>
            <a:ext cx="11310651" cy="4521200"/>
          </a:xfrm>
        </p:spPr>
        <p:txBody>
          <a:bodyPr lIns="0">
            <a:normAutofit/>
          </a:bodyPr>
          <a:lstStyle>
            <a:lvl1pPr marL="0" indent="0">
              <a:buNone/>
              <a:defRPr sz="1600" b="1"/>
            </a:lvl1pPr>
            <a:lvl2pPr marL="182882" indent="-182882">
              <a:lnSpc>
                <a:spcPct val="100000"/>
              </a:lnSpc>
              <a:spcBef>
                <a:spcPts val="3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defRPr sz="1600"/>
            </a:lvl2pPr>
            <a:lvl3pPr marL="365765" indent="-182882">
              <a:lnSpc>
                <a:spcPct val="100000"/>
              </a:lnSpc>
              <a:spcBef>
                <a:spcPts val="300"/>
              </a:spcBef>
              <a:buClr>
                <a:srgbClr val="002060"/>
              </a:buClr>
              <a:buFont typeface="Palatino Linotype" panose="02040502050505030304" pitchFamily="18" charset="0"/>
              <a:buChar char="‒"/>
              <a:defRPr sz="1600"/>
            </a:lvl3pPr>
            <a:lvl4pPr marL="548647" indent="-182882">
              <a:lnSpc>
                <a:spcPct val="100000"/>
              </a:lnSpc>
              <a:spcBef>
                <a:spcPts val="300"/>
              </a:spcBef>
              <a:buClr>
                <a:srgbClr val="002060"/>
              </a:buCl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122877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 userDrawn="1">
          <p15:clr>
            <a:srgbClr val="FBAE40"/>
          </p15:clr>
        </p15:guide>
        <p15:guide id="2" pos="272" userDrawn="1">
          <p15:clr>
            <a:srgbClr val="FBAE40"/>
          </p15:clr>
        </p15:guide>
        <p15:guide id="3" pos="7417" userDrawn="1">
          <p15:clr>
            <a:srgbClr val="FBAE40"/>
          </p15:clr>
        </p15:guide>
        <p15:guide id="4" orient="horz" pos="1008" userDrawn="1">
          <p15:clr>
            <a:srgbClr val="FBAE40"/>
          </p15:clr>
        </p15:guide>
        <p15:guide id="5" orient="horz" pos="396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A859-3C18-4535-876F-54C99B42B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887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4D7E964C-5F47-47AC-807E-C8B814F894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081654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think-cell Slide" r:id="rId5" imgW="353" imgH="359" progId="TCLayout.ActiveDocument.1">
                  <p:embed/>
                </p:oleObj>
              </mc:Choice>
              <mc:Fallback>
                <p:oleObj name="think-cell Slide" r:id="rId5" imgW="353" imgH="359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4D7E964C-5F47-47AC-807E-C8B814F894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3F9D882E-B59B-4BF6-A1C4-42900A2BF82E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1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400" b="0" i="0" baseline="0">
              <a:latin typeface="Century Gothic" panose="020B0502020202020204" pitchFamily="34" charset="0"/>
              <a:ea typeface="+mj-ea"/>
              <a:cs typeface="+mj-cs"/>
              <a:sym typeface="Century Gothic" panose="020B0502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08124" y="6356351"/>
            <a:ext cx="2743200" cy="365125"/>
          </a:xfrm>
        </p:spPr>
        <p:txBody>
          <a:bodyPr rIns="0"/>
          <a:lstStyle/>
          <a:p>
            <a:fld id="{A3B9A859-3C18-4535-876F-54C99B42B7A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82E971C-B85B-42E9-8CFD-A47832F1B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76" y="153266"/>
            <a:ext cx="11310651" cy="1089528"/>
          </a:xfrm>
          <a:prstGeom prst="rect">
            <a:avLst/>
          </a:prstGeom>
        </p:spPr>
        <p:txBody>
          <a:bodyPr lIns="0"/>
          <a:lstStyle>
            <a:lvl1pPr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7669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4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ags" Target="../tags/tag3.xml"/><Relationship Id="rId5" Type="http://schemas.openxmlformats.org/officeDocument/2006/relationships/vmlDrawing" Target="../drawings/vmlDrawing2.vml"/><Relationship Id="rId4" Type="http://schemas.openxmlformats.org/officeDocument/2006/relationships/theme" Target="../theme/theme2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E4C535A3-3B47-4578-9F17-202645ADBA5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6856618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think-cell Slide" r:id="rId15" imgW="353" imgH="359" progId="TCLayout.ActiveDocument.1">
                  <p:embed/>
                </p:oleObj>
              </mc:Choice>
              <mc:Fallback>
                <p:oleObj name="think-cell Slide" r:id="rId15" imgW="353" imgH="359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E4C535A3-3B47-4578-9F17-202645ADBA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22CDC569-D494-4081-83ED-F7E18BE41C5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1103526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think-cell Slide" r:id="rId8" imgW="353" imgH="359" progId="TCLayout.ActiveDocument.1">
                  <p:embed/>
                </p:oleObj>
              </mc:Choice>
              <mc:Fallback>
                <p:oleObj name="think-cell Slide" r:id="rId8" imgW="353" imgH="359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22CDC569-D494-4081-83ED-F7E18BE41C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2FEA1D9A-F36B-4EF2-B137-B808FF612A6B}"/>
              </a:ext>
            </a:extLst>
          </p:cNvPr>
          <p:cNvSpPr/>
          <p:nvPr userDrawn="1">
            <p:custDataLst>
              <p:tags r:id="rId7"/>
            </p:custDataLst>
          </p:nvPr>
        </p:nvSpPr>
        <p:spPr>
          <a:xfrm>
            <a:off x="1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505864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505864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505864"/>
                </a:solidFill>
              </a:defRPr>
            </a:lvl1pPr>
          </a:lstStyle>
          <a:p>
            <a:fld id="{A3B9A859-3C18-4535-876F-54C99B42B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C3EBEA-4C13-4C21-A909-A7F726DC17E7}"/>
              </a:ext>
            </a:extLst>
          </p:cNvPr>
          <p:cNvSpPr/>
          <p:nvPr userDrawn="1"/>
        </p:nvSpPr>
        <p:spPr>
          <a:xfrm>
            <a:off x="0" y="1"/>
            <a:ext cx="12192000" cy="1285875"/>
          </a:xfrm>
          <a:prstGeom prst="rect">
            <a:avLst/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689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 ftr="0" dt="0"/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10.xml"/><Relationship Id="rId7" Type="http://schemas.openxmlformats.org/officeDocument/2006/relationships/oleObject" Target="../embeddings/oleObject5.bin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mailto:mw2cm@mcc.gov" TargetMode="External"/><Relationship Id="rId3" Type="http://schemas.openxmlformats.org/officeDocument/2006/relationships/tags" Target="../tags/tag19.xml"/><Relationship Id="rId7" Type="http://schemas.openxmlformats.org/officeDocument/2006/relationships/image" Target="../media/image1.emf"/><Relationship Id="rId2" Type="http://schemas.openxmlformats.org/officeDocument/2006/relationships/tags" Target="../tags/tag18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3.xml"/><Relationship Id="rId7" Type="http://schemas.openxmlformats.org/officeDocument/2006/relationships/image" Target="../media/image1.emf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6.sv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1.emf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7.xml"/><Relationship Id="rId7" Type="http://schemas.openxmlformats.org/officeDocument/2006/relationships/image" Target="../media/image1.emf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6.sv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6" hidden="1">
            <a:extLst>
              <a:ext uri="{FF2B5EF4-FFF2-40B4-BE49-F238E27FC236}">
                <a16:creationId xmlns:a16="http://schemas.microsoft.com/office/drawing/2014/main" id="{1405445C-CD87-4F95-8012-CD0C586E2DB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think-cell Slide" r:id="rId7" imgW="353" imgH="359" progId="TCLayout.ActiveDocument.1">
                  <p:embed/>
                </p:oleObj>
              </mc:Choice>
              <mc:Fallback>
                <p:oleObj name="think-cell Slide" r:id="rId7" imgW="353" imgH="359" progId="TCLayout.ActiveDocument.1">
                  <p:embed/>
                  <p:pic>
                    <p:nvPicPr>
                      <p:cNvPr id="17" name="Object 16" hidden="1">
                        <a:extLst>
                          <a:ext uri="{FF2B5EF4-FFF2-40B4-BE49-F238E27FC236}">
                            <a16:creationId xmlns:a16="http://schemas.microsoft.com/office/drawing/2014/main" id="{1405445C-CD87-4F95-8012-CD0C586E2D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 hidden="1">
            <a:extLst>
              <a:ext uri="{FF2B5EF4-FFF2-40B4-BE49-F238E27FC236}">
                <a16:creationId xmlns:a16="http://schemas.microsoft.com/office/drawing/2014/main" id="{31173A1D-68E9-4A64-BA0D-E9C2B67B3FC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US" sz="3600" b="1">
              <a:latin typeface="Century Gothic" panose="020B0502020202020204" pitchFamily="34" charset="0"/>
              <a:ea typeface="+mj-ea"/>
              <a:cs typeface="+mj-cs"/>
              <a:sym typeface="Century Gothic" panose="020B0502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BAE571-6126-40D1-988D-8367EEFE2A36}"/>
              </a:ext>
            </a:extLst>
          </p:cNvPr>
          <p:cNvSpPr/>
          <p:nvPr/>
        </p:nvSpPr>
        <p:spPr>
          <a:xfrm>
            <a:off x="0" y="5221996"/>
            <a:ext cx="12192000" cy="163600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 hidden="1">
            <a:extLst>
              <a:ext uri="{FF2B5EF4-FFF2-40B4-BE49-F238E27FC236}">
                <a16:creationId xmlns:a16="http://schemas.microsoft.com/office/drawing/2014/main" id="{C8ACAB85-1395-4620-AB3B-56031C9D020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US" sz="3600" b="1">
              <a:latin typeface="Century Gothic" panose="020B0502020202020204" pitchFamily="34" charset="0"/>
              <a:ea typeface="+mj-ea"/>
              <a:cs typeface="+mj-cs"/>
              <a:sym typeface="Century Gothic" panose="020B0502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093891"/>
            <a:ext cx="9144000" cy="104430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effectLst/>
                <a:latin typeface="Segoe UI" panose="020B0502040204020203" pitchFamily="34" charset="0"/>
              </a:rPr>
              <a:t>November 2021 MCC Advisory Council Meeting</a:t>
            </a:r>
            <a:endParaRPr lang="en-US" sz="28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526243"/>
            <a:ext cx="12192000" cy="565563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Malawi’s Second MCC Compact</a:t>
            </a:r>
          </a:p>
        </p:txBody>
      </p:sp>
      <p:sp>
        <p:nvSpPr>
          <p:cNvPr id="5" name="AutoShape 2" descr="Malawi">
            <a:extLst>
              <a:ext uri="{FF2B5EF4-FFF2-40B4-BE49-F238E27FC236}">
                <a16:creationId xmlns:a16="http://schemas.microsoft.com/office/drawing/2014/main" id="{DFAC37D8-F8EF-41E4-92CD-2D91BD1901F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2392326" cy="239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0869488-3EB5-4941-93E4-44B4A2DB0B6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17"/>
            <a:ext cx="12192000" cy="521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784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EA8C38D-BD58-4173-B231-C94645261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76" y="330246"/>
            <a:ext cx="11310651" cy="1089528"/>
          </a:xfrm>
        </p:spPr>
        <p:txBody>
          <a:bodyPr/>
          <a:lstStyle/>
          <a:p>
            <a:r>
              <a:rPr lang="en-US" sz="4000" b="1" dirty="0"/>
              <a:t>Inclusive Agriculture Activity Overview</a:t>
            </a:r>
            <a:endParaRPr lang="en-US" sz="4000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EA1E39C-8039-4DD5-B9AF-FFD3BF93A2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594410"/>
              </p:ext>
            </p:extLst>
          </p:nvPr>
        </p:nvGraphicFramePr>
        <p:xfrm>
          <a:off x="0" y="1326573"/>
          <a:ext cx="10162309" cy="5531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015">
                  <a:extLst>
                    <a:ext uri="{9D8B030D-6E8A-4147-A177-3AD203B41FA5}">
                      <a16:colId xmlns:a16="http://schemas.microsoft.com/office/drawing/2014/main" val="2146537659"/>
                    </a:ext>
                  </a:extLst>
                </a:gridCol>
                <a:gridCol w="8319294">
                  <a:extLst>
                    <a:ext uri="{9D8B030D-6E8A-4147-A177-3AD203B41FA5}">
                      <a16:colId xmlns:a16="http://schemas.microsoft.com/office/drawing/2014/main" val="3297640251"/>
                    </a:ext>
                  </a:extLst>
                </a:gridCol>
              </a:tblGrid>
              <a:tr h="34192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Sub-Activity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532888"/>
                  </a:ext>
                </a:extLst>
              </a:tr>
              <a:tr h="1414034">
                <a:tc>
                  <a:txBody>
                    <a:bodyPr/>
                    <a:lstStyle/>
                    <a:p>
                      <a:r>
                        <a:rPr lang="en-US" sz="1600" b="1" dirty="0"/>
                        <a:t>Growth 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Long-term (quasi-equity) financing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agro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-processors and large commercial farmers.  Eligibility criteria includes min requirement that Applicants have to 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source directly from a minimum of 1,000 SHFs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 have the willingness and ability to do so within 2 years of receiving  financing.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595332"/>
                  </a:ext>
                </a:extLst>
              </a:tr>
              <a:tr h="1973014">
                <a:tc>
                  <a:txBody>
                    <a:bodyPr/>
                    <a:lstStyle/>
                    <a:p>
                      <a:r>
                        <a:rPr lang="en-US" sz="1600" b="1" dirty="0"/>
                        <a:t>TA 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Demand driven technical assistance to Growth Facility’s investees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needed to help them prepare for growth and greater engagement with SHFs, including:</a:t>
                      </a:r>
                    </a:p>
                    <a:p>
                      <a:pPr marL="742956" marR="0" lvl="1" indent="-28575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preparation support</a:t>
                      </a:r>
                    </a:p>
                    <a:p>
                      <a:pPr marL="742956" marR="0" lvl="1" indent="-28575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 and training on climate smart ag practices</a:t>
                      </a:r>
                    </a:p>
                    <a:p>
                      <a:pPr marL="742956" marR="0" lvl="1" indent="-28575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Capacity building to strengthen corporate governance practices, gender and inclusion policies, product dev, business planning and financial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mgmt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5449269"/>
                  </a:ext>
                </a:extLst>
              </a:tr>
              <a:tr h="1802455">
                <a:tc>
                  <a:txBody>
                    <a:bodyPr/>
                    <a:lstStyle/>
                    <a:p>
                      <a:r>
                        <a:rPr lang="en-US" sz="1600" b="1" dirty="0"/>
                        <a:t>Smallholder Access to Finance 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Input Loan Guarantee Scheme (ILGS)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including  a risk-sharing arrangement with off-takers and PFIs willing to provide loans for input-purchase by SHFs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Price Volatility Insurance Scheme (PVIS)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buffer contract farming arrangements of Growth Facility investees against “excessive” price volatility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49562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0F80EEA-6A82-4E81-83B1-6D21222F5439}"/>
              </a:ext>
            </a:extLst>
          </p:cNvPr>
          <p:cNvSpPr txBox="1"/>
          <p:nvPr/>
        </p:nvSpPr>
        <p:spPr>
          <a:xfrm>
            <a:off x="10162309" y="1326573"/>
            <a:ext cx="2029692" cy="5509200"/>
          </a:xfrm>
          <a:prstGeom prst="rect">
            <a:avLst/>
          </a:prstGeom>
          <a:pattFill prst="pct25">
            <a:fgClr>
              <a:srgbClr val="BBD9DF"/>
            </a:fgClr>
            <a:bgClr>
              <a:schemeClr val="bg1"/>
            </a:bgClr>
          </a:pattFill>
          <a:ln w="12700">
            <a:solidFill>
              <a:srgbClr val="A0B4B5"/>
            </a:solidFill>
          </a:ln>
        </p:spPr>
        <p:txBody>
          <a:bodyPr wrap="square" lIns="0" rtlCol="0">
            <a:spAutoFit/>
          </a:bodyPr>
          <a:lstStyle/>
          <a:p>
            <a:pPr algn="ctr"/>
            <a:r>
              <a:rPr lang="en-US" sz="16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600" b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Malawi Agricultural and Industrial Investment Corporation (MAIIC), </a:t>
            </a:r>
            <a:r>
              <a:rPr lang="en-US" sz="16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the implementing partner for all three facilities, will receive capacity building and transaction advisory support  that will allow them to </a:t>
            </a:r>
            <a:r>
              <a:rPr lang="en-US" sz="1600" b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raise private capital </a:t>
            </a:r>
            <a:r>
              <a:rPr lang="en-US" sz="16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and continue making quasi-equity and equity investment in the Malawi agriculture long term</a:t>
            </a:r>
          </a:p>
        </p:txBody>
      </p:sp>
    </p:spTree>
    <p:extLst>
      <p:ext uri="{BB962C8B-B14F-4D97-AF65-F5344CB8AC3E}">
        <p14:creationId xmlns:p14="http://schemas.microsoft.com/office/powerpoint/2010/main" val="1160878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25F7E99-04C8-4F0F-B226-9A43594E72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497096"/>
              </p:ext>
            </p:extLst>
          </p:nvPr>
        </p:nvGraphicFramePr>
        <p:xfrm>
          <a:off x="1133055" y="-1"/>
          <a:ext cx="10137913" cy="6877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Acrobat Document" r:id="rId3" imgW="6034922" imgH="4663281" progId="Acrobat.Document.DC">
                  <p:embed/>
                </p:oleObj>
              </mc:Choice>
              <mc:Fallback>
                <p:oleObj name="Acrobat Document" r:id="rId3" imgW="6034922" imgH="4663281" progId="Acrobat.Document.DC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25F7E99-04C8-4F0F-B226-9A43594E72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33055" y="-1"/>
                        <a:ext cx="10137913" cy="68778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6411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FB03868-F0BB-4E0E-8A26-5D86F02EC7E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think-cell Slide" r:id="rId6" imgW="353" imgH="359" progId="TCLayout.ActiveDocument.1">
                  <p:embed/>
                </p:oleObj>
              </mc:Choice>
              <mc:Fallback>
                <p:oleObj name="think-cell Slide" r:id="rId6" imgW="353" imgH="359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FB03868-F0BB-4E0E-8A26-5D86F02EC7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DC857858-647D-459F-AC40-E5FDC0E9063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US" sz="2400">
              <a:latin typeface="Century Gothic" panose="020B0502020202020204" pitchFamily="34" charset="0"/>
              <a:ea typeface="+mj-ea"/>
              <a:cs typeface="+mj-cs"/>
              <a:sym typeface="Century Gothic" panose="020B0502020202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EF9DA3A-2B1E-4378-A63B-CDECD88E2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878" y="426585"/>
            <a:ext cx="11310651" cy="837283"/>
          </a:xfrm>
        </p:spPr>
        <p:txBody>
          <a:bodyPr vert="horz" lIns="0" tIns="45720" rIns="91440" bIns="45720" anchor="t"/>
          <a:lstStyle/>
          <a:p>
            <a:r>
              <a:rPr lang="en-US" sz="4000" b="1" dirty="0">
                <a:latin typeface="Century Gothic"/>
              </a:rPr>
              <a:t>Advice/connections requested??</a:t>
            </a:r>
          </a:p>
        </p:txBody>
      </p:sp>
      <p:sp>
        <p:nvSpPr>
          <p:cNvPr id="22" name="Title 8">
            <a:extLst>
              <a:ext uri="{FF2B5EF4-FFF2-40B4-BE49-F238E27FC236}">
                <a16:creationId xmlns:a16="http://schemas.microsoft.com/office/drawing/2014/main" id="{66BF087C-3B65-42F5-9C5C-DD376128D4D4}"/>
              </a:ext>
            </a:extLst>
          </p:cNvPr>
          <p:cNvSpPr txBox="1">
            <a:spLocks/>
          </p:cNvSpPr>
          <p:nvPr/>
        </p:nvSpPr>
        <p:spPr>
          <a:xfrm>
            <a:off x="440674" y="2112817"/>
            <a:ext cx="11310651" cy="837283"/>
          </a:xfrm>
          <a:prstGeom prst="rect">
            <a:avLst/>
          </a:prstGeom>
        </p:spPr>
        <p:txBody>
          <a:bodyPr vert="horz" lIns="0" tIns="45720" rIns="91440" bIns="45720" anchor="t"/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4000" dirty="0">
              <a:solidFill>
                <a:schemeClr val="tx1"/>
              </a:solidFill>
              <a:latin typeface="Century Gothic"/>
            </a:endParaRPr>
          </a:p>
        </p:txBody>
      </p:sp>
      <p:sp>
        <p:nvSpPr>
          <p:cNvPr id="23" name="Title 8">
            <a:extLst>
              <a:ext uri="{FF2B5EF4-FFF2-40B4-BE49-F238E27FC236}">
                <a16:creationId xmlns:a16="http://schemas.microsoft.com/office/drawing/2014/main" id="{39857687-1DF3-42FA-A7B4-8095D52322D8}"/>
              </a:ext>
            </a:extLst>
          </p:cNvPr>
          <p:cNvSpPr txBox="1">
            <a:spLocks/>
          </p:cNvSpPr>
          <p:nvPr/>
        </p:nvSpPr>
        <p:spPr>
          <a:xfrm>
            <a:off x="253861" y="2349910"/>
            <a:ext cx="11246855" cy="3776705"/>
          </a:xfrm>
          <a:prstGeom prst="rect">
            <a:avLst/>
          </a:prstGeom>
        </p:spPr>
        <p:txBody>
          <a:bodyPr vert="horz" lIns="0" tIns="45720" rIns="91440" bIns="45720" anchor="t"/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tx1"/>
                </a:solidFill>
                <a:latin typeface="Century Gothic"/>
              </a:rPr>
              <a:t>Please pass along any thoughts, feedback </a:t>
            </a:r>
          </a:p>
          <a:p>
            <a:pPr algn="ctr"/>
            <a:r>
              <a:rPr lang="en-US" sz="4000" dirty="0">
                <a:solidFill>
                  <a:schemeClr val="tx1"/>
                </a:solidFill>
                <a:latin typeface="Century Gothic"/>
              </a:rPr>
              <a:t>or relevant Malawian connections </a:t>
            </a:r>
          </a:p>
          <a:p>
            <a:pPr algn="ctr"/>
            <a:r>
              <a:rPr lang="en-US" sz="4000" dirty="0">
                <a:solidFill>
                  <a:schemeClr val="tx1"/>
                </a:solidFill>
                <a:latin typeface="Century Gothic"/>
              </a:rPr>
              <a:t>to the compact development team </a:t>
            </a:r>
          </a:p>
          <a:p>
            <a:pPr algn="ctr"/>
            <a:r>
              <a:rPr lang="en-US" sz="4000" dirty="0">
                <a:solidFill>
                  <a:schemeClr val="tx1"/>
                </a:solidFill>
                <a:latin typeface="Century Gothic"/>
              </a:rPr>
              <a:t>at </a:t>
            </a:r>
            <a:r>
              <a:rPr lang="en-US" sz="4000" dirty="0">
                <a:solidFill>
                  <a:schemeClr val="tx1"/>
                </a:solidFill>
                <a:latin typeface="Century Gothic"/>
                <a:hlinkClick r:id="rId8"/>
              </a:rPr>
              <a:t>mw2cm@mcc.gov</a:t>
            </a:r>
            <a:endParaRPr lang="en-US" sz="4000" dirty="0">
              <a:solidFill>
                <a:schemeClr val="tx1"/>
              </a:solidFill>
              <a:latin typeface="Century Gothic"/>
            </a:endParaRPr>
          </a:p>
          <a:p>
            <a:endParaRPr lang="en-US" sz="3200" dirty="0">
              <a:solidFill>
                <a:schemeClr val="tx1"/>
              </a:solidFill>
              <a:latin typeface="Century Gothic"/>
            </a:endParaRPr>
          </a:p>
          <a:p>
            <a:endParaRPr lang="en-US" sz="3200" b="1" dirty="0">
              <a:solidFill>
                <a:schemeClr val="tx1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31244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54938-880D-48C6-8B1A-CC52569A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A859-3C18-4535-876F-54C99B42B7AE}" type="slidenum">
              <a:rPr lang="en-US" smtClean="0"/>
              <a:t>2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5C5E9B5-C46F-43A3-8605-D80A5CBD0441}"/>
              </a:ext>
            </a:extLst>
          </p:cNvPr>
          <p:cNvSpPr txBox="1">
            <a:spLocks/>
          </p:cNvSpPr>
          <p:nvPr/>
        </p:nvSpPr>
        <p:spPr>
          <a:xfrm>
            <a:off x="-463894" y="882294"/>
            <a:ext cx="11310651" cy="837283"/>
          </a:xfrm>
          <a:prstGeom prst="rect">
            <a:avLst/>
          </a:prstGeom>
        </p:spPr>
        <p:txBody>
          <a:bodyPr anchor="b"/>
          <a:lstStyle>
            <a:lvl1pPr algn="ctr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</a:rPr>
              <a:t>Binding Constraint – Macroeconomic Environment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CCABB3-9147-4D9A-BCF7-60768FCE3EFC}"/>
              </a:ext>
            </a:extLst>
          </p:cNvPr>
          <p:cNvSpPr txBox="1"/>
          <p:nvPr/>
        </p:nvSpPr>
        <p:spPr>
          <a:xfrm>
            <a:off x="312170" y="1493846"/>
            <a:ext cx="1131065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spc="-5" dirty="0">
                <a:solidFill>
                  <a:srgbClr val="FF0000"/>
                </a:solidFill>
                <a:latin typeface="Arial"/>
                <a:cs typeface="Arial"/>
              </a:rPr>
              <a:t>Lack of a stable macroeconomic environment as reflected in high and volatile inflation</a:t>
            </a:r>
            <a:endParaRPr lang="en-US" sz="32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B7F8363A-1E33-47A9-BB00-48374D7EB441}"/>
              </a:ext>
            </a:extLst>
          </p:cNvPr>
          <p:cNvGraphicFramePr>
            <a:graphicFrameLocks/>
          </p:cNvGraphicFramePr>
          <p:nvPr/>
        </p:nvGraphicFramePr>
        <p:xfrm>
          <a:off x="0" y="2948924"/>
          <a:ext cx="12180365" cy="476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6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6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6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60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60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2374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Benchmarking Quantities</a:t>
                      </a:r>
                    </a:p>
                  </a:txBody>
                  <a:tcPr marL="106301" marR="106301" marT="53151" marB="531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 1:  Price</a:t>
                      </a:r>
                    </a:p>
                  </a:txBody>
                  <a:tcPr marL="106301" marR="106301" marT="53151" marB="531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 2:  Changes in Changes</a:t>
                      </a:r>
                    </a:p>
                  </a:txBody>
                  <a:tcPr marL="106301" marR="106301" marT="53151" marB="531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3:  Circumventing the Constraint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06301" marR="106301" marT="53151" marB="531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 4:  Camels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and Hippos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06301" marR="106301" marT="53151" marB="531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5343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Trend inflation has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fallen significantly in the recent past, although from high initial levels. </a:t>
                      </a:r>
                    </a:p>
                    <a:p>
                      <a:endParaRPr lang="en-US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06301" marR="106301" marT="53151" marB="531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Inflation is persistently high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and extremely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unstable. While inflation may be driven by underlying seasonal drivers, the seasonal pattern is not stable year-on-year.</a:t>
                      </a:r>
                    </a:p>
                    <a:p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The risk premium on lending is unusually high, and predicts lower investment. Moreover, after adjusting the risk premium for inflation, the adjusted risk premium is in a normal range and predicts increased investment.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106301" marR="106301" marT="53151" marB="531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Higher inflation has tended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to be associated with less investment activity, but the secular decline in recent years may indicate a 3</a:t>
                      </a:r>
                      <a:r>
                        <a:rPr lang="en-US" sz="1400" baseline="30000" dirty="0">
                          <a:solidFill>
                            <a:schemeClr val="bg1"/>
                          </a:solidFill>
                        </a:rPr>
                        <a:t>rd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trend causing both inflation and investment to change.</a:t>
                      </a:r>
                    </a:p>
                    <a:p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Inflation volatility is very high and associated with decreased growth rates.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106301" marR="106301" marT="53151" marB="531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Loan tenor is 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short compared to world averages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Collateral requirements are relatively high, and collateral is required in most loans – suggesting it is not being used merely to screen applicants.</a:t>
                      </a:r>
                    </a:p>
                  </a:txBody>
                  <a:tcPr marL="106301" marR="106301" marT="53151" marB="531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Large firms, which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are presumably able to self-insure,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are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able to access finance at a comparably higher rate than in comparator countries.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06301" marR="106301" marT="53151" marB="531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059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54938-880D-48C6-8B1A-CC52569A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A859-3C18-4535-876F-54C99B42B7AE}" type="slidenum">
              <a:rPr lang="en-US" smtClean="0"/>
              <a:t>3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5C5E9B5-C46F-43A3-8605-D80A5CBD0441}"/>
              </a:ext>
            </a:extLst>
          </p:cNvPr>
          <p:cNvSpPr txBox="1">
            <a:spLocks/>
          </p:cNvSpPr>
          <p:nvPr/>
        </p:nvSpPr>
        <p:spPr>
          <a:xfrm>
            <a:off x="-1742089" y="990451"/>
            <a:ext cx="11310651" cy="837283"/>
          </a:xfrm>
          <a:prstGeom prst="rect">
            <a:avLst/>
          </a:prstGeom>
        </p:spPr>
        <p:txBody>
          <a:bodyPr anchor="b"/>
          <a:lstStyle>
            <a:lvl1pPr algn="ctr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bg1"/>
                </a:solidFill>
              </a:rPr>
              <a:t>Binding Constraint - Transport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CCABB3-9147-4D9A-BCF7-60768FCE3EFC}"/>
              </a:ext>
            </a:extLst>
          </p:cNvPr>
          <p:cNvSpPr txBox="1"/>
          <p:nvPr/>
        </p:nvSpPr>
        <p:spPr>
          <a:xfrm>
            <a:off x="312170" y="1474182"/>
            <a:ext cx="1131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spc="-5" dirty="0">
                <a:solidFill>
                  <a:srgbClr val="FF0000"/>
                </a:solidFill>
                <a:latin typeface="Arial"/>
                <a:cs typeface="Arial"/>
              </a:rPr>
              <a:t>High price of road freight transport service and barriers to linking farms to markets in rural areas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10" name="Content Placeholder 3">
            <a:extLst>
              <a:ext uri="{FF2B5EF4-FFF2-40B4-BE49-F238E27FC236}">
                <a16:creationId xmlns:a16="http://schemas.microsoft.com/office/drawing/2014/main" id="{D73A6CE7-430A-4DBB-B362-7459A92DF36C}"/>
              </a:ext>
            </a:extLst>
          </p:cNvPr>
          <p:cNvGraphicFramePr>
            <a:graphicFrameLocks/>
          </p:cNvGraphicFramePr>
          <p:nvPr/>
        </p:nvGraphicFramePr>
        <p:xfrm>
          <a:off x="0" y="2702288"/>
          <a:ext cx="12192000" cy="3392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52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Benchmarking Quantities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 1:  Price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 2:  Changes in Changes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3:  Circumventing the Constraint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 4:  Camels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and Hippos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403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Rural and feeder roads are disproportionately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unpaved.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Very 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high rates for freight from farm to market relative to neighboring Mozambique (World Bank, 2015), which are 10 to 20 times the prices in Mozambique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Farmers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largely produce for their own consumption (autarky)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027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54938-880D-48C6-8B1A-CC52569A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A859-3C18-4535-876F-54C99B42B7AE}" type="slidenum">
              <a:rPr lang="en-US" smtClean="0"/>
              <a:t>4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5C5E9B5-C46F-43A3-8605-D80A5CBD0441}"/>
              </a:ext>
            </a:extLst>
          </p:cNvPr>
          <p:cNvSpPr txBox="1">
            <a:spLocks/>
          </p:cNvSpPr>
          <p:nvPr/>
        </p:nvSpPr>
        <p:spPr>
          <a:xfrm>
            <a:off x="-2214039" y="980619"/>
            <a:ext cx="11310651" cy="837283"/>
          </a:xfrm>
          <a:prstGeom prst="rect">
            <a:avLst/>
          </a:prstGeom>
        </p:spPr>
        <p:txBody>
          <a:bodyPr anchor="b"/>
          <a:lstStyle>
            <a:lvl1pPr algn="ctr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bg1"/>
                </a:solidFill>
              </a:rPr>
              <a:t>Binding Constraint - Land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6C0CA3D1-FF3E-4C02-91CD-4EAF93217B36}"/>
              </a:ext>
            </a:extLst>
          </p:cNvPr>
          <p:cNvGraphicFramePr>
            <a:graphicFrameLocks/>
          </p:cNvGraphicFramePr>
          <p:nvPr/>
        </p:nvGraphicFramePr>
        <p:xfrm>
          <a:off x="0" y="1981200"/>
          <a:ext cx="12192000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9393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Benchmarking Quantities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 1:  Price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 2:  Changes in Changes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3:  Circumventing the Constraint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Test 4:  Camels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and Hippos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1990">
                <a:tc>
                  <a:txBody>
                    <a:bodyPr/>
                    <a:lstStyle/>
                    <a:p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Land area per capita and agricultural land area per capita are somewhat low for GDP per capita; reported customary land percentage is average for sub-Saharan Africa; quality of land administration score from Doing Business 2017 is better than average for GDP level but these scores largely cover the formal private land registration system; levels of documentation are among the lowest in the sample of PRINDEX countries but people in Malawi report relatively average rates of tenure insecurity (21%) relative to other Eastern and Southern African countries and the world (24%); 11% report that they have lost land against their will, which is only slightly higher than the sample average of 9%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While only 14.5% of plots have any form of documentation in the 2016-2017 MIHS, having documentation is associated with a 58% increase in projected sale value (OLS estimates with controls for plot size, owner characteristics and geography and soil)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Deininger, Xia and Holden (2019) find that there are significant productivity losses on smallholder farms that are held by tenure-insecure individuals, about 25%, and they report low productivity and mismanagement of the estate sector, which constitutes up to 25% of agricultural land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Land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dispute resolution score from Doing Business 2017 is above average for GDP level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Cereal area grown as a percentage of agricultural land is high for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GDP per capita and roughly constant over time; some qualitative reports of people growing maize to maintain property rights even when it is not profitable to do so</a:t>
                      </a:r>
                    </a:p>
                    <a:p>
                      <a:endParaRPr lang="en-US" sz="1200" baseline="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Farmers fallow at extremely low rates (15%) according to Deininger, Xia and Holden (2019) – according to the 2016-2017 Malawi Integrated Household Survey, only 1.3% of plots are fallowed in any given year compared to an average of 15% for sub-Saharan Africa (</a:t>
                      </a:r>
                      <a:r>
                        <a:rPr lang="en-US" sz="1200" baseline="0" dirty="0" err="1">
                          <a:solidFill>
                            <a:schemeClr val="bg1"/>
                          </a:solidFill>
                        </a:rPr>
                        <a:t>Fuglie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and Rada, 2013)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Land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constrained firms grow more slowly than unconstrained firms in the Enterprise Survey Panel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D9D135A-CDE8-4E33-BA70-78D3DF9C0DF0}"/>
              </a:ext>
            </a:extLst>
          </p:cNvPr>
          <p:cNvSpPr txBox="1"/>
          <p:nvPr/>
        </p:nvSpPr>
        <p:spPr>
          <a:xfrm>
            <a:off x="344128" y="1359932"/>
            <a:ext cx="11897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600" b="1" spc="-5" dirty="0">
                <a:solidFill>
                  <a:srgbClr val="FF0000"/>
                </a:solidFill>
                <a:latin typeface="Arial"/>
                <a:cs typeface="Arial"/>
              </a:rPr>
              <a:t>Difficulties with access to land for investment due to mismanagement of the estate sector and unclear/uncertain land rights, particularly for women smallholders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182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54938-880D-48C6-8B1A-CC52569A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A859-3C18-4535-876F-54C99B42B7AE}" type="slidenum">
              <a:rPr lang="en-US" smtClean="0"/>
              <a:t>5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5C5E9B5-C46F-43A3-8605-D80A5CBD0441}"/>
              </a:ext>
            </a:extLst>
          </p:cNvPr>
          <p:cNvSpPr txBox="1">
            <a:spLocks/>
          </p:cNvSpPr>
          <p:nvPr/>
        </p:nvSpPr>
        <p:spPr>
          <a:xfrm>
            <a:off x="-483558" y="1072061"/>
            <a:ext cx="11310651" cy="837283"/>
          </a:xfrm>
          <a:prstGeom prst="rect">
            <a:avLst/>
          </a:prstGeom>
        </p:spPr>
        <p:txBody>
          <a:bodyPr anchor="b"/>
          <a:lstStyle>
            <a:lvl1pPr algn="ctr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bg1"/>
                </a:solidFill>
              </a:rPr>
              <a:t>From three constraints to two projects…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05BD4A4-1C2C-4DA9-BFEB-F01D517C6352}"/>
              </a:ext>
            </a:extLst>
          </p:cNvPr>
          <p:cNvGrpSpPr/>
          <p:nvPr/>
        </p:nvGrpSpPr>
        <p:grpSpPr>
          <a:xfrm>
            <a:off x="440675" y="2003557"/>
            <a:ext cx="10324118" cy="1221197"/>
            <a:chOff x="440675" y="4150293"/>
            <a:chExt cx="10324118" cy="1221197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A76DB09-A852-4DE8-818C-0180674EC838}"/>
                </a:ext>
              </a:extLst>
            </p:cNvPr>
            <p:cNvSpPr/>
            <p:nvPr/>
          </p:nvSpPr>
          <p:spPr>
            <a:xfrm>
              <a:off x="581923" y="4324297"/>
              <a:ext cx="906224" cy="9062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D74FDB-C06B-4622-B69C-A4753AAA390A}"/>
                </a:ext>
              </a:extLst>
            </p:cNvPr>
            <p:cNvSpPr/>
            <p:nvPr/>
          </p:nvSpPr>
          <p:spPr>
            <a:xfrm>
              <a:off x="1738940" y="4150293"/>
              <a:ext cx="9025853" cy="1220399"/>
            </a:xfrm>
            <a:prstGeom prst="rect">
              <a:avLst/>
            </a:prstGeom>
          </p:spPr>
          <p:txBody>
            <a:bodyPr wrap="square" tIns="91440" bIns="91440">
              <a:spAutoFit/>
            </a:bodyPr>
            <a:lstStyle/>
            <a:p>
              <a:pPr marR="0" lv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Increased Land Productivity Project</a:t>
              </a:r>
            </a:p>
            <a:p>
              <a:pPr marR="0" lv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Seeks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to increase land efficiency as a critical production input for increased economic growth in Malawi. </a:t>
              </a:r>
              <a:endParaRPr lang="en-US" sz="2400" dirty="0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516F12A-D651-4AA0-8831-E0C95177F0A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0675" y="4183329"/>
              <a:ext cx="1188720" cy="1188161"/>
              <a:chOff x="279664" y="2294351"/>
              <a:chExt cx="1079500" cy="1078992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5A0D6B98-D976-4329-BFB9-EE1C6BCD4253}"/>
                  </a:ext>
                </a:extLst>
              </p:cNvPr>
              <p:cNvSpPr/>
              <p:nvPr/>
            </p:nvSpPr>
            <p:spPr>
              <a:xfrm>
                <a:off x="279664" y="2294351"/>
                <a:ext cx="1079500" cy="1078992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F911BA0C-4BBD-4930-8596-47AF626C7903}"/>
                  </a:ext>
                </a:extLst>
              </p:cNvPr>
              <p:cNvSpPr/>
              <p:nvPr/>
            </p:nvSpPr>
            <p:spPr>
              <a:xfrm>
                <a:off x="407934" y="2422367"/>
                <a:ext cx="822960" cy="8229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" name="Group 97">
              <a:extLst>
                <a:ext uri="{FF2B5EF4-FFF2-40B4-BE49-F238E27FC236}">
                  <a16:creationId xmlns:a16="http://schemas.microsoft.com/office/drawing/2014/main" id="{819F12A7-6A90-406A-835F-228B72A8362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3865" y="4532762"/>
              <a:ext cx="662340" cy="489294"/>
              <a:chOff x="3728" y="2078"/>
              <a:chExt cx="222" cy="164"/>
            </a:xfrm>
            <a:solidFill>
              <a:srgbClr val="002060"/>
            </a:solidFill>
          </p:grpSpPr>
          <p:sp>
            <p:nvSpPr>
              <p:cNvPr id="16" name="Freeform 98">
                <a:extLst>
                  <a:ext uri="{FF2B5EF4-FFF2-40B4-BE49-F238E27FC236}">
                    <a16:creationId xmlns:a16="http://schemas.microsoft.com/office/drawing/2014/main" id="{3B0E1693-26B9-4EB9-8CAA-3BE7CC180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" y="2161"/>
                <a:ext cx="27" cy="6"/>
              </a:xfrm>
              <a:custGeom>
                <a:avLst/>
                <a:gdLst>
                  <a:gd name="T0" fmla="*/ 12 w 13"/>
                  <a:gd name="T1" fmla="*/ 3 h 3"/>
                  <a:gd name="T2" fmla="*/ 2 w 13"/>
                  <a:gd name="T3" fmla="*/ 3 h 3"/>
                  <a:gd name="T4" fmla="*/ 0 w 13"/>
                  <a:gd name="T5" fmla="*/ 2 h 3"/>
                  <a:gd name="T6" fmla="*/ 2 w 13"/>
                  <a:gd name="T7" fmla="*/ 0 h 3"/>
                  <a:gd name="T8" fmla="*/ 12 w 13"/>
                  <a:gd name="T9" fmla="*/ 0 h 3"/>
                  <a:gd name="T10" fmla="*/ 13 w 13"/>
                  <a:gd name="T11" fmla="*/ 2 h 3"/>
                  <a:gd name="T12" fmla="*/ 12 w 1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">
                    <a:moveTo>
                      <a:pt x="1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1"/>
                      <a:pt x="13" y="2"/>
                    </a:cubicBezTo>
                    <a:cubicBezTo>
                      <a:pt x="13" y="2"/>
                      <a:pt x="13" y="3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99">
                <a:extLst>
                  <a:ext uri="{FF2B5EF4-FFF2-40B4-BE49-F238E27FC236}">
                    <a16:creationId xmlns:a16="http://schemas.microsoft.com/office/drawing/2014/main" id="{E32EA4A8-9BD6-4B80-A338-990E2731F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161"/>
                <a:ext cx="222" cy="81"/>
              </a:xfrm>
              <a:custGeom>
                <a:avLst/>
                <a:gdLst>
                  <a:gd name="T0" fmla="*/ 104 w 106"/>
                  <a:gd name="T1" fmla="*/ 39 h 39"/>
                  <a:gd name="T2" fmla="*/ 2 w 106"/>
                  <a:gd name="T3" fmla="*/ 39 h 39"/>
                  <a:gd name="T4" fmla="*/ 1 w 106"/>
                  <a:gd name="T5" fmla="*/ 38 h 39"/>
                  <a:gd name="T6" fmla="*/ 0 w 106"/>
                  <a:gd name="T7" fmla="*/ 37 h 39"/>
                  <a:gd name="T8" fmla="*/ 15 w 106"/>
                  <a:gd name="T9" fmla="*/ 1 h 39"/>
                  <a:gd name="T10" fmla="*/ 16 w 106"/>
                  <a:gd name="T11" fmla="*/ 1 h 39"/>
                  <a:gd name="T12" fmla="*/ 21 w 106"/>
                  <a:gd name="T13" fmla="*/ 1 h 39"/>
                  <a:gd name="T14" fmla="*/ 22 w 106"/>
                  <a:gd name="T15" fmla="*/ 2 h 39"/>
                  <a:gd name="T16" fmla="*/ 21 w 106"/>
                  <a:gd name="T17" fmla="*/ 3 h 39"/>
                  <a:gd name="T18" fmla="*/ 17 w 106"/>
                  <a:gd name="T19" fmla="*/ 3 h 39"/>
                  <a:gd name="T20" fmla="*/ 4 w 106"/>
                  <a:gd name="T21" fmla="*/ 36 h 39"/>
                  <a:gd name="T22" fmla="*/ 102 w 106"/>
                  <a:gd name="T23" fmla="*/ 36 h 39"/>
                  <a:gd name="T24" fmla="*/ 89 w 106"/>
                  <a:gd name="T25" fmla="*/ 3 h 39"/>
                  <a:gd name="T26" fmla="*/ 85 w 106"/>
                  <a:gd name="T27" fmla="*/ 3 h 39"/>
                  <a:gd name="T28" fmla="*/ 83 w 106"/>
                  <a:gd name="T29" fmla="*/ 2 h 39"/>
                  <a:gd name="T30" fmla="*/ 85 w 106"/>
                  <a:gd name="T31" fmla="*/ 0 h 39"/>
                  <a:gd name="T32" fmla="*/ 90 w 106"/>
                  <a:gd name="T33" fmla="*/ 0 h 39"/>
                  <a:gd name="T34" fmla="*/ 91 w 106"/>
                  <a:gd name="T35" fmla="*/ 1 h 39"/>
                  <a:gd name="T36" fmla="*/ 105 w 106"/>
                  <a:gd name="T37" fmla="*/ 37 h 39"/>
                  <a:gd name="T38" fmla="*/ 105 w 106"/>
                  <a:gd name="T39" fmla="*/ 38 h 39"/>
                  <a:gd name="T40" fmla="*/ 104 w 106"/>
                  <a:gd name="T41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39">
                    <a:moveTo>
                      <a:pt x="104" y="39"/>
                    </a:moveTo>
                    <a:cubicBezTo>
                      <a:pt x="2" y="39"/>
                      <a:pt x="2" y="39"/>
                      <a:pt x="2" y="39"/>
                    </a:cubicBezTo>
                    <a:cubicBezTo>
                      <a:pt x="1" y="39"/>
                      <a:pt x="1" y="38"/>
                      <a:pt x="1" y="38"/>
                    </a:cubicBezTo>
                    <a:cubicBezTo>
                      <a:pt x="0" y="38"/>
                      <a:pt x="0" y="37"/>
                      <a:pt x="0" y="37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6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2" y="1"/>
                      <a:pt x="22" y="1"/>
                      <a:pt x="22" y="2"/>
                    </a:cubicBezTo>
                    <a:cubicBezTo>
                      <a:pt x="22" y="3"/>
                      <a:pt x="22" y="3"/>
                      <a:pt x="21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89" y="3"/>
                      <a:pt x="89" y="3"/>
                      <a:pt x="89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4" y="3"/>
                      <a:pt x="83" y="2"/>
                      <a:pt x="83" y="2"/>
                    </a:cubicBezTo>
                    <a:cubicBezTo>
                      <a:pt x="83" y="1"/>
                      <a:pt x="84" y="0"/>
                      <a:pt x="8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0"/>
                      <a:pt x="91" y="1"/>
                      <a:pt x="91" y="1"/>
                    </a:cubicBezTo>
                    <a:cubicBezTo>
                      <a:pt x="105" y="37"/>
                      <a:pt x="105" y="37"/>
                      <a:pt x="105" y="37"/>
                    </a:cubicBezTo>
                    <a:cubicBezTo>
                      <a:pt x="106" y="37"/>
                      <a:pt x="106" y="38"/>
                      <a:pt x="105" y="38"/>
                    </a:cubicBezTo>
                    <a:cubicBezTo>
                      <a:pt x="105" y="38"/>
                      <a:pt x="105" y="39"/>
                      <a:pt x="104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100">
                <a:extLst>
                  <a:ext uri="{FF2B5EF4-FFF2-40B4-BE49-F238E27FC236}">
                    <a16:creationId xmlns:a16="http://schemas.microsoft.com/office/drawing/2014/main" id="{9FD3E82F-E022-4664-87F7-59907510C0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8" y="2161"/>
                <a:ext cx="31" cy="6"/>
              </a:xfrm>
              <a:custGeom>
                <a:avLst/>
                <a:gdLst>
                  <a:gd name="T0" fmla="*/ 13 w 15"/>
                  <a:gd name="T1" fmla="*/ 3 h 3"/>
                  <a:gd name="T2" fmla="*/ 2 w 15"/>
                  <a:gd name="T3" fmla="*/ 3 h 3"/>
                  <a:gd name="T4" fmla="*/ 0 w 15"/>
                  <a:gd name="T5" fmla="*/ 2 h 3"/>
                  <a:gd name="T6" fmla="*/ 2 w 15"/>
                  <a:gd name="T7" fmla="*/ 0 h 3"/>
                  <a:gd name="T8" fmla="*/ 13 w 15"/>
                  <a:gd name="T9" fmla="*/ 0 h 3"/>
                  <a:gd name="T10" fmla="*/ 15 w 15"/>
                  <a:gd name="T11" fmla="*/ 2 h 3"/>
                  <a:gd name="T12" fmla="*/ 13 w 1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3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1"/>
                      <a:pt x="15" y="2"/>
                    </a:cubicBezTo>
                    <a:cubicBezTo>
                      <a:pt x="15" y="2"/>
                      <a:pt x="14" y="3"/>
                      <a:pt x="1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101">
                <a:extLst>
                  <a:ext uri="{FF2B5EF4-FFF2-40B4-BE49-F238E27FC236}">
                    <a16:creationId xmlns:a16="http://schemas.microsoft.com/office/drawing/2014/main" id="{3B7F2750-688C-4EF1-8080-623734E00B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07" y="2113"/>
                <a:ext cx="63" cy="92"/>
              </a:xfrm>
              <a:custGeom>
                <a:avLst/>
                <a:gdLst>
                  <a:gd name="T0" fmla="*/ 15 w 30"/>
                  <a:gd name="T1" fmla="*/ 44 h 44"/>
                  <a:gd name="T2" fmla="*/ 14 w 30"/>
                  <a:gd name="T3" fmla="*/ 43 h 44"/>
                  <a:gd name="T4" fmla="*/ 0 w 30"/>
                  <a:gd name="T5" fmla="*/ 15 h 44"/>
                  <a:gd name="T6" fmla="*/ 15 w 30"/>
                  <a:gd name="T7" fmla="*/ 0 h 44"/>
                  <a:gd name="T8" fmla="*/ 30 w 30"/>
                  <a:gd name="T9" fmla="*/ 15 h 44"/>
                  <a:gd name="T10" fmla="*/ 16 w 30"/>
                  <a:gd name="T11" fmla="*/ 43 h 44"/>
                  <a:gd name="T12" fmla="*/ 15 w 30"/>
                  <a:gd name="T13" fmla="*/ 44 h 44"/>
                  <a:gd name="T14" fmla="*/ 15 w 30"/>
                  <a:gd name="T15" fmla="*/ 3 h 44"/>
                  <a:gd name="T16" fmla="*/ 3 w 30"/>
                  <a:gd name="T17" fmla="*/ 15 h 44"/>
                  <a:gd name="T18" fmla="*/ 15 w 30"/>
                  <a:gd name="T19" fmla="*/ 40 h 44"/>
                  <a:gd name="T20" fmla="*/ 27 w 30"/>
                  <a:gd name="T21" fmla="*/ 15 h 44"/>
                  <a:gd name="T22" fmla="*/ 15 w 30"/>
                  <a:gd name="T23" fmla="*/ 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" h="44">
                    <a:moveTo>
                      <a:pt x="15" y="44"/>
                    </a:moveTo>
                    <a:cubicBezTo>
                      <a:pt x="15" y="44"/>
                      <a:pt x="14" y="44"/>
                      <a:pt x="14" y="43"/>
                    </a:cubicBezTo>
                    <a:cubicBezTo>
                      <a:pt x="13" y="42"/>
                      <a:pt x="0" y="22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3" y="0"/>
                      <a:pt x="30" y="7"/>
                      <a:pt x="30" y="15"/>
                    </a:cubicBezTo>
                    <a:cubicBezTo>
                      <a:pt x="30" y="22"/>
                      <a:pt x="17" y="42"/>
                      <a:pt x="16" y="43"/>
                    </a:cubicBezTo>
                    <a:cubicBezTo>
                      <a:pt x="16" y="44"/>
                      <a:pt x="15" y="44"/>
                      <a:pt x="15" y="44"/>
                    </a:cubicBezTo>
                    <a:close/>
                    <a:moveTo>
                      <a:pt x="15" y="3"/>
                    </a:moveTo>
                    <a:cubicBezTo>
                      <a:pt x="8" y="3"/>
                      <a:pt x="3" y="8"/>
                      <a:pt x="3" y="15"/>
                    </a:cubicBezTo>
                    <a:cubicBezTo>
                      <a:pt x="3" y="20"/>
                      <a:pt x="11" y="34"/>
                      <a:pt x="15" y="40"/>
                    </a:cubicBezTo>
                    <a:cubicBezTo>
                      <a:pt x="19" y="34"/>
                      <a:pt x="27" y="20"/>
                      <a:pt x="27" y="15"/>
                    </a:cubicBezTo>
                    <a:cubicBezTo>
                      <a:pt x="27" y="8"/>
                      <a:pt x="22" y="3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102">
                <a:extLst>
                  <a:ext uri="{FF2B5EF4-FFF2-40B4-BE49-F238E27FC236}">
                    <a16:creationId xmlns:a16="http://schemas.microsoft.com/office/drawing/2014/main" id="{E36D4836-F27D-463A-ADBF-9D8681432D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26" y="2132"/>
                <a:ext cx="25" cy="23"/>
              </a:xfrm>
              <a:custGeom>
                <a:avLst/>
                <a:gdLst>
                  <a:gd name="T0" fmla="*/ 6 w 12"/>
                  <a:gd name="T1" fmla="*/ 11 h 11"/>
                  <a:gd name="T2" fmla="*/ 0 w 12"/>
                  <a:gd name="T3" fmla="*/ 5 h 11"/>
                  <a:gd name="T4" fmla="*/ 6 w 12"/>
                  <a:gd name="T5" fmla="*/ 0 h 11"/>
                  <a:gd name="T6" fmla="*/ 12 w 12"/>
                  <a:gd name="T7" fmla="*/ 5 h 11"/>
                  <a:gd name="T8" fmla="*/ 6 w 12"/>
                  <a:gd name="T9" fmla="*/ 11 h 11"/>
                  <a:gd name="T10" fmla="*/ 6 w 12"/>
                  <a:gd name="T11" fmla="*/ 2 h 11"/>
                  <a:gd name="T12" fmla="*/ 3 w 12"/>
                  <a:gd name="T13" fmla="*/ 5 h 11"/>
                  <a:gd name="T14" fmla="*/ 6 w 12"/>
                  <a:gd name="T15" fmla="*/ 8 h 11"/>
                  <a:gd name="T16" fmla="*/ 9 w 12"/>
                  <a:gd name="T17" fmla="*/ 5 h 11"/>
                  <a:gd name="T18" fmla="*/ 6 w 12"/>
                  <a:gd name="T1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1">
                    <a:moveTo>
                      <a:pt x="6" y="11"/>
                    </a:moveTo>
                    <a:cubicBezTo>
                      <a:pt x="3" y="11"/>
                      <a:pt x="0" y="8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2"/>
                      <a:pt x="12" y="5"/>
                    </a:cubicBezTo>
                    <a:cubicBezTo>
                      <a:pt x="12" y="8"/>
                      <a:pt x="9" y="11"/>
                      <a:pt x="6" y="11"/>
                    </a:cubicBezTo>
                    <a:close/>
                    <a:moveTo>
                      <a:pt x="6" y="2"/>
                    </a:moveTo>
                    <a:cubicBezTo>
                      <a:pt x="4" y="2"/>
                      <a:pt x="3" y="3"/>
                      <a:pt x="3" y="5"/>
                    </a:cubicBezTo>
                    <a:cubicBezTo>
                      <a:pt x="3" y="7"/>
                      <a:pt x="4" y="8"/>
                      <a:pt x="6" y="8"/>
                    </a:cubicBezTo>
                    <a:cubicBezTo>
                      <a:pt x="8" y="8"/>
                      <a:pt x="9" y="7"/>
                      <a:pt x="9" y="5"/>
                    </a:cubicBezTo>
                    <a:cubicBezTo>
                      <a:pt x="9" y="3"/>
                      <a:pt x="8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103">
                <a:extLst>
                  <a:ext uri="{FF2B5EF4-FFF2-40B4-BE49-F238E27FC236}">
                    <a16:creationId xmlns:a16="http://schemas.microsoft.com/office/drawing/2014/main" id="{23F06E50-C0EC-4E2A-90B3-BEEF38829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0" y="2136"/>
                <a:ext cx="4" cy="40"/>
              </a:xfrm>
              <a:custGeom>
                <a:avLst/>
                <a:gdLst>
                  <a:gd name="T0" fmla="*/ 1 w 2"/>
                  <a:gd name="T1" fmla="*/ 19 h 19"/>
                  <a:gd name="T2" fmla="*/ 0 w 2"/>
                  <a:gd name="T3" fmla="*/ 17 h 19"/>
                  <a:gd name="T4" fmla="*/ 0 w 2"/>
                  <a:gd name="T5" fmla="*/ 1 h 19"/>
                  <a:gd name="T6" fmla="*/ 1 w 2"/>
                  <a:gd name="T7" fmla="*/ 0 h 19"/>
                  <a:gd name="T8" fmla="*/ 2 w 2"/>
                  <a:gd name="T9" fmla="*/ 1 h 19"/>
                  <a:gd name="T10" fmla="*/ 2 w 2"/>
                  <a:gd name="T11" fmla="*/ 17 h 19"/>
                  <a:gd name="T12" fmla="*/ 1 w 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9">
                    <a:moveTo>
                      <a:pt x="1" y="19"/>
                    </a:moveTo>
                    <a:cubicBezTo>
                      <a:pt x="0" y="19"/>
                      <a:pt x="0" y="18"/>
                      <a:pt x="0" y="1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8"/>
                      <a:pt x="2" y="19"/>
                      <a:pt x="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104">
                <a:extLst>
                  <a:ext uri="{FF2B5EF4-FFF2-40B4-BE49-F238E27FC236}">
                    <a16:creationId xmlns:a16="http://schemas.microsoft.com/office/drawing/2014/main" id="{D98C3F96-49DB-4D06-9266-0EC5856BF8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61" y="2111"/>
                <a:ext cx="42" cy="42"/>
              </a:xfrm>
              <a:custGeom>
                <a:avLst/>
                <a:gdLst>
                  <a:gd name="T0" fmla="*/ 10 w 20"/>
                  <a:gd name="T1" fmla="*/ 20 h 20"/>
                  <a:gd name="T2" fmla="*/ 0 w 20"/>
                  <a:gd name="T3" fmla="*/ 10 h 20"/>
                  <a:gd name="T4" fmla="*/ 10 w 20"/>
                  <a:gd name="T5" fmla="*/ 0 h 20"/>
                  <a:gd name="T6" fmla="*/ 20 w 20"/>
                  <a:gd name="T7" fmla="*/ 10 h 20"/>
                  <a:gd name="T8" fmla="*/ 10 w 20"/>
                  <a:gd name="T9" fmla="*/ 20 h 20"/>
                  <a:gd name="T10" fmla="*/ 10 w 20"/>
                  <a:gd name="T11" fmla="*/ 3 h 20"/>
                  <a:gd name="T12" fmla="*/ 3 w 20"/>
                  <a:gd name="T13" fmla="*/ 10 h 20"/>
                  <a:gd name="T14" fmla="*/ 10 w 20"/>
                  <a:gd name="T15" fmla="*/ 18 h 20"/>
                  <a:gd name="T16" fmla="*/ 18 w 20"/>
                  <a:gd name="T17" fmla="*/ 10 h 20"/>
                  <a:gd name="T18" fmla="*/ 10 w 20"/>
                  <a:gd name="T1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5" y="20"/>
                      <a:pt x="0" y="16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16" y="0"/>
                      <a:pt x="20" y="4"/>
                      <a:pt x="20" y="10"/>
                    </a:cubicBezTo>
                    <a:cubicBezTo>
                      <a:pt x="20" y="16"/>
                      <a:pt x="16" y="20"/>
                      <a:pt x="10" y="20"/>
                    </a:cubicBezTo>
                    <a:close/>
                    <a:moveTo>
                      <a:pt x="10" y="3"/>
                    </a:moveTo>
                    <a:cubicBezTo>
                      <a:pt x="6" y="3"/>
                      <a:pt x="3" y="6"/>
                      <a:pt x="3" y="10"/>
                    </a:cubicBezTo>
                    <a:cubicBezTo>
                      <a:pt x="3" y="14"/>
                      <a:pt x="6" y="18"/>
                      <a:pt x="10" y="18"/>
                    </a:cubicBezTo>
                    <a:cubicBezTo>
                      <a:pt x="14" y="18"/>
                      <a:pt x="18" y="14"/>
                      <a:pt x="18" y="10"/>
                    </a:cubicBezTo>
                    <a:cubicBezTo>
                      <a:pt x="18" y="6"/>
                      <a:pt x="14" y="3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105">
                <a:extLst>
                  <a:ext uri="{FF2B5EF4-FFF2-40B4-BE49-F238E27FC236}">
                    <a16:creationId xmlns:a16="http://schemas.microsoft.com/office/drawing/2014/main" id="{E739C8BB-FEA4-4079-9A78-13FE90A8A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6" y="2172"/>
                <a:ext cx="33" cy="6"/>
              </a:xfrm>
              <a:custGeom>
                <a:avLst/>
                <a:gdLst>
                  <a:gd name="T0" fmla="*/ 15 w 16"/>
                  <a:gd name="T1" fmla="*/ 3 h 3"/>
                  <a:gd name="T2" fmla="*/ 1 w 16"/>
                  <a:gd name="T3" fmla="*/ 3 h 3"/>
                  <a:gd name="T4" fmla="*/ 0 w 16"/>
                  <a:gd name="T5" fmla="*/ 1 h 3"/>
                  <a:gd name="T6" fmla="*/ 1 w 16"/>
                  <a:gd name="T7" fmla="*/ 0 h 3"/>
                  <a:gd name="T8" fmla="*/ 15 w 16"/>
                  <a:gd name="T9" fmla="*/ 0 h 3"/>
                  <a:gd name="T10" fmla="*/ 16 w 16"/>
                  <a:gd name="T11" fmla="*/ 1 h 3"/>
                  <a:gd name="T12" fmla="*/ 15 w 16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3">
                    <a:moveTo>
                      <a:pt x="15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16" y="2"/>
                      <a:pt x="16" y="3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106">
                <a:extLst>
                  <a:ext uri="{FF2B5EF4-FFF2-40B4-BE49-F238E27FC236}">
                    <a16:creationId xmlns:a16="http://schemas.microsoft.com/office/drawing/2014/main" id="{7F3DB058-C546-454C-833A-723F00AD8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3" y="2136"/>
                <a:ext cx="5" cy="40"/>
              </a:xfrm>
              <a:custGeom>
                <a:avLst/>
                <a:gdLst>
                  <a:gd name="T0" fmla="*/ 1 w 2"/>
                  <a:gd name="T1" fmla="*/ 19 h 19"/>
                  <a:gd name="T2" fmla="*/ 0 w 2"/>
                  <a:gd name="T3" fmla="*/ 17 h 19"/>
                  <a:gd name="T4" fmla="*/ 0 w 2"/>
                  <a:gd name="T5" fmla="*/ 1 h 19"/>
                  <a:gd name="T6" fmla="*/ 1 w 2"/>
                  <a:gd name="T7" fmla="*/ 0 h 19"/>
                  <a:gd name="T8" fmla="*/ 2 w 2"/>
                  <a:gd name="T9" fmla="*/ 1 h 19"/>
                  <a:gd name="T10" fmla="*/ 2 w 2"/>
                  <a:gd name="T11" fmla="*/ 17 h 19"/>
                  <a:gd name="T12" fmla="*/ 1 w 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9">
                    <a:moveTo>
                      <a:pt x="1" y="19"/>
                    </a:moveTo>
                    <a:cubicBezTo>
                      <a:pt x="0" y="19"/>
                      <a:pt x="0" y="18"/>
                      <a:pt x="0" y="1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8"/>
                      <a:pt x="2" y="19"/>
                      <a:pt x="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107">
                <a:extLst>
                  <a:ext uri="{FF2B5EF4-FFF2-40B4-BE49-F238E27FC236}">
                    <a16:creationId xmlns:a16="http://schemas.microsoft.com/office/drawing/2014/main" id="{9545722A-A652-4A8F-AE64-84DAA7AF69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75" y="2111"/>
                <a:ext cx="41" cy="42"/>
              </a:xfrm>
              <a:custGeom>
                <a:avLst/>
                <a:gdLst>
                  <a:gd name="T0" fmla="*/ 10 w 20"/>
                  <a:gd name="T1" fmla="*/ 20 h 20"/>
                  <a:gd name="T2" fmla="*/ 0 w 20"/>
                  <a:gd name="T3" fmla="*/ 10 h 20"/>
                  <a:gd name="T4" fmla="*/ 10 w 20"/>
                  <a:gd name="T5" fmla="*/ 0 h 20"/>
                  <a:gd name="T6" fmla="*/ 20 w 20"/>
                  <a:gd name="T7" fmla="*/ 10 h 20"/>
                  <a:gd name="T8" fmla="*/ 10 w 20"/>
                  <a:gd name="T9" fmla="*/ 20 h 20"/>
                  <a:gd name="T10" fmla="*/ 10 w 20"/>
                  <a:gd name="T11" fmla="*/ 3 h 20"/>
                  <a:gd name="T12" fmla="*/ 2 w 20"/>
                  <a:gd name="T13" fmla="*/ 10 h 20"/>
                  <a:gd name="T14" fmla="*/ 10 w 20"/>
                  <a:gd name="T15" fmla="*/ 18 h 20"/>
                  <a:gd name="T16" fmla="*/ 17 w 20"/>
                  <a:gd name="T17" fmla="*/ 10 h 20"/>
                  <a:gd name="T18" fmla="*/ 10 w 20"/>
                  <a:gd name="T1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6" y="0"/>
                      <a:pt x="20" y="4"/>
                      <a:pt x="20" y="10"/>
                    </a:cubicBezTo>
                    <a:cubicBezTo>
                      <a:pt x="20" y="16"/>
                      <a:pt x="16" y="20"/>
                      <a:pt x="10" y="20"/>
                    </a:cubicBezTo>
                    <a:close/>
                    <a:moveTo>
                      <a:pt x="10" y="3"/>
                    </a:moveTo>
                    <a:cubicBezTo>
                      <a:pt x="6" y="3"/>
                      <a:pt x="2" y="6"/>
                      <a:pt x="2" y="10"/>
                    </a:cubicBezTo>
                    <a:cubicBezTo>
                      <a:pt x="2" y="14"/>
                      <a:pt x="6" y="18"/>
                      <a:pt x="10" y="18"/>
                    </a:cubicBezTo>
                    <a:cubicBezTo>
                      <a:pt x="14" y="18"/>
                      <a:pt x="17" y="14"/>
                      <a:pt x="17" y="10"/>
                    </a:cubicBezTo>
                    <a:cubicBezTo>
                      <a:pt x="17" y="6"/>
                      <a:pt x="14" y="3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108">
                <a:extLst>
                  <a:ext uri="{FF2B5EF4-FFF2-40B4-BE49-F238E27FC236}">
                    <a16:creationId xmlns:a16="http://schemas.microsoft.com/office/drawing/2014/main" id="{C2EC4F0A-0CE4-4C2B-AA40-3DAEAB009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" y="2172"/>
                <a:ext cx="33" cy="6"/>
              </a:xfrm>
              <a:custGeom>
                <a:avLst/>
                <a:gdLst>
                  <a:gd name="T0" fmla="*/ 15 w 16"/>
                  <a:gd name="T1" fmla="*/ 3 h 3"/>
                  <a:gd name="T2" fmla="*/ 1 w 16"/>
                  <a:gd name="T3" fmla="*/ 3 h 3"/>
                  <a:gd name="T4" fmla="*/ 0 w 16"/>
                  <a:gd name="T5" fmla="*/ 1 h 3"/>
                  <a:gd name="T6" fmla="*/ 1 w 16"/>
                  <a:gd name="T7" fmla="*/ 0 h 3"/>
                  <a:gd name="T8" fmla="*/ 15 w 16"/>
                  <a:gd name="T9" fmla="*/ 0 h 3"/>
                  <a:gd name="T10" fmla="*/ 16 w 16"/>
                  <a:gd name="T11" fmla="*/ 1 h 3"/>
                  <a:gd name="T12" fmla="*/ 15 w 16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3">
                    <a:moveTo>
                      <a:pt x="15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6" y="1"/>
                      <a:pt x="16" y="1"/>
                    </a:cubicBezTo>
                    <a:cubicBezTo>
                      <a:pt x="16" y="2"/>
                      <a:pt x="15" y="3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109">
                <a:extLst>
                  <a:ext uri="{FF2B5EF4-FFF2-40B4-BE49-F238E27FC236}">
                    <a16:creationId xmlns:a16="http://schemas.microsoft.com/office/drawing/2014/main" id="{1EF826BA-008D-40F5-ABED-3E7255C665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6" y="2078"/>
                <a:ext cx="37" cy="25"/>
              </a:xfrm>
              <a:custGeom>
                <a:avLst/>
                <a:gdLst>
                  <a:gd name="T0" fmla="*/ 11 w 18"/>
                  <a:gd name="T1" fmla="*/ 12 h 12"/>
                  <a:gd name="T2" fmla="*/ 7 w 18"/>
                  <a:gd name="T3" fmla="*/ 11 h 12"/>
                  <a:gd name="T4" fmla="*/ 0 w 18"/>
                  <a:gd name="T5" fmla="*/ 7 h 12"/>
                  <a:gd name="T6" fmla="*/ 4 w 18"/>
                  <a:gd name="T7" fmla="*/ 3 h 12"/>
                  <a:gd name="T8" fmla="*/ 10 w 18"/>
                  <a:gd name="T9" fmla="*/ 0 h 12"/>
                  <a:gd name="T10" fmla="*/ 16 w 18"/>
                  <a:gd name="T11" fmla="*/ 4 h 12"/>
                  <a:gd name="T12" fmla="*/ 16 w 18"/>
                  <a:gd name="T13" fmla="*/ 5 h 12"/>
                  <a:gd name="T14" fmla="*/ 18 w 18"/>
                  <a:gd name="T15" fmla="*/ 7 h 12"/>
                  <a:gd name="T16" fmla="*/ 11 w 18"/>
                  <a:gd name="T17" fmla="*/ 12 h 12"/>
                  <a:gd name="T18" fmla="*/ 8 w 18"/>
                  <a:gd name="T19" fmla="*/ 9 h 12"/>
                  <a:gd name="T20" fmla="*/ 8 w 18"/>
                  <a:gd name="T21" fmla="*/ 9 h 12"/>
                  <a:gd name="T22" fmla="*/ 11 w 18"/>
                  <a:gd name="T23" fmla="*/ 9 h 12"/>
                  <a:gd name="T24" fmla="*/ 15 w 18"/>
                  <a:gd name="T25" fmla="*/ 8 h 12"/>
                  <a:gd name="T26" fmla="*/ 14 w 18"/>
                  <a:gd name="T27" fmla="*/ 6 h 12"/>
                  <a:gd name="T28" fmla="*/ 14 w 18"/>
                  <a:gd name="T29" fmla="*/ 5 h 12"/>
                  <a:gd name="T30" fmla="*/ 14 w 18"/>
                  <a:gd name="T31" fmla="*/ 4 h 12"/>
                  <a:gd name="T32" fmla="*/ 10 w 18"/>
                  <a:gd name="T33" fmla="*/ 2 h 12"/>
                  <a:gd name="T34" fmla="*/ 6 w 18"/>
                  <a:gd name="T35" fmla="*/ 4 h 12"/>
                  <a:gd name="T36" fmla="*/ 5 w 18"/>
                  <a:gd name="T37" fmla="*/ 5 h 12"/>
                  <a:gd name="T38" fmla="*/ 2 w 18"/>
                  <a:gd name="T39" fmla="*/ 7 h 12"/>
                  <a:gd name="T40" fmla="*/ 7 w 18"/>
                  <a:gd name="T41" fmla="*/ 9 h 12"/>
                  <a:gd name="T42" fmla="*/ 8 w 18"/>
                  <a:gd name="T43" fmla="*/ 9 h 12"/>
                  <a:gd name="T44" fmla="*/ 8 w 18"/>
                  <a:gd name="T4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12">
                    <a:moveTo>
                      <a:pt x="11" y="12"/>
                    </a:moveTo>
                    <a:cubicBezTo>
                      <a:pt x="10" y="12"/>
                      <a:pt x="8" y="12"/>
                      <a:pt x="7" y="11"/>
                    </a:cubicBezTo>
                    <a:cubicBezTo>
                      <a:pt x="3" y="12"/>
                      <a:pt x="0" y="10"/>
                      <a:pt x="0" y="7"/>
                    </a:cubicBezTo>
                    <a:cubicBezTo>
                      <a:pt x="0" y="5"/>
                      <a:pt x="1" y="3"/>
                      <a:pt x="4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6" y="2"/>
                      <a:pt x="16" y="4"/>
                    </a:cubicBezTo>
                    <a:cubicBezTo>
                      <a:pt x="16" y="4"/>
                      <a:pt x="16" y="5"/>
                      <a:pt x="16" y="5"/>
                    </a:cubicBezTo>
                    <a:cubicBezTo>
                      <a:pt x="17" y="6"/>
                      <a:pt x="18" y="6"/>
                      <a:pt x="18" y="7"/>
                    </a:cubicBezTo>
                    <a:cubicBezTo>
                      <a:pt x="18" y="10"/>
                      <a:pt x="15" y="12"/>
                      <a:pt x="11" y="12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9" y="9"/>
                      <a:pt x="10" y="9"/>
                      <a:pt x="11" y="9"/>
                    </a:cubicBezTo>
                    <a:cubicBezTo>
                      <a:pt x="13" y="9"/>
                      <a:pt x="15" y="8"/>
                      <a:pt x="15" y="8"/>
                    </a:cubicBezTo>
                    <a:cubicBezTo>
                      <a:pt x="15" y="7"/>
                      <a:pt x="15" y="7"/>
                      <a:pt x="14" y="6"/>
                    </a:cubicBezTo>
                    <a:cubicBezTo>
                      <a:pt x="14" y="6"/>
                      <a:pt x="14" y="5"/>
                      <a:pt x="14" y="5"/>
                    </a:cubicBezTo>
                    <a:cubicBezTo>
                      <a:pt x="14" y="5"/>
                      <a:pt x="14" y="4"/>
                      <a:pt x="14" y="4"/>
                    </a:cubicBezTo>
                    <a:cubicBezTo>
                      <a:pt x="14" y="3"/>
                      <a:pt x="12" y="2"/>
                      <a:pt x="10" y="2"/>
                    </a:cubicBezTo>
                    <a:cubicBezTo>
                      <a:pt x="8" y="2"/>
                      <a:pt x="6" y="3"/>
                      <a:pt x="6" y="4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3" y="5"/>
                      <a:pt x="2" y="6"/>
                      <a:pt x="2" y="7"/>
                    </a:cubicBezTo>
                    <a:cubicBezTo>
                      <a:pt x="2" y="8"/>
                      <a:pt x="4" y="9"/>
                      <a:pt x="7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7" y="9"/>
                      <a:pt x="7" y="9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110">
                <a:extLst>
                  <a:ext uri="{FF2B5EF4-FFF2-40B4-BE49-F238E27FC236}">
                    <a16:creationId xmlns:a16="http://schemas.microsoft.com/office/drawing/2014/main" id="{7BBA245F-ED8C-43A3-879D-DCD7BCC359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76" y="2080"/>
                <a:ext cx="38" cy="25"/>
              </a:xfrm>
              <a:custGeom>
                <a:avLst/>
                <a:gdLst>
                  <a:gd name="T0" fmla="*/ 11 w 18"/>
                  <a:gd name="T1" fmla="*/ 12 h 12"/>
                  <a:gd name="T2" fmla="*/ 7 w 18"/>
                  <a:gd name="T3" fmla="*/ 12 h 12"/>
                  <a:gd name="T4" fmla="*/ 0 w 18"/>
                  <a:gd name="T5" fmla="*/ 7 h 12"/>
                  <a:gd name="T6" fmla="*/ 4 w 18"/>
                  <a:gd name="T7" fmla="*/ 3 h 12"/>
                  <a:gd name="T8" fmla="*/ 10 w 18"/>
                  <a:gd name="T9" fmla="*/ 0 h 12"/>
                  <a:gd name="T10" fmla="*/ 16 w 18"/>
                  <a:gd name="T11" fmla="*/ 5 h 12"/>
                  <a:gd name="T12" fmla="*/ 16 w 18"/>
                  <a:gd name="T13" fmla="*/ 5 h 12"/>
                  <a:gd name="T14" fmla="*/ 18 w 18"/>
                  <a:gd name="T15" fmla="*/ 8 h 12"/>
                  <a:gd name="T16" fmla="*/ 11 w 18"/>
                  <a:gd name="T17" fmla="*/ 12 h 12"/>
                  <a:gd name="T18" fmla="*/ 7 w 18"/>
                  <a:gd name="T19" fmla="*/ 9 h 12"/>
                  <a:gd name="T20" fmla="*/ 8 w 18"/>
                  <a:gd name="T21" fmla="*/ 9 h 12"/>
                  <a:gd name="T22" fmla="*/ 11 w 18"/>
                  <a:gd name="T23" fmla="*/ 10 h 12"/>
                  <a:gd name="T24" fmla="*/ 15 w 18"/>
                  <a:gd name="T25" fmla="*/ 8 h 12"/>
                  <a:gd name="T26" fmla="*/ 14 w 18"/>
                  <a:gd name="T27" fmla="*/ 7 h 12"/>
                  <a:gd name="T28" fmla="*/ 14 w 18"/>
                  <a:gd name="T29" fmla="*/ 5 h 12"/>
                  <a:gd name="T30" fmla="*/ 14 w 18"/>
                  <a:gd name="T31" fmla="*/ 5 h 12"/>
                  <a:gd name="T32" fmla="*/ 10 w 18"/>
                  <a:gd name="T33" fmla="*/ 3 h 12"/>
                  <a:gd name="T34" fmla="*/ 6 w 18"/>
                  <a:gd name="T35" fmla="*/ 5 h 12"/>
                  <a:gd name="T36" fmla="*/ 5 w 18"/>
                  <a:gd name="T37" fmla="*/ 5 h 12"/>
                  <a:gd name="T38" fmla="*/ 2 w 18"/>
                  <a:gd name="T39" fmla="*/ 7 h 12"/>
                  <a:gd name="T40" fmla="*/ 6 w 18"/>
                  <a:gd name="T41" fmla="*/ 9 h 12"/>
                  <a:gd name="T42" fmla="*/ 7 w 18"/>
                  <a:gd name="T43" fmla="*/ 9 h 12"/>
                  <a:gd name="T44" fmla="*/ 7 w 18"/>
                  <a:gd name="T4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12">
                    <a:moveTo>
                      <a:pt x="11" y="12"/>
                    </a:moveTo>
                    <a:cubicBezTo>
                      <a:pt x="10" y="12"/>
                      <a:pt x="8" y="12"/>
                      <a:pt x="7" y="12"/>
                    </a:cubicBezTo>
                    <a:cubicBezTo>
                      <a:pt x="3" y="12"/>
                      <a:pt x="0" y="10"/>
                      <a:pt x="0" y="7"/>
                    </a:cubicBezTo>
                    <a:cubicBezTo>
                      <a:pt x="0" y="5"/>
                      <a:pt x="1" y="4"/>
                      <a:pt x="4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6" y="2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7" y="6"/>
                      <a:pt x="18" y="7"/>
                      <a:pt x="18" y="8"/>
                    </a:cubicBezTo>
                    <a:cubicBezTo>
                      <a:pt x="17" y="10"/>
                      <a:pt x="15" y="12"/>
                      <a:pt x="11" y="12"/>
                    </a:cubicBezTo>
                    <a:close/>
                    <a:moveTo>
                      <a:pt x="7" y="9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9" y="10"/>
                      <a:pt x="10" y="10"/>
                      <a:pt x="11" y="10"/>
                    </a:cubicBezTo>
                    <a:cubicBezTo>
                      <a:pt x="13" y="10"/>
                      <a:pt x="15" y="9"/>
                      <a:pt x="15" y="8"/>
                    </a:cubicBezTo>
                    <a:cubicBezTo>
                      <a:pt x="15" y="8"/>
                      <a:pt x="15" y="7"/>
                      <a:pt x="14" y="7"/>
                    </a:cubicBezTo>
                    <a:cubicBezTo>
                      <a:pt x="14" y="6"/>
                      <a:pt x="13" y="6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6" y="5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3" y="6"/>
                      <a:pt x="2" y="7"/>
                      <a:pt x="2" y="7"/>
                    </a:cubicBezTo>
                    <a:cubicBezTo>
                      <a:pt x="2" y="8"/>
                      <a:pt x="4" y="9"/>
                      <a:pt x="6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111">
                <a:extLst>
                  <a:ext uri="{FF2B5EF4-FFF2-40B4-BE49-F238E27FC236}">
                    <a16:creationId xmlns:a16="http://schemas.microsoft.com/office/drawing/2014/main" id="{0C6246C6-A76C-4134-A654-5896D5FE2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7" y="2188"/>
                <a:ext cx="63" cy="25"/>
              </a:xfrm>
              <a:custGeom>
                <a:avLst/>
                <a:gdLst>
                  <a:gd name="T0" fmla="*/ 15 w 30"/>
                  <a:gd name="T1" fmla="*/ 12 h 12"/>
                  <a:gd name="T2" fmla="*/ 0 w 30"/>
                  <a:gd name="T3" fmla="*/ 6 h 12"/>
                  <a:gd name="T4" fmla="*/ 10 w 30"/>
                  <a:gd name="T5" fmla="*/ 0 h 12"/>
                  <a:gd name="T6" fmla="*/ 12 w 30"/>
                  <a:gd name="T7" fmla="*/ 1 h 12"/>
                  <a:gd name="T8" fmla="*/ 11 w 30"/>
                  <a:gd name="T9" fmla="*/ 2 h 12"/>
                  <a:gd name="T10" fmla="*/ 3 w 30"/>
                  <a:gd name="T11" fmla="*/ 6 h 12"/>
                  <a:gd name="T12" fmla="*/ 15 w 30"/>
                  <a:gd name="T13" fmla="*/ 9 h 12"/>
                  <a:gd name="T14" fmla="*/ 28 w 30"/>
                  <a:gd name="T15" fmla="*/ 6 h 12"/>
                  <a:gd name="T16" fmla="*/ 19 w 30"/>
                  <a:gd name="T17" fmla="*/ 2 h 12"/>
                  <a:gd name="T18" fmla="*/ 18 w 30"/>
                  <a:gd name="T19" fmla="*/ 1 h 12"/>
                  <a:gd name="T20" fmla="*/ 19 w 30"/>
                  <a:gd name="T21" fmla="*/ 0 h 12"/>
                  <a:gd name="T22" fmla="*/ 30 w 30"/>
                  <a:gd name="T23" fmla="*/ 6 h 12"/>
                  <a:gd name="T24" fmla="*/ 15 w 30"/>
                  <a:gd name="T2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12">
                    <a:moveTo>
                      <a:pt x="15" y="12"/>
                    </a:moveTo>
                    <a:cubicBezTo>
                      <a:pt x="8" y="12"/>
                      <a:pt x="0" y="9"/>
                      <a:pt x="0" y="6"/>
                    </a:cubicBezTo>
                    <a:cubicBezTo>
                      <a:pt x="0" y="3"/>
                      <a:pt x="4" y="1"/>
                      <a:pt x="10" y="0"/>
                    </a:cubicBezTo>
                    <a:cubicBezTo>
                      <a:pt x="11" y="0"/>
                      <a:pt x="12" y="0"/>
                      <a:pt x="12" y="1"/>
                    </a:cubicBezTo>
                    <a:cubicBezTo>
                      <a:pt x="12" y="2"/>
                      <a:pt x="12" y="2"/>
                      <a:pt x="11" y="2"/>
                    </a:cubicBezTo>
                    <a:cubicBezTo>
                      <a:pt x="5" y="3"/>
                      <a:pt x="3" y="5"/>
                      <a:pt x="3" y="6"/>
                    </a:cubicBezTo>
                    <a:cubicBezTo>
                      <a:pt x="3" y="7"/>
                      <a:pt x="7" y="9"/>
                      <a:pt x="15" y="9"/>
                    </a:cubicBezTo>
                    <a:cubicBezTo>
                      <a:pt x="23" y="9"/>
                      <a:pt x="28" y="7"/>
                      <a:pt x="28" y="6"/>
                    </a:cubicBezTo>
                    <a:cubicBezTo>
                      <a:pt x="28" y="5"/>
                      <a:pt x="25" y="3"/>
                      <a:pt x="19" y="2"/>
                    </a:cubicBezTo>
                    <a:cubicBezTo>
                      <a:pt x="18" y="2"/>
                      <a:pt x="18" y="2"/>
                      <a:pt x="18" y="1"/>
                    </a:cubicBezTo>
                    <a:cubicBezTo>
                      <a:pt x="18" y="0"/>
                      <a:pt x="19" y="0"/>
                      <a:pt x="19" y="0"/>
                    </a:cubicBezTo>
                    <a:cubicBezTo>
                      <a:pt x="25" y="0"/>
                      <a:pt x="30" y="2"/>
                      <a:pt x="30" y="6"/>
                    </a:cubicBezTo>
                    <a:cubicBezTo>
                      <a:pt x="30" y="9"/>
                      <a:pt x="23" y="12"/>
                      <a:pt x="1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9430307-C468-40D4-9429-7E7909E36FC1}"/>
              </a:ext>
            </a:extLst>
          </p:cNvPr>
          <p:cNvGrpSpPr/>
          <p:nvPr/>
        </p:nvGrpSpPr>
        <p:grpSpPr>
          <a:xfrm>
            <a:off x="440675" y="4022082"/>
            <a:ext cx="11376007" cy="1538819"/>
            <a:chOff x="440675" y="2012993"/>
            <a:chExt cx="11376007" cy="153881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96EAD22-52B0-483A-B766-EEB87CDBD54A}"/>
                </a:ext>
              </a:extLst>
            </p:cNvPr>
            <p:cNvSpPr/>
            <p:nvPr/>
          </p:nvSpPr>
          <p:spPr>
            <a:xfrm>
              <a:off x="1753049" y="2012993"/>
              <a:ext cx="10063633" cy="1538819"/>
            </a:xfrm>
            <a:prstGeom prst="rect">
              <a:avLst/>
            </a:prstGeom>
          </p:spPr>
          <p:txBody>
            <a:bodyPr wrap="square" tIns="91440" bIns="91440">
              <a:spAutoFit/>
            </a:bodyPr>
            <a:lstStyle/>
            <a:p>
              <a:pPr marR="0" lv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Accelerated Growth Corridors Project</a:t>
              </a:r>
            </a:p>
            <a:p>
              <a:pPr marR="0" lv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dirty="0">
                  <a:latin typeface="Times New Roman" panose="02020603050405020304" pitchFamily="18" charset="0"/>
                  <a:ea typeface="Calibri" panose="020F0502020204030204" pitchFamily="34" charset="0"/>
                </a:rPr>
                <a:t>Seeks to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increase profits of smallholder farmers, women, micro, small, and medium enterprises, and larger agribusinesses through a more diverse and inclusive commercial agriculture sector and a transport sector characterized by more competition. </a:t>
              </a:r>
              <a:endParaRPr lang="en-US" sz="2400" b="1" dirty="0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CAA05DD5-CA41-4AF9-AF64-4496221EEF47}"/>
                </a:ext>
              </a:extLst>
            </p:cNvPr>
            <p:cNvGrpSpPr/>
            <p:nvPr/>
          </p:nvGrpSpPr>
          <p:grpSpPr>
            <a:xfrm>
              <a:off x="440675" y="2176974"/>
              <a:ext cx="1188720" cy="1188161"/>
              <a:chOff x="440675" y="2064912"/>
              <a:chExt cx="1188720" cy="1188161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D7D2B26-CE30-4101-88B0-5B62DA93655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0675" y="2064912"/>
                <a:ext cx="1188720" cy="1188161"/>
                <a:chOff x="279664" y="2294351"/>
                <a:chExt cx="1079500" cy="1078992"/>
              </a:xfrm>
            </p:grpSpPr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8A93EBF2-0FB6-49BC-9DDF-4792C8D41A05}"/>
                    </a:ext>
                  </a:extLst>
                </p:cNvPr>
                <p:cNvSpPr/>
                <p:nvPr/>
              </p:nvSpPr>
              <p:spPr>
                <a:xfrm>
                  <a:off x="279664" y="2294351"/>
                  <a:ext cx="1079500" cy="1078992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F45E4541-61B0-46F5-8168-C364277311B2}"/>
                    </a:ext>
                  </a:extLst>
                </p:cNvPr>
                <p:cNvSpPr/>
                <p:nvPr/>
              </p:nvSpPr>
              <p:spPr>
                <a:xfrm>
                  <a:off x="407934" y="2422367"/>
                  <a:ext cx="822960" cy="8229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6" name="Group 101">
                <a:extLst>
                  <a:ext uri="{FF2B5EF4-FFF2-40B4-BE49-F238E27FC236}">
                    <a16:creationId xmlns:a16="http://schemas.microsoft.com/office/drawing/2014/main" id="{52542D28-2026-4F01-9113-6305D5D29D40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752907" y="2389311"/>
                <a:ext cx="564256" cy="539362"/>
                <a:chOff x="3703" y="2031"/>
                <a:chExt cx="272" cy="260"/>
              </a:xfrm>
              <a:solidFill>
                <a:srgbClr val="002060"/>
              </a:solidFill>
            </p:grpSpPr>
            <p:sp>
              <p:nvSpPr>
                <p:cNvPr id="37" name="Freeform 102">
                  <a:extLst>
                    <a:ext uri="{FF2B5EF4-FFF2-40B4-BE49-F238E27FC236}">
                      <a16:creationId xmlns:a16="http://schemas.microsoft.com/office/drawing/2014/main" id="{ACA6C4E5-F87C-48DB-ADC8-C5EE6BA03E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9" y="2054"/>
                  <a:ext cx="226" cy="237"/>
                </a:xfrm>
                <a:custGeom>
                  <a:avLst/>
                  <a:gdLst>
                    <a:gd name="T0" fmla="*/ 69 w 108"/>
                    <a:gd name="T1" fmla="*/ 116 h 116"/>
                    <a:gd name="T2" fmla="*/ 31 w 108"/>
                    <a:gd name="T3" fmla="*/ 78 h 116"/>
                    <a:gd name="T4" fmla="*/ 31 w 108"/>
                    <a:gd name="T5" fmla="*/ 28 h 116"/>
                    <a:gd name="T6" fmla="*/ 17 w 108"/>
                    <a:gd name="T7" fmla="*/ 14 h 116"/>
                    <a:gd name="T8" fmla="*/ 3 w 108"/>
                    <a:gd name="T9" fmla="*/ 28 h 116"/>
                    <a:gd name="T10" fmla="*/ 3 w 108"/>
                    <a:gd name="T11" fmla="*/ 104 h 116"/>
                    <a:gd name="T12" fmla="*/ 1 w 108"/>
                    <a:gd name="T13" fmla="*/ 106 h 116"/>
                    <a:gd name="T14" fmla="*/ 0 w 108"/>
                    <a:gd name="T15" fmla="*/ 104 h 116"/>
                    <a:gd name="T16" fmla="*/ 0 w 108"/>
                    <a:gd name="T17" fmla="*/ 28 h 116"/>
                    <a:gd name="T18" fmla="*/ 17 w 108"/>
                    <a:gd name="T19" fmla="*/ 11 h 116"/>
                    <a:gd name="T20" fmla="*/ 34 w 108"/>
                    <a:gd name="T21" fmla="*/ 28 h 116"/>
                    <a:gd name="T22" fmla="*/ 34 w 108"/>
                    <a:gd name="T23" fmla="*/ 78 h 116"/>
                    <a:gd name="T24" fmla="*/ 69 w 108"/>
                    <a:gd name="T25" fmla="*/ 113 h 116"/>
                    <a:gd name="T26" fmla="*/ 104 w 108"/>
                    <a:gd name="T27" fmla="*/ 78 h 116"/>
                    <a:gd name="T28" fmla="*/ 104 w 108"/>
                    <a:gd name="T29" fmla="*/ 2 h 116"/>
                    <a:gd name="T30" fmla="*/ 106 w 108"/>
                    <a:gd name="T31" fmla="*/ 0 h 116"/>
                    <a:gd name="T32" fmla="*/ 108 w 108"/>
                    <a:gd name="T33" fmla="*/ 2 h 116"/>
                    <a:gd name="T34" fmla="*/ 108 w 108"/>
                    <a:gd name="T35" fmla="*/ 78 h 116"/>
                    <a:gd name="T36" fmla="*/ 69 w 108"/>
                    <a:gd name="T37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08" h="116">
                      <a:moveTo>
                        <a:pt x="69" y="116"/>
                      </a:moveTo>
                      <a:cubicBezTo>
                        <a:pt x="48" y="116"/>
                        <a:pt x="31" y="99"/>
                        <a:pt x="31" y="7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31" y="20"/>
                        <a:pt x="24" y="14"/>
                        <a:pt x="17" y="14"/>
                      </a:cubicBezTo>
                      <a:cubicBezTo>
                        <a:pt x="9" y="14"/>
                        <a:pt x="3" y="20"/>
                        <a:pt x="3" y="28"/>
                      </a:cubicBezTo>
                      <a:cubicBezTo>
                        <a:pt x="3" y="104"/>
                        <a:pt x="3" y="104"/>
                        <a:pt x="3" y="104"/>
                      </a:cubicBezTo>
                      <a:cubicBezTo>
                        <a:pt x="3" y="105"/>
                        <a:pt x="2" y="106"/>
                        <a:pt x="1" y="106"/>
                      </a:cubicBezTo>
                      <a:cubicBezTo>
                        <a:pt x="1" y="106"/>
                        <a:pt x="0" y="105"/>
                        <a:pt x="0" y="10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9"/>
                        <a:pt x="7" y="11"/>
                        <a:pt x="17" y="11"/>
                      </a:cubicBezTo>
                      <a:cubicBezTo>
                        <a:pt x="26" y="11"/>
                        <a:pt x="34" y="19"/>
                        <a:pt x="34" y="28"/>
                      </a:cubicBezTo>
                      <a:cubicBezTo>
                        <a:pt x="34" y="78"/>
                        <a:pt x="34" y="78"/>
                        <a:pt x="34" y="78"/>
                      </a:cubicBezTo>
                      <a:cubicBezTo>
                        <a:pt x="34" y="97"/>
                        <a:pt x="49" y="113"/>
                        <a:pt x="69" y="113"/>
                      </a:cubicBezTo>
                      <a:cubicBezTo>
                        <a:pt x="88" y="113"/>
                        <a:pt x="104" y="97"/>
                        <a:pt x="104" y="78"/>
                      </a:cubicBezTo>
                      <a:cubicBezTo>
                        <a:pt x="104" y="2"/>
                        <a:pt x="104" y="2"/>
                        <a:pt x="104" y="2"/>
                      </a:cubicBezTo>
                      <a:cubicBezTo>
                        <a:pt x="104" y="1"/>
                        <a:pt x="105" y="0"/>
                        <a:pt x="106" y="0"/>
                      </a:cubicBezTo>
                      <a:cubicBezTo>
                        <a:pt x="107" y="0"/>
                        <a:pt x="108" y="1"/>
                        <a:pt x="108" y="2"/>
                      </a:cubicBezTo>
                      <a:cubicBezTo>
                        <a:pt x="108" y="78"/>
                        <a:pt x="108" y="78"/>
                        <a:pt x="108" y="78"/>
                      </a:cubicBezTo>
                      <a:cubicBezTo>
                        <a:pt x="108" y="99"/>
                        <a:pt x="90" y="116"/>
                        <a:pt x="69" y="1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" name="Freeform 103">
                  <a:extLst>
                    <a:ext uri="{FF2B5EF4-FFF2-40B4-BE49-F238E27FC236}">
                      <a16:creationId xmlns:a16="http://schemas.microsoft.com/office/drawing/2014/main" id="{C07F2B73-38E3-407C-9A01-074458B7FEA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6" y="2054"/>
                  <a:ext cx="226" cy="217"/>
                </a:xfrm>
                <a:custGeom>
                  <a:avLst/>
                  <a:gdLst>
                    <a:gd name="T0" fmla="*/ 0 w 108"/>
                    <a:gd name="T1" fmla="*/ 104 h 106"/>
                    <a:gd name="T2" fmla="*/ 2 w 108"/>
                    <a:gd name="T3" fmla="*/ 92 h 106"/>
                    <a:gd name="T4" fmla="*/ 3 w 108"/>
                    <a:gd name="T5" fmla="*/ 104 h 106"/>
                    <a:gd name="T6" fmla="*/ 79 w 108"/>
                    <a:gd name="T7" fmla="*/ 106 h 106"/>
                    <a:gd name="T8" fmla="*/ 67 w 108"/>
                    <a:gd name="T9" fmla="*/ 103 h 106"/>
                    <a:gd name="T10" fmla="*/ 69 w 108"/>
                    <a:gd name="T11" fmla="*/ 100 h 106"/>
                    <a:gd name="T12" fmla="*/ 80 w 108"/>
                    <a:gd name="T13" fmla="*/ 104 h 106"/>
                    <a:gd name="T14" fmla="*/ 91 w 108"/>
                    <a:gd name="T15" fmla="*/ 103 h 106"/>
                    <a:gd name="T16" fmla="*/ 91 w 108"/>
                    <a:gd name="T17" fmla="*/ 100 h 106"/>
                    <a:gd name="T18" fmla="*/ 101 w 108"/>
                    <a:gd name="T19" fmla="*/ 94 h 106"/>
                    <a:gd name="T20" fmla="*/ 92 w 108"/>
                    <a:gd name="T21" fmla="*/ 103 h 106"/>
                    <a:gd name="T22" fmla="*/ 59 w 108"/>
                    <a:gd name="T23" fmla="*/ 94 h 106"/>
                    <a:gd name="T24" fmla="*/ 53 w 108"/>
                    <a:gd name="T25" fmla="*/ 83 h 106"/>
                    <a:gd name="T26" fmla="*/ 56 w 108"/>
                    <a:gd name="T27" fmla="*/ 82 h 106"/>
                    <a:gd name="T28" fmla="*/ 60 w 108"/>
                    <a:gd name="T29" fmla="*/ 94 h 106"/>
                    <a:gd name="T30" fmla="*/ 106 w 108"/>
                    <a:gd name="T31" fmla="*/ 85 h 106"/>
                    <a:gd name="T32" fmla="*/ 104 w 108"/>
                    <a:gd name="T33" fmla="*/ 83 h 106"/>
                    <a:gd name="T34" fmla="*/ 105 w 108"/>
                    <a:gd name="T35" fmla="*/ 73 h 106"/>
                    <a:gd name="T36" fmla="*/ 108 w 108"/>
                    <a:gd name="T37" fmla="*/ 73 h 106"/>
                    <a:gd name="T38" fmla="*/ 107 w 108"/>
                    <a:gd name="T39" fmla="*/ 84 h 106"/>
                    <a:gd name="T40" fmla="*/ 2 w 108"/>
                    <a:gd name="T41" fmla="*/ 82 h 106"/>
                    <a:gd name="T42" fmla="*/ 0 w 108"/>
                    <a:gd name="T43" fmla="*/ 70 h 106"/>
                    <a:gd name="T44" fmla="*/ 3 w 108"/>
                    <a:gd name="T45" fmla="*/ 70 h 106"/>
                    <a:gd name="T46" fmla="*/ 2 w 108"/>
                    <a:gd name="T47" fmla="*/ 82 h 106"/>
                    <a:gd name="T48" fmla="*/ 52 w 108"/>
                    <a:gd name="T49" fmla="*/ 70 h 106"/>
                    <a:gd name="T50" fmla="*/ 54 w 108"/>
                    <a:gd name="T51" fmla="*/ 57 h 106"/>
                    <a:gd name="T52" fmla="*/ 56 w 108"/>
                    <a:gd name="T53" fmla="*/ 70 h 106"/>
                    <a:gd name="T54" fmla="*/ 106 w 108"/>
                    <a:gd name="T55" fmla="*/ 62 h 106"/>
                    <a:gd name="T56" fmla="*/ 105 w 108"/>
                    <a:gd name="T57" fmla="*/ 49 h 106"/>
                    <a:gd name="T58" fmla="*/ 108 w 108"/>
                    <a:gd name="T59" fmla="*/ 49 h 106"/>
                    <a:gd name="T60" fmla="*/ 106 w 108"/>
                    <a:gd name="T61" fmla="*/ 62 h 106"/>
                    <a:gd name="T62" fmla="*/ 0 w 108"/>
                    <a:gd name="T63" fmla="*/ 57 h 106"/>
                    <a:gd name="T64" fmla="*/ 2 w 108"/>
                    <a:gd name="T65" fmla="*/ 45 h 106"/>
                    <a:gd name="T66" fmla="*/ 3 w 108"/>
                    <a:gd name="T67" fmla="*/ 57 h 106"/>
                    <a:gd name="T68" fmla="*/ 54 w 108"/>
                    <a:gd name="T69" fmla="*/ 48 h 106"/>
                    <a:gd name="T70" fmla="*/ 52 w 108"/>
                    <a:gd name="T71" fmla="*/ 35 h 106"/>
                    <a:gd name="T72" fmla="*/ 56 w 108"/>
                    <a:gd name="T73" fmla="*/ 35 h 106"/>
                    <a:gd name="T74" fmla="*/ 54 w 108"/>
                    <a:gd name="T75" fmla="*/ 48 h 106"/>
                    <a:gd name="T76" fmla="*/ 105 w 108"/>
                    <a:gd name="T77" fmla="*/ 36 h 106"/>
                    <a:gd name="T78" fmla="*/ 106 w 108"/>
                    <a:gd name="T79" fmla="*/ 24 h 106"/>
                    <a:gd name="T80" fmla="*/ 108 w 108"/>
                    <a:gd name="T81" fmla="*/ 36 h 106"/>
                    <a:gd name="T82" fmla="*/ 2 w 108"/>
                    <a:gd name="T83" fmla="*/ 35 h 106"/>
                    <a:gd name="T84" fmla="*/ 0 w 108"/>
                    <a:gd name="T85" fmla="*/ 28 h 106"/>
                    <a:gd name="T86" fmla="*/ 2 w 108"/>
                    <a:gd name="T87" fmla="*/ 21 h 106"/>
                    <a:gd name="T88" fmla="*/ 3 w 108"/>
                    <a:gd name="T89" fmla="*/ 28 h 106"/>
                    <a:gd name="T90" fmla="*/ 2 w 108"/>
                    <a:gd name="T91" fmla="*/ 35 h 106"/>
                    <a:gd name="T92" fmla="*/ 52 w 108"/>
                    <a:gd name="T93" fmla="*/ 23 h 106"/>
                    <a:gd name="T94" fmla="*/ 48 w 108"/>
                    <a:gd name="T95" fmla="*/ 11 h 106"/>
                    <a:gd name="T96" fmla="*/ 55 w 108"/>
                    <a:gd name="T97" fmla="*/ 22 h 106"/>
                    <a:gd name="T98" fmla="*/ 53 w 108"/>
                    <a:gd name="T99" fmla="*/ 24 h 106"/>
                    <a:gd name="T100" fmla="*/ 105 w 108"/>
                    <a:gd name="T101" fmla="*/ 12 h 106"/>
                    <a:gd name="T102" fmla="*/ 106 w 108"/>
                    <a:gd name="T103" fmla="*/ 0 h 106"/>
                    <a:gd name="T104" fmla="*/ 108 w 108"/>
                    <a:gd name="T105" fmla="*/ 12 h 106"/>
                    <a:gd name="T106" fmla="*/ 8 w 108"/>
                    <a:gd name="T107" fmla="*/ 13 h 106"/>
                    <a:gd name="T108" fmla="*/ 7 w 108"/>
                    <a:gd name="T109" fmla="*/ 10 h 106"/>
                    <a:gd name="T110" fmla="*/ 18 w 108"/>
                    <a:gd name="T111" fmla="*/ 4 h 106"/>
                    <a:gd name="T112" fmla="*/ 9 w 108"/>
                    <a:gd name="T113" fmla="*/ 12 h 106"/>
                    <a:gd name="T114" fmla="*/ 39 w 108"/>
                    <a:gd name="T115" fmla="*/ 6 h 106"/>
                    <a:gd name="T116" fmla="*/ 29 w 108"/>
                    <a:gd name="T117" fmla="*/ 3 h 106"/>
                    <a:gd name="T118" fmla="*/ 29 w 108"/>
                    <a:gd name="T119" fmla="*/ 0 h 106"/>
                    <a:gd name="T120" fmla="*/ 41 w 108"/>
                    <a:gd name="T121" fmla="*/ 5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8" h="106">
                      <a:moveTo>
                        <a:pt x="2" y="106"/>
                      </a:moveTo>
                      <a:cubicBezTo>
                        <a:pt x="1" y="106"/>
                        <a:pt x="0" y="105"/>
                        <a:pt x="0" y="104"/>
                      </a:cubicBezTo>
                      <a:cubicBezTo>
                        <a:pt x="0" y="94"/>
                        <a:pt x="0" y="94"/>
                        <a:pt x="0" y="94"/>
                      </a:cubicBezTo>
                      <a:cubicBezTo>
                        <a:pt x="0" y="93"/>
                        <a:pt x="1" y="92"/>
                        <a:pt x="2" y="92"/>
                      </a:cubicBezTo>
                      <a:cubicBezTo>
                        <a:pt x="3" y="92"/>
                        <a:pt x="3" y="93"/>
                        <a:pt x="3" y="94"/>
                      </a:cubicBezTo>
                      <a:cubicBezTo>
                        <a:pt x="3" y="104"/>
                        <a:pt x="3" y="104"/>
                        <a:pt x="3" y="104"/>
                      </a:cubicBezTo>
                      <a:cubicBezTo>
                        <a:pt x="3" y="105"/>
                        <a:pt x="3" y="106"/>
                        <a:pt x="2" y="106"/>
                      </a:cubicBezTo>
                      <a:close/>
                      <a:moveTo>
                        <a:pt x="79" y="106"/>
                      </a:moveTo>
                      <a:cubicBezTo>
                        <a:pt x="78" y="106"/>
                        <a:pt x="78" y="106"/>
                        <a:pt x="79" y="106"/>
                      </a:cubicBezTo>
                      <a:cubicBezTo>
                        <a:pt x="75" y="105"/>
                        <a:pt x="71" y="104"/>
                        <a:pt x="67" y="103"/>
                      </a:cubicBezTo>
                      <a:cubicBezTo>
                        <a:pt x="67" y="102"/>
                        <a:pt x="66" y="101"/>
                        <a:pt x="67" y="100"/>
                      </a:cubicBezTo>
                      <a:cubicBezTo>
                        <a:pt x="67" y="100"/>
                        <a:pt x="68" y="99"/>
                        <a:pt x="69" y="100"/>
                      </a:cubicBezTo>
                      <a:cubicBezTo>
                        <a:pt x="72" y="101"/>
                        <a:pt x="75" y="102"/>
                        <a:pt x="79" y="102"/>
                      </a:cubicBezTo>
                      <a:cubicBezTo>
                        <a:pt x="80" y="102"/>
                        <a:pt x="80" y="103"/>
                        <a:pt x="80" y="104"/>
                      </a:cubicBezTo>
                      <a:cubicBezTo>
                        <a:pt x="80" y="105"/>
                        <a:pt x="79" y="106"/>
                        <a:pt x="79" y="106"/>
                      </a:cubicBezTo>
                      <a:close/>
                      <a:moveTo>
                        <a:pt x="91" y="103"/>
                      </a:moveTo>
                      <a:cubicBezTo>
                        <a:pt x="91" y="103"/>
                        <a:pt x="90" y="103"/>
                        <a:pt x="90" y="102"/>
                      </a:cubicBezTo>
                      <a:cubicBezTo>
                        <a:pt x="89" y="101"/>
                        <a:pt x="90" y="100"/>
                        <a:pt x="91" y="100"/>
                      </a:cubicBezTo>
                      <a:cubicBezTo>
                        <a:pt x="94" y="99"/>
                        <a:pt x="96" y="96"/>
                        <a:pt x="99" y="94"/>
                      </a:cubicBezTo>
                      <a:cubicBezTo>
                        <a:pt x="99" y="93"/>
                        <a:pt x="100" y="93"/>
                        <a:pt x="101" y="94"/>
                      </a:cubicBezTo>
                      <a:cubicBezTo>
                        <a:pt x="102" y="95"/>
                        <a:pt x="102" y="95"/>
                        <a:pt x="101" y="96"/>
                      </a:cubicBezTo>
                      <a:cubicBezTo>
                        <a:pt x="98" y="99"/>
                        <a:pt x="95" y="101"/>
                        <a:pt x="92" y="103"/>
                      </a:cubicBezTo>
                      <a:cubicBezTo>
                        <a:pt x="92" y="103"/>
                        <a:pt x="91" y="103"/>
                        <a:pt x="91" y="103"/>
                      </a:cubicBezTo>
                      <a:close/>
                      <a:moveTo>
                        <a:pt x="59" y="94"/>
                      </a:moveTo>
                      <a:cubicBezTo>
                        <a:pt x="58" y="94"/>
                        <a:pt x="58" y="94"/>
                        <a:pt x="57" y="93"/>
                      </a:cubicBezTo>
                      <a:cubicBezTo>
                        <a:pt x="55" y="90"/>
                        <a:pt x="54" y="87"/>
                        <a:pt x="53" y="83"/>
                      </a:cubicBezTo>
                      <a:cubicBezTo>
                        <a:pt x="53" y="82"/>
                        <a:pt x="53" y="81"/>
                        <a:pt x="54" y="81"/>
                      </a:cubicBezTo>
                      <a:cubicBezTo>
                        <a:pt x="55" y="81"/>
                        <a:pt x="56" y="81"/>
                        <a:pt x="56" y="82"/>
                      </a:cubicBezTo>
                      <a:cubicBezTo>
                        <a:pt x="57" y="86"/>
                        <a:pt x="58" y="89"/>
                        <a:pt x="60" y="92"/>
                      </a:cubicBezTo>
                      <a:cubicBezTo>
                        <a:pt x="61" y="92"/>
                        <a:pt x="60" y="93"/>
                        <a:pt x="60" y="94"/>
                      </a:cubicBezTo>
                      <a:cubicBezTo>
                        <a:pt x="59" y="94"/>
                        <a:pt x="59" y="94"/>
                        <a:pt x="59" y="94"/>
                      </a:cubicBezTo>
                      <a:close/>
                      <a:moveTo>
                        <a:pt x="106" y="85"/>
                      </a:moveTo>
                      <a:cubicBezTo>
                        <a:pt x="106" y="85"/>
                        <a:pt x="105" y="85"/>
                        <a:pt x="105" y="85"/>
                      </a:cubicBezTo>
                      <a:cubicBezTo>
                        <a:pt x="104" y="85"/>
                        <a:pt x="104" y="84"/>
                        <a:pt x="104" y="83"/>
                      </a:cubicBezTo>
                      <a:cubicBezTo>
                        <a:pt x="105" y="82"/>
                        <a:pt x="105" y="80"/>
                        <a:pt x="105" y="78"/>
                      </a:cubicBezTo>
                      <a:cubicBezTo>
                        <a:pt x="105" y="73"/>
                        <a:pt x="105" y="73"/>
                        <a:pt x="105" y="73"/>
                      </a:cubicBezTo>
                      <a:cubicBezTo>
                        <a:pt x="105" y="72"/>
                        <a:pt x="106" y="71"/>
                        <a:pt x="106" y="71"/>
                      </a:cubicBezTo>
                      <a:cubicBezTo>
                        <a:pt x="107" y="71"/>
                        <a:pt x="108" y="72"/>
                        <a:pt x="108" y="73"/>
                      </a:cubicBezTo>
                      <a:cubicBezTo>
                        <a:pt x="108" y="78"/>
                        <a:pt x="108" y="78"/>
                        <a:pt x="108" y="78"/>
                      </a:cubicBezTo>
                      <a:cubicBezTo>
                        <a:pt x="108" y="80"/>
                        <a:pt x="108" y="82"/>
                        <a:pt x="107" y="84"/>
                      </a:cubicBezTo>
                      <a:cubicBezTo>
                        <a:pt x="107" y="85"/>
                        <a:pt x="106" y="85"/>
                        <a:pt x="106" y="85"/>
                      </a:cubicBezTo>
                      <a:close/>
                      <a:moveTo>
                        <a:pt x="2" y="82"/>
                      </a:moveTo>
                      <a:cubicBezTo>
                        <a:pt x="1" y="82"/>
                        <a:pt x="0" y="82"/>
                        <a:pt x="0" y="81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69"/>
                        <a:pt x="1" y="68"/>
                        <a:pt x="2" y="68"/>
                      </a:cubicBezTo>
                      <a:cubicBezTo>
                        <a:pt x="3" y="68"/>
                        <a:pt x="3" y="69"/>
                        <a:pt x="3" y="70"/>
                      </a:cubicBezTo>
                      <a:cubicBezTo>
                        <a:pt x="3" y="81"/>
                        <a:pt x="3" y="81"/>
                        <a:pt x="3" y="81"/>
                      </a:cubicBezTo>
                      <a:cubicBezTo>
                        <a:pt x="3" y="82"/>
                        <a:pt x="3" y="82"/>
                        <a:pt x="2" y="82"/>
                      </a:cubicBezTo>
                      <a:close/>
                      <a:moveTo>
                        <a:pt x="54" y="71"/>
                      </a:moveTo>
                      <a:cubicBezTo>
                        <a:pt x="53" y="71"/>
                        <a:pt x="52" y="71"/>
                        <a:pt x="52" y="70"/>
                      </a:cubicBezTo>
                      <a:cubicBezTo>
                        <a:pt x="52" y="59"/>
                        <a:pt x="52" y="59"/>
                        <a:pt x="52" y="59"/>
                      </a:cubicBezTo>
                      <a:cubicBezTo>
                        <a:pt x="52" y="58"/>
                        <a:pt x="53" y="57"/>
                        <a:pt x="54" y="57"/>
                      </a:cubicBezTo>
                      <a:cubicBezTo>
                        <a:pt x="55" y="57"/>
                        <a:pt x="56" y="58"/>
                        <a:pt x="56" y="59"/>
                      </a:cubicBezTo>
                      <a:cubicBezTo>
                        <a:pt x="56" y="70"/>
                        <a:pt x="56" y="70"/>
                        <a:pt x="56" y="70"/>
                      </a:cubicBezTo>
                      <a:cubicBezTo>
                        <a:pt x="56" y="71"/>
                        <a:pt x="55" y="71"/>
                        <a:pt x="54" y="71"/>
                      </a:cubicBezTo>
                      <a:close/>
                      <a:moveTo>
                        <a:pt x="106" y="62"/>
                      </a:moveTo>
                      <a:cubicBezTo>
                        <a:pt x="105" y="62"/>
                        <a:pt x="105" y="61"/>
                        <a:pt x="105" y="60"/>
                      </a:cubicBezTo>
                      <a:cubicBezTo>
                        <a:pt x="105" y="49"/>
                        <a:pt x="105" y="49"/>
                        <a:pt x="105" y="49"/>
                      </a:cubicBezTo>
                      <a:cubicBezTo>
                        <a:pt x="105" y="48"/>
                        <a:pt x="105" y="47"/>
                        <a:pt x="106" y="47"/>
                      </a:cubicBezTo>
                      <a:cubicBezTo>
                        <a:pt x="107" y="47"/>
                        <a:pt x="108" y="48"/>
                        <a:pt x="108" y="49"/>
                      </a:cubicBezTo>
                      <a:cubicBezTo>
                        <a:pt x="108" y="60"/>
                        <a:pt x="108" y="60"/>
                        <a:pt x="108" y="60"/>
                      </a:cubicBezTo>
                      <a:cubicBezTo>
                        <a:pt x="108" y="61"/>
                        <a:pt x="107" y="62"/>
                        <a:pt x="106" y="62"/>
                      </a:cubicBezTo>
                      <a:close/>
                      <a:moveTo>
                        <a:pt x="2" y="59"/>
                      </a:moveTo>
                      <a:cubicBezTo>
                        <a:pt x="1" y="59"/>
                        <a:pt x="0" y="58"/>
                        <a:pt x="0" y="57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5"/>
                        <a:pt x="1" y="45"/>
                        <a:pt x="2" y="45"/>
                      </a:cubicBezTo>
                      <a:cubicBezTo>
                        <a:pt x="3" y="45"/>
                        <a:pt x="3" y="45"/>
                        <a:pt x="3" y="46"/>
                      </a:cubicBezTo>
                      <a:cubicBezTo>
                        <a:pt x="3" y="57"/>
                        <a:pt x="3" y="57"/>
                        <a:pt x="3" y="57"/>
                      </a:cubicBezTo>
                      <a:cubicBezTo>
                        <a:pt x="3" y="58"/>
                        <a:pt x="3" y="59"/>
                        <a:pt x="2" y="59"/>
                      </a:cubicBezTo>
                      <a:close/>
                      <a:moveTo>
                        <a:pt x="54" y="48"/>
                      </a:moveTo>
                      <a:cubicBezTo>
                        <a:pt x="53" y="48"/>
                        <a:pt x="52" y="47"/>
                        <a:pt x="52" y="46"/>
                      </a:cubicBezTo>
                      <a:cubicBezTo>
                        <a:pt x="52" y="35"/>
                        <a:pt x="52" y="35"/>
                        <a:pt x="52" y="35"/>
                      </a:cubicBezTo>
                      <a:cubicBezTo>
                        <a:pt x="52" y="34"/>
                        <a:pt x="53" y="34"/>
                        <a:pt x="54" y="34"/>
                      </a:cubicBezTo>
                      <a:cubicBezTo>
                        <a:pt x="55" y="34"/>
                        <a:pt x="56" y="34"/>
                        <a:pt x="56" y="35"/>
                      </a:cubicBezTo>
                      <a:cubicBezTo>
                        <a:pt x="56" y="46"/>
                        <a:pt x="56" y="46"/>
                        <a:pt x="56" y="46"/>
                      </a:cubicBezTo>
                      <a:cubicBezTo>
                        <a:pt x="56" y="47"/>
                        <a:pt x="55" y="48"/>
                        <a:pt x="54" y="48"/>
                      </a:cubicBezTo>
                      <a:close/>
                      <a:moveTo>
                        <a:pt x="106" y="38"/>
                      </a:moveTo>
                      <a:cubicBezTo>
                        <a:pt x="105" y="38"/>
                        <a:pt x="105" y="37"/>
                        <a:pt x="105" y="36"/>
                      </a:cubicBezTo>
                      <a:cubicBezTo>
                        <a:pt x="105" y="25"/>
                        <a:pt x="105" y="25"/>
                        <a:pt x="105" y="25"/>
                      </a:cubicBezTo>
                      <a:cubicBezTo>
                        <a:pt x="105" y="25"/>
                        <a:pt x="105" y="24"/>
                        <a:pt x="106" y="24"/>
                      </a:cubicBezTo>
                      <a:cubicBezTo>
                        <a:pt x="107" y="24"/>
                        <a:pt x="108" y="25"/>
                        <a:pt x="108" y="25"/>
                      </a:cubicBezTo>
                      <a:cubicBezTo>
                        <a:pt x="108" y="36"/>
                        <a:pt x="108" y="36"/>
                        <a:pt x="108" y="36"/>
                      </a:cubicBezTo>
                      <a:cubicBezTo>
                        <a:pt x="108" y="37"/>
                        <a:pt x="107" y="38"/>
                        <a:pt x="106" y="38"/>
                      </a:cubicBezTo>
                      <a:close/>
                      <a:moveTo>
                        <a:pt x="2" y="35"/>
                      </a:moveTo>
                      <a:cubicBezTo>
                        <a:pt x="1" y="35"/>
                        <a:pt x="0" y="34"/>
                        <a:pt x="0" y="33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6"/>
                        <a:pt x="0" y="24"/>
                        <a:pt x="1" y="22"/>
                      </a:cubicBezTo>
                      <a:cubicBezTo>
                        <a:pt x="1" y="21"/>
                        <a:pt x="2" y="21"/>
                        <a:pt x="2" y="21"/>
                      </a:cubicBezTo>
                      <a:cubicBezTo>
                        <a:pt x="3" y="21"/>
                        <a:pt x="4" y="22"/>
                        <a:pt x="4" y="23"/>
                      </a:cubicBezTo>
                      <a:cubicBezTo>
                        <a:pt x="3" y="24"/>
                        <a:pt x="3" y="26"/>
                        <a:pt x="3" y="28"/>
                      </a:cubicBezTo>
                      <a:cubicBezTo>
                        <a:pt x="3" y="33"/>
                        <a:pt x="3" y="33"/>
                        <a:pt x="3" y="33"/>
                      </a:cubicBezTo>
                      <a:cubicBezTo>
                        <a:pt x="3" y="34"/>
                        <a:pt x="3" y="35"/>
                        <a:pt x="2" y="35"/>
                      </a:cubicBezTo>
                      <a:close/>
                      <a:moveTo>
                        <a:pt x="53" y="24"/>
                      </a:moveTo>
                      <a:cubicBezTo>
                        <a:pt x="53" y="24"/>
                        <a:pt x="52" y="23"/>
                        <a:pt x="52" y="23"/>
                      </a:cubicBezTo>
                      <a:cubicBezTo>
                        <a:pt x="51" y="19"/>
                        <a:pt x="50" y="16"/>
                        <a:pt x="48" y="13"/>
                      </a:cubicBezTo>
                      <a:cubicBezTo>
                        <a:pt x="47" y="13"/>
                        <a:pt x="47" y="12"/>
                        <a:pt x="48" y="11"/>
                      </a:cubicBezTo>
                      <a:cubicBezTo>
                        <a:pt x="49" y="11"/>
                        <a:pt x="50" y="11"/>
                        <a:pt x="50" y="12"/>
                      </a:cubicBezTo>
                      <a:cubicBezTo>
                        <a:pt x="53" y="15"/>
                        <a:pt x="54" y="18"/>
                        <a:pt x="55" y="22"/>
                      </a:cubicBezTo>
                      <a:cubicBezTo>
                        <a:pt x="55" y="23"/>
                        <a:pt x="55" y="24"/>
                        <a:pt x="54" y="24"/>
                      </a:cubicBezTo>
                      <a:cubicBezTo>
                        <a:pt x="54" y="24"/>
                        <a:pt x="53" y="24"/>
                        <a:pt x="53" y="24"/>
                      </a:cubicBezTo>
                      <a:close/>
                      <a:moveTo>
                        <a:pt x="106" y="14"/>
                      </a:moveTo>
                      <a:cubicBezTo>
                        <a:pt x="105" y="14"/>
                        <a:pt x="105" y="13"/>
                        <a:pt x="105" y="12"/>
                      </a:cubicBezTo>
                      <a:cubicBezTo>
                        <a:pt x="105" y="2"/>
                        <a:pt x="105" y="2"/>
                        <a:pt x="105" y="2"/>
                      </a:cubicBezTo>
                      <a:cubicBezTo>
                        <a:pt x="105" y="1"/>
                        <a:pt x="105" y="0"/>
                        <a:pt x="106" y="0"/>
                      </a:cubicBezTo>
                      <a:cubicBezTo>
                        <a:pt x="107" y="0"/>
                        <a:pt x="108" y="1"/>
                        <a:pt x="108" y="2"/>
                      </a:cubicBezTo>
                      <a:cubicBezTo>
                        <a:pt x="108" y="12"/>
                        <a:pt x="108" y="12"/>
                        <a:pt x="108" y="12"/>
                      </a:cubicBezTo>
                      <a:cubicBezTo>
                        <a:pt x="108" y="13"/>
                        <a:pt x="107" y="14"/>
                        <a:pt x="106" y="14"/>
                      </a:cubicBezTo>
                      <a:close/>
                      <a:moveTo>
                        <a:pt x="8" y="13"/>
                      </a:moveTo>
                      <a:cubicBezTo>
                        <a:pt x="7" y="13"/>
                        <a:pt x="7" y="13"/>
                        <a:pt x="7" y="12"/>
                      </a:cubicBezTo>
                      <a:cubicBezTo>
                        <a:pt x="6" y="12"/>
                        <a:pt x="6" y="11"/>
                        <a:pt x="7" y="10"/>
                      </a:cubicBezTo>
                      <a:cubicBezTo>
                        <a:pt x="9" y="7"/>
                        <a:pt x="12" y="5"/>
                        <a:pt x="16" y="3"/>
                      </a:cubicBezTo>
                      <a:cubicBezTo>
                        <a:pt x="16" y="3"/>
                        <a:pt x="17" y="3"/>
                        <a:pt x="18" y="4"/>
                      </a:cubicBezTo>
                      <a:cubicBezTo>
                        <a:pt x="18" y="4"/>
                        <a:pt x="18" y="6"/>
                        <a:pt x="17" y="6"/>
                      </a:cubicBezTo>
                      <a:cubicBezTo>
                        <a:pt x="14" y="7"/>
                        <a:pt x="11" y="10"/>
                        <a:pt x="9" y="12"/>
                      </a:cubicBezTo>
                      <a:cubicBezTo>
                        <a:pt x="9" y="13"/>
                        <a:pt x="8" y="13"/>
                        <a:pt x="8" y="13"/>
                      </a:cubicBezTo>
                      <a:close/>
                      <a:moveTo>
                        <a:pt x="39" y="6"/>
                      </a:moveTo>
                      <a:cubicBezTo>
                        <a:pt x="39" y="6"/>
                        <a:pt x="39" y="6"/>
                        <a:pt x="39" y="6"/>
                      </a:cubicBezTo>
                      <a:cubicBezTo>
                        <a:pt x="35" y="4"/>
                        <a:pt x="32" y="3"/>
                        <a:pt x="29" y="3"/>
                      </a:cubicBezTo>
                      <a:cubicBezTo>
                        <a:pt x="28" y="3"/>
                        <a:pt x="27" y="3"/>
                        <a:pt x="27" y="2"/>
                      </a:cubicBezTo>
                      <a:cubicBezTo>
                        <a:pt x="27" y="1"/>
                        <a:pt x="28" y="0"/>
                        <a:pt x="29" y="0"/>
                      </a:cubicBezTo>
                      <a:cubicBezTo>
                        <a:pt x="33" y="0"/>
                        <a:pt x="37" y="1"/>
                        <a:pt x="40" y="3"/>
                      </a:cubicBezTo>
                      <a:cubicBezTo>
                        <a:pt x="41" y="3"/>
                        <a:pt x="41" y="4"/>
                        <a:pt x="41" y="5"/>
                      </a:cubicBezTo>
                      <a:cubicBezTo>
                        <a:pt x="40" y="6"/>
                        <a:pt x="40" y="6"/>
                        <a:pt x="39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9" name="Freeform 104">
                  <a:extLst>
                    <a:ext uri="{FF2B5EF4-FFF2-40B4-BE49-F238E27FC236}">
                      <a16:creationId xmlns:a16="http://schemas.microsoft.com/office/drawing/2014/main" id="{7779EDF4-3EDE-4E34-8408-C07444800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3" y="2031"/>
                  <a:ext cx="226" cy="240"/>
                </a:xfrm>
                <a:custGeom>
                  <a:avLst/>
                  <a:gdLst>
                    <a:gd name="T0" fmla="*/ 2 w 108"/>
                    <a:gd name="T1" fmla="*/ 117 h 117"/>
                    <a:gd name="T2" fmla="*/ 0 w 108"/>
                    <a:gd name="T3" fmla="*/ 115 h 117"/>
                    <a:gd name="T4" fmla="*/ 0 w 108"/>
                    <a:gd name="T5" fmla="*/ 39 h 117"/>
                    <a:gd name="T6" fmla="*/ 39 w 108"/>
                    <a:gd name="T7" fmla="*/ 0 h 117"/>
                    <a:gd name="T8" fmla="*/ 77 w 108"/>
                    <a:gd name="T9" fmla="*/ 39 h 117"/>
                    <a:gd name="T10" fmla="*/ 77 w 108"/>
                    <a:gd name="T11" fmla="*/ 89 h 117"/>
                    <a:gd name="T12" fmla="*/ 91 w 108"/>
                    <a:gd name="T13" fmla="*/ 103 h 117"/>
                    <a:gd name="T14" fmla="*/ 105 w 108"/>
                    <a:gd name="T15" fmla="*/ 89 h 117"/>
                    <a:gd name="T16" fmla="*/ 105 w 108"/>
                    <a:gd name="T17" fmla="*/ 13 h 117"/>
                    <a:gd name="T18" fmla="*/ 107 w 108"/>
                    <a:gd name="T19" fmla="*/ 11 h 117"/>
                    <a:gd name="T20" fmla="*/ 108 w 108"/>
                    <a:gd name="T21" fmla="*/ 13 h 117"/>
                    <a:gd name="T22" fmla="*/ 108 w 108"/>
                    <a:gd name="T23" fmla="*/ 89 h 117"/>
                    <a:gd name="T24" fmla="*/ 91 w 108"/>
                    <a:gd name="T25" fmla="*/ 106 h 117"/>
                    <a:gd name="T26" fmla="*/ 74 w 108"/>
                    <a:gd name="T27" fmla="*/ 89 h 117"/>
                    <a:gd name="T28" fmla="*/ 74 w 108"/>
                    <a:gd name="T29" fmla="*/ 39 h 117"/>
                    <a:gd name="T30" fmla="*/ 39 w 108"/>
                    <a:gd name="T31" fmla="*/ 4 h 117"/>
                    <a:gd name="T32" fmla="*/ 4 w 108"/>
                    <a:gd name="T33" fmla="*/ 39 h 117"/>
                    <a:gd name="T34" fmla="*/ 4 w 108"/>
                    <a:gd name="T35" fmla="*/ 115 h 117"/>
                    <a:gd name="T36" fmla="*/ 2 w 108"/>
                    <a:gd name="T37" fmla="*/ 11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08" h="117">
                      <a:moveTo>
                        <a:pt x="2" y="117"/>
                      </a:moveTo>
                      <a:cubicBezTo>
                        <a:pt x="1" y="117"/>
                        <a:pt x="0" y="116"/>
                        <a:pt x="0" y="115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18"/>
                        <a:pt x="18" y="0"/>
                        <a:pt x="39" y="0"/>
                      </a:cubicBezTo>
                      <a:cubicBezTo>
                        <a:pt x="60" y="0"/>
                        <a:pt x="77" y="18"/>
                        <a:pt x="77" y="39"/>
                      </a:cubicBezTo>
                      <a:cubicBezTo>
                        <a:pt x="77" y="89"/>
                        <a:pt x="77" y="89"/>
                        <a:pt x="77" y="89"/>
                      </a:cubicBezTo>
                      <a:cubicBezTo>
                        <a:pt x="77" y="96"/>
                        <a:pt x="84" y="103"/>
                        <a:pt x="91" y="103"/>
                      </a:cubicBezTo>
                      <a:cubicBezTo>
                        <a:pt x="99" y="103"/>
                        <a:pt x="105" y="96"/>
                        <a:pt x="105" y="89"/>
                      </a:cubicBezTo>
                      <a:cubicBezTo>
                        <a:pt x="105" y="13"/>
                        <a:pt x="105" y="13"/>
                        <a:pt x="105" y="13"/>
                      </a:cubicBezTo>
                      <a:cubicBezTo>
                        <a:pt x="105" y="12"/>
                        <a:pt x="106" y="11"/>
                        <a:pt x="107" y="11"/>
                      </a:cubicBezTo>
                      <a:cubicBezTo>
                        <a:pt x="107" y="11"/>
                        <a:pt x="108" y="12"/>
                        <a:pt x="108" y="13"/>
                      </a:cubicBezTo>
                      <a:cubicBezTo>
                        <a:pt x="108" y="89"/>
                        <a:pt x="108" y="89"/>
                        <a:pt x="108" y="89"/>
                      </a:cubicBezTo>
                      <a:cubicBezTo>
                        <a:pt x="108" y="98"/>
                        <a:pt x="101" y="106"/>
                        <a:pt x="91" y="106"/>
                      </a:cubicBezTo>
                      <a:cubicBezTo>
                        <a:pt x="82" y="106"/>
                        <a:pt x="74" y="98"/>
                        <a:pt x="74" y="89"/>
                      </a:cubicBezTo>
                      <a:cubicBezTo>
                        <a:pt x="74" y="39"/>
                        <a:pt x="74" y="39"/>
                        <a:pt x="74" y="39"/>
                      </a:cubicBezTo>
                      <a:cubicBezTo>
                        <a:pt x="74" y="20"/>
                        <a:pt x="59" y="4"/>
                        <a:pt x="39" y="4"/>
                      </a:cubicBezTo>
                      <a:cubicBezTo>
                        <a:pt x="20" y="4"/>
                        <a:pt x="4" y="19"/>
                        <a:pt x="4" y="39"/>
                      </a:cubicBezTo>
                      <a:cubicBezTo>
                        <a:pt x="4" y="115"/>
                        <a:pt x="4" y="115"/>
                        <a:pt x="4" y="115"/>
                      </a:cubicBezTo>
                      <a:cubicBezTo>
                        <a:pt x="3" y="116"/>
                        <a:pt x="3" y="117"/>
                        <a:pt x="2" y="11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8993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FB03868-F0BB-4E0E-8A26-5D86F02EC7E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think-cell Slide" r:id="rId6" imgW="353" imgH="359" progId="TCLayout.ActiveDocument.1">
                  <p:embed/>
                </p:oleObj>
              </mc:Choice>
              <mc:Fallback>
                <p:oleObj name="think-cell Slide" r:id="rId6" imgW="353" imgH="359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FB03868-F0BB-4E0E-8A26-5D86F02EC7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DC857858-647D-459F-AC40-E5FDC0E9063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US" sz="2400">
              <a:latin typeface="Century Gothic" panose="020B0502020202020204" pitchFamily="34" charset="0"/>
              <a:ea typeface="+mj-ea"/>
              <a:cs typeface="+mj-cs"/>
              <a:sym typeface="Century Gothic" panose="020B0502020202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EF9DA3A-2B1E-4378-A63B-CDECD88E2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10" y="362789"/>
            <a:ext cx="11310651" cy="837283"/>
          </a:xfrm>
        </p:spPr>
        <p:txBody>
          <a:bodyPr vert="horz"/>
          <a:lstStyle/>
          <a:p>
            <a:r>
              <a:rPr lang="en-US" sz="4000" b="1" dirty="0"/>
              <a:t>Increased Land Productivity Project</a:t>
            </a:r>
            <a:br>
              <a:rPr lang="en-US" sz="2300" dirty="0"/>
            </a:br>
            <a:endParaRPr lang="en-US" sz="23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FFB2CBFC-D511-48EB-97A9-42A4F76B0CD8}"/>
              </a:ext>
            </a:extLst>
          </p:cNvPr>
          <p:cNvSpPr/>
          <p:nvPr/>
        </p:nvSpPr>
        <p:spPr>
          <a:xfrm>
            <a:off x="255554" y="1470996"/>
            <a:ext cx="3621258" cy="50242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505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E70AE9F4-80E5-4305-8011-A35ED6447D18}"/>
              </a:ext>
            </a:extLst>
          </p:cNvPr>
          <p:cNvSpPr/>
          <p:nvPr/>
        </p:nvSpPr>
        <p:spPr>
          <a:xfrm>
            <a:off x="4297925" y="1470995"/>
            <a:ext cx="7594519" cy="5111825"/>
          </a:xfrm>
          <a:prstGeom prst="roundRect">
            <a:avLst/>
          </a:prstGeom>
          <a:solidFill>
            <a:srgbClr val="C9E7F3"/>
          </a:solidFill>
          <a:ln w="19050">
            <a:solidFill>
              <a:srgbClr val="0025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40ED60-1BD9-4C0C-AC0B-77E7B25D8705}"/>
              </a:ext>
            </a:extLst>
          </p:cNvPr>
          <p:cNvSpPr txBox="1"/>
          <p:nvPr/>
        </p:nvSpPr>
        <p:spPr>
          <a:xfrm>
            <a:off x="402511" y="2224586"/>
            <a:ext cx="3368069" cy="37087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endParaRPr lang="en-US" sz="1700" b="1" dirty="0"/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/>
                <a:ea typeface="Calibri" panose="020F0502020204030204" pitchFamily="34" charset="0"/>
              </a:rPr>
              <a:t>Tenure insecurity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endParaRPr lang="en-US" sz="1600" dirty="0">
              <a:latin typeface="Century Gothic"/>
              <a:ea typeface="Calibri" panose="020F0502020204030204" pitchFamily="34" charset="0"/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/>
                <a:ea typeface="Calibri" panose="020F0502020204030204" pitchFamily="34" charset="0"/>
              </a:rPr>
              <a:t>Deficient governance of land allocation and acquisition</a:t>
            </a:r>
          </a:p>
          <a:p>
            <a:endParaRPr lang="en-US" sz="1600" dirty="0">
              <a:latin typeface="Century Gothic"/>
              <a:ea typeface="Calibri" panose="020F0502020204030204" pitchFamily="34" charset="0"/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/>
                <a:ea typeface="Calibri" panose="020F0502020204030204" pitchFamily="34" charset="0"/>
              </a:rPr>
              <a:t>Legal/institutional framework too expensive to implement</a:t>
            </a:r>
          </a:p>
          <a:p>
            <a:endParaRPr lang="en-US" sz="1600" dirty="0">
              <a:latin typeface="Century Gothic"/>
              <a:ea typeface="Calibri" panose="020F0502020204030204" pitchFamily="34" charset="0"/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600" dirty="0"/>
              <a:t>Unreliable and inaccessible rights, records and systems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endParaRPr lang="en-US" sz="1600" dirty="0">
              <a:latin typeface="Century Gothic"/>
              <a:ea typeface="Calibri" panose="020F0502020204030204" pitchFamily="34" charset="0"/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/>
                <a:ea typeface="Calibri" panose="020F0502020204030204" pitchFamily="34" charset="0"/>
              </a:rPr>
              <a:t>Insufficient land revenue generation, contributing to inadequate land services</a:t>
            </a:r>
            <a:endParaRPr lang="en-US" sz="16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E51B4EC-7379-4214-85D3-EFD71120AC5D}"/>
              </a:ext>
            </a:extLst>
          </p:cNvPr>
          <p:cNvSpPr txBox="1"/>
          <p:nvPr/>
        </p:nvSpPr>
        <p:spPr>
          <a:xfrm>
            <a:off x="4663231" y="2296343"/>
            <a:ext cx="7017760" cy="418576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111126"/>
            <a:r>
              <a:rPr lang="en-US" sz="1600" b="1" dirty="0">
                <a:latin typeface="+mj-lt"/>
              </a:rPr>
              <a:t>Land Administration Capacity and Devolution</a:t>
            </a:r>
            <a:r>
              <a:rPr lang="en-US" sz="1600" dirty="0">
                <a:latin typeface="Century Gothic"/>
              </a:rPr>
              <a:t>-</a:t>
            </a:r>
            <a:r>
              <a:rPr lang="en-US" sz="1600" b="1" dirty="0">
                <a:latin typeface="Century Gothic"/>
              </a:rPr>
              <a:t> </a:t>
            </a:r>
            <a:r>
              <a:rPr lang="en-US" sz="1600" dirty="0">
                <a:latin typeface="Century Gothic"/>
              </a:rPr>
              <a:t>Further r</a:t>
            </a:r>
            <a:r>
              <a:rPr lang="en-US" sz="1600" dirty="0">
                <a:latin typeface="Century Gothic"/>
                <a:ea typeface="Calibri" panose="020F0502020204030204" pitchFamily="34" charset="0"/>
              </a:rPr>
              <a:t>eform and implementation of land administration, management and records function, tools for inclusive </a:t>
            </a:r>
            <a:r>
              <a:rPr lang="en-US" sz="1600">
                <a:latin typeface="Century Gothic"/>
                <a:ea typeface="Calibri" panose="020F0502020204030204" pitchFamily="34" charset="0"/>
              </a:rPr>
              <a:t>land allocation.</a:t>
            </a:r>
            <a:endParaRPr lang="en-US" sz="700" dirty="0">
              <a:latin typeface="+mj-lt"/>
            </a:endParaRPr>
          </a:p>
          <a:p>
            <a:pPr marL="111126"/>
            <a:endParaRPr lang="en-US" sz="1600" b="1" dirty="0">
              <a:latin typeface="+mj-lt"/>
            </a:endParaRPr>
          </a:p>
          <a:p>
            <a:pPr marL="111126"/>
            <a:r>
              <a:rPr lang="en-US" sz="1600" b="1" dirty="0">
                <a:latin typeface="+mj-lt"/>
              </a:rPr>
              <a:t>Estate Land Activity </a:t>
            </a:r>
            <a:r>
              <a:rPr lang="en-US" sz="1600" dirty="0">
                <a:latin typeface="Century Gothic"/>
              </a:rPr>
              <a:t>-</a:t>
            </a:r>
            <a:r>
              <a:rPr lang="en-US" sz="1600" b="1" dirty="0">
                <a:latin typeface="Century Gothic"/>
              </a:rPr>
              <a:t> </a:t>
            </a:r>
            <a:r>
              <a:rPr lang="en-US" sz="1600" dirty="0">
                <a:latin typeface="Century Gothic"/>
                <a:ea typeface="Calibri" panose="020F0502020204030204" pitchFamily="34" charset="0"/>
              </a:rPr>
              <a:t>Renew, reclassify or reallocate estate leasehold land to enable higher value use, while contributing to a strengthened system for leasehold management in Malawi</a:t>
            </a:r>
            <a:endParaRPr lang="en-US" sz="700" dirty="0">
              <a:latin typeface="+mj-lt"/>
            </a:endParaRPr>
          </a:p>
          <a:p>
            <a:pPr marL="396880" indent="-285753">
              <a:buFont typeface="Arial"/>
              <a:buChar char="•"/>
            </a:pPr>
            <a:endParaRPr lang="en-US" sz="1600" b="1" dirty="0">
              <a:latin typeface="+mj-lt"/>
            </a:endParaRPr>
          </a:p>
          <a:p>
            <a:pPr marL="111126"/>
            <a:r>
              <a:rPr lang="en-US" sz="1600" b="1" dirty="0">
                <a:latin typeface="+mj-lt"/>
              </a:rPr>
              <a:t>Revenue Activity </a:t>
            </a:r>
            <a:r>
              <a:rPr lang="en-US" sz="1600" dirty="0">
                <a:latin typeface="Century Gothic"/>
              </a:rPr>
              <a:t>–</a:t>
            </a:r>
            <a:r>
              <a:rPr lang="en-US" sz="1600" dirty="0">
                <a:latin typeface="Century Gothic"/>
                <a:ea typeface="Calibri" panose="020F0502020204030204" pitchFamily="34" charset="0"/>
              </a:rPr>
              <a:t> Enable MOLHUD and Councils to more adequately fund land administration and incentivize productive land use by broadening the land revenue base to expand collection while increasing effective revenue use.</a:t>
            </a:r>
            <a:endParaRPr lang="en-US" sz="700" dirty="0">
              <a:latin typeface="+mj-lt"/>
              <a:cs typeface="Arial"/>
            </a:endParaRPr>
          </a:p>
          <a:p>
            <a:pPr marL="396880" indent="-285753">
              <a:buFont typeface="Arial"/>
              <a:buChar char="•"/>
            </a:pPr>
            <a:endParaRPr lang="en-US" sz="1600" b="1" dirty="0">
              <a:latin typeface="+mj-lt"/>
            </a:endParaRPr>
          </a:p>
          <a:p>
            <a:pPr marL="111126"/>
            <a:r>
              <a:rPr lang="en-US" sz="1600" b="1" dirty="0">
                <a:latin typeface="+mj-lt"/>
              </a:rPr>
              <a:t>Customary Land Activity </a:t>
            </a:r>
            <a:r>
              <a:rPr lang="en-US" sz="1600" dirty="0">
                <a:latin typeface="Century Gothic"/>
                <a:ea typeface="Calibri" panose="020F0502020204030204" pitchFamily="34" charset="0"/>
              </a:rPr>
              <a:t>- Shift the emphasis of the 2016 Customary Land Act (CLA) to areas with interest in </a:t>
            </a:r>
            <a:r>
              <a:rPr lang="en-US" sz="1600" dirty="0">
                <a:latin typeface="Century Gothic"/>
                <a:ea typeface="Calibri" panose="020F0502020204030204" pitchFamily="34" charset="0"/>
                <a:cs typeface="Arial"/>
              </a:rPr>
              <a:t>consolidating land and leasing it out, to expand surface areas available for more productive investment and create rental income for smallholders. </a:t>
            </a:r>
            <a:endParaRPr lang="en-US" sz="1700" dirty="0">
              <a:latin typeface="+mj-lt"/>
            </a:endParaRPr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479A1839-5EB8-4051-91FD-BD7F4D6F0A2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b="18750"/>
          <a:stretch/>
        </p:blipFill>
        <p:spPr>
          <a:xfrm>
            <a:off x="1345994" y="1936905"/>
            <a:ext cx="409470" cy="41586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D0ACA21-1A25-4598-8DC3-A5038732A321}"/>
              </a:ext>
            </a:extLst>
          </p:cNvPr>
          <p:cNvGrpSpPr/>
          <p:nvPr/>
        </p:nvGrpSpPr>
        <p:grpSpPr>
          <a:xfrm>
            <a:off x="3672513" y="3422397"/>
            <a:ext cx="843715" cy="843716"/>
            <a:chOff x="3198539" y="3587098"/>
            <a:chExt cx="961307" cy="96130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6F35352-1FFA-4C20-A888-82398204022E}"/>
                </a:ext>
              </a:extLst>
            </p:cNvPr>
            <p:cNvSpPr/>
            <p:nvPr/>
          </p:nvSpPr>
          <p:spPr>
            <a:xfrm>
              <a:off x="3198539" y="3587098"/>
              <a:ext cx="961307" cy="961308"/>
            </a:xfrm>
            <a:prstGeom prst="ellipse">
              <a:avLst/>
            </a:prstGeom>
            <a:solidFill>
              <a:srgbClr val="0025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id="{5411FEB5-82F2-4ED8-AE5C-3A99D66DAA73}"/>
                </a:ext>
              </a:extLst>
            </p:cNvPr>
            <p:cNvSpPr/>
            <p:nvPr/>
          </p:nvSpPr>
          <p:spPr>
            <a:xfrm>
              <a:off x="3494897" y="3859642"/>
              <a:ext cx="416220" cy="4162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4" name="Graphic 3">
            <a:extLst>
              <a:ext uri="{FF2B5EF4-FFF2-40B4-BE49-F238E27FC236}">
                <a16:creationId xmlns:a16="http://schemas.microsoft.com/office/drawing/2014/main" id="{8A806504-27EF-4310-A1C2-61D2261477F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b="19062"/>
          <a:stretch/>
        </p:blipFill>
        <p:spPr>
          <a:xfrm>
            <a:off x="6767266" y="1610146"/>
            <a:ext cx="559371" cy="56592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79363BE-AD27-4279-A08B-8CC920CC157D}"/>
              </a:ext>
            </a:extLst>
          </p:cNvPr>
          <p:cNvSpPr txBox="1"/>
          <p:nvPr/>
        </p:nvSpPr>
        <p:spPr>
          <a:xfrm>
            <a:off x="1839886" y="1970532"/>
            <a:ext cx="1401870" cy="33855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600" b="1"/>
              <a:t>Root Causes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F37F7A-FBFB-44D8-92FE-EDE1ACF775F2}"/>
              </a:ext>
            </a:extLst>
          </p:cNvPr>
          <p:cNvSpPr txBox="1"/>
          <p:nvPr/>
        </p:nvSpPr>
        <p:spPr>
          <a:xfrm>
            <a:off x="7503762" y="1723832"/>
            <a:ext cx="5696703" cy="33855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600" b="1" dirty="0"/>
              <a:t>Proposed Activities</a:t>
            </a:r>
          </a:p>
        </p:txBody>
      </p:sp>
    </p:spTree>
    <p:extLst>
      <p:ext uri="{BB962C8B-B14F-4D97-AF65-F5344CB8AC3E}">
        <p14:creationId xmlns:p14="http://schemas.microsoft.com/office/powerpoint/2010/main" val="2526371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FB03868-F0BB-4E0E-8A26-5D86F02EC7E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think-cell Slide" r:id="rId6" imgW="353" imgH="359" progId="TCLayout.ActiveDocument.1">
                  <p:embed/>
                </p:oleObj>
              </mc:Choice>
              <mc:Fallback>
                <p:oleObj name="think-cell Slide" r:id="rId6" imgW="353" imgH="359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FB03868-F0BB-4E0E-8A26-5D86F02EC7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DC857858-647D-459F-AC40-E5FDC0E9063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US" sz="2400">
              <a:latin typeface="Century Gothic" panose="020B0502020202020204" pitchFamily="34" charset="0"/>
              <a:ea typeface="+mj-ea"/>
              <a:cs typeface="+mj-cs"/>
              <a:sym typeface="Century Gothic" panose="020B0502020202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EF9DA3A-2B1E-4378-A63B-CDECD88E2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878" y="426585"/>
            <a:ext cx="11310651" cy="837283"/>
          </a:xfrm>
        </p:spPr>
        <p:txBody>
          <a:bodyPr vert="horz" lIns="0" tIns="45720" rIns="91440" bIns="45720" anchor="t"/>
          <a:lstStyle/>
          <a:p>
            <a:r>
              <a:rPr lang="en-US" b="1" dirty="0">
                <a:latin typeface="Century Gothic"/>
              </a:rPr>
              <a:t>Key considerations for the Increased Land Productivity activities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48DD70-72D9-4A7E-9E9C-6F2D7C00E0B1}"/>
              </a:ext>
            </a:extLst>
          </p:cNvPr>
          <p:cNvSpPr/>
          <p:nvPr/>
        </p:nvSpPr>
        <p:spPr>
          <a:xfrm>
            <a:off x="303928" y="5992642"/>
            <a:ext cx="11522991" cy="419100"/>
          </a:xfrm>
          <a:prstGeom prst="rect">
            <a:avLst/>
          </a:prstGeom>
          <a:noFill/>
          <a:ln w="12700">
            <a:solidFill>
              <a:srgbClr val="002B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algn="ctr" defTabSz="914411">
              <a:defRPr/>
            </a:pPr>
            <a:endParaRPr lang="en-US" sz="1400">
              <a:solidFill>
                <a:prstClr val="white"/>
              </a:solidFill>
              <a:sym typeface="Century Gothic" panose="020B0502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0E0989E-A510-4E6B-A5D7-5B0E1B4520AF}"/>
              </a:ext>
            </a:extLst>
          </p:cNvPr>
          <p:cNvSpPr/>
          <p:nvPr/>
        </p:nvSpPr>
        <p:spPr>
          <a:xfrm>
            <a:off x="8940306" y="2157242"/>
            <a:ext cx="2882289" cy="3686250"/>
          </a:xfrm>
          <a:prstGeom prst="rect">
            <a:avLst/>
          </a:prstGeom>
          <a:noFill/>
          <a:ln w="12700">
            <a:solidFill>
              <a:srgbClr val="002B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algn="ctr" defTabSz="914411">
              <a:defRPr/>
            </a:pPr>
            <a:endParaRPr lang="en-US" sz="1400">
              <a:solidFill>
                <a:prstClr val="white"/>
              </a:solidFill>
              <a:sym typeface="Century Gothic" panose="020B0502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E7A8D45-1D39-42D3-BC1F-74FE4C2B3F4A}"/>
              </a:ext>
            </a:extLst>
          </p:cNvPr>
          <p:cNvSpPr/>
          <p:nvPr/>
        </p:nvSpPr>
        <p:spPr>
          <a:xfrm>
            <a:off x="8940305" y="1731070"/>
            <a:ext cx="2882289" cy="565476"/>
          </a:xfrm>
          <a:prstGeom prst="rect">
            <a:avLst/>
          </a:prstGeom>
          <a:solidFill>
            <a:srgbClr val="00206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tIns="45720" rIns="4572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en-US" sz="1400" b="1" dirty="0">
                <a:sym typeface="Century Gothic" panose="020B0502020202020204" pitchFamily="34" charset="0"/>
              </a:rPr>
              <a:t>Customary Lands Activity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E17672-26B9-4BC4-9731-59B40D1B0328}"/>
              </a:ext>
            </a:extLst>
          </p:cNvPr>
          <p:cNvSpPr txBox="1"/>
          <p:nvPr/>
        </p:nvSpPr>
        <p:spPr>
          <a:xfrm>
            <a:off x="9048057" y="2393136"/>
            <a:ext cx="2689167" cy="3262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Bef>
                <a:spcPts val="300"/>
              </a:spcBef>
              <a:buClr>
                <a:srgbClr val="002060"/>
              </a:buClr>
            </a:pPr>
            <a:r>
              <a:rPr lang="en-US" sz="1400" dirty="0">
                <a:latin typeface="+mj-lt"/>
              </a:rPr>
              <a:t>More inclusive market for customary sector key to greater productivity in Malawi</a:t>
            </a:r>
          </a:p>
          <a:p>
            <a:pPr marL="0" lvl="1">
              <a:spcBef>
                <a:spcPts val="300"/>
              </a:spcBef>
              <a:buClr>
                <a:srgbClr val="002060"/>
              </a:buClr>
            </a:pPr>
            <a:endParaRPr lang="en-US" sz="1400" dirty="0">
              <a:latin typeface="+mj-lt"/>
            </a:endParaRPr>
          </a:p>
          <a:p>
            <a:pPr marL="0" lvl="1">
              <a:spcBef>
                <a:spcPts val="300"/>
              </a:spcBef>
              <a:buClr>
                <a:srgbClr val="002060"/>
              </a:buClr>
            </a:pPr>
            <a:r>
              <a:rPr lang="en-US" sz="1400" dirty="0">
                <a:latin typeface="+mj-lt"/>
              </a:rPr>
              <a:t>Implementing demand-oriented, market-oriented approach to voluntary  customary estate consolidation</a:t>
            </a:r>
          </a:p>
          <a:p>
            <a:pPr marL="0" lvl="1">
              <a:spcBef>
                <a:spcPts val="300"/>
              </a:spcBef>
              <a:buClr>
                <a:srgbClr val="002060"/>
              </a:buClr>
            </a:pPr>
            <a:endParaRPr lang="en-US" sz="1400" dirty="0">
              <a:latin typeface="+mj-lt"/>
            </a:endParaRPr>
          </a:p>
          <a:p>
            <a:pPr marL="0" lvl="1">
              <a:spcBef>
                <a:spcPts val="300"/>
              </a:spcBef>
              <a:buClr>
                <a:srgbClr val="002060"/>
              </a:buClr>
            </a:pPr>
            <a:r>
              <a:rPr lang="en-US" sz="1400" dirty="0">
                <a:latin typeface="+mj-lt"/>
              </a:rPr>
              <a:t>Investment decision impacted by current land law reform process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8F4BA43-8A6C-4A3B-922A-A2F8BEDBD735}"/>
              </a:ext>
            </a:extLst>
          </p:cNvPr>
          <p:cNvGrpSpPr/>
          <p:nvPr/>
        </p:nvGrpSpPr>
        <p:grpSpPr>
          <a:xfrm>
            <a:off x="6136571" y="1748975"/>
            <a:ext cx="2496760" cy="4135840"/>
            <a:chOff x="6274225" y="1748975"/>
            <a:chExt cx="2496760" cy="41358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45E2114-D32D-4616-BC3D-04A2A6D834F2}"/>
                </a:ext>
              </a:extLst>
            </p:cNvPr>
            <p:cNvSpPr/>
            <p:nvPr/>
          </p:nvSpPr>
          <p:spPr>
            <a:xfrm>
              <a:off x="6274225" y="1752224"/>
              <a:ext cx="2496760" cy="4091269"/>
            </a:xfrm>
            <a:prstGeom prst="rect">
              <a:avLst/>
            </a:prstGeom>
            <a:noFill/>
            <a:ln w="12700">
              <a:solidFill>
                <a:srgbClr val="002B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 defTabSz="914411">
                <a:defRPr/>
              </a:pPr>
              <a:endParaRPr lang="en-US" sz="1400">
                <a:solidFill>
                  <a:prstClr val="white"/>
                </a:solidFill>
                <a:sym typeface="Century Gothic" panose="020B05020202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6FCF27B-B9DC-4360-8B95-5C0B4B0264FF}"/>
                </a:ext>
              </a:extLst>
            </p:cNvPr>
            <p:cNvSpPr/>
            <p:nvPr/>
          </p:nvSpPr>
          <p:spPr>
            <a:xfrm>
              <a:off x="6274225" y="1748975"/>
              <a:ext cx="2496760" cy="565476"/>
            </a:xfrm>
            <a:prstGeom prst="rect">
              <a:avLst/>
            </a:prstGeom>
            <a:solidFill>
              <a:srgbClr val="00206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5720" tIns="45720" rIns="45720" bIns="45720" rtlCol="0" anchor="ctr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1200"/>
                </a:spcBef>
              </a:pPr>
              <a:r>
                <a:rPr lang="en-US" sz="1400" b="1" dirty="0">
                  <a:sym typeface="Century Gothic" panose="020B0502020202020204" pitchFamily="34" charset="0"/>
                </a:rPr>
                <a:t>Land Revenues Activity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2594F8A-D521-4A2E-B8CF-408C61C79A05}"/>
                </a:ext>
              </a:extLst>
            </p:cNvPr>
            <p:cNvSpPr txBox="1"/>
            <p:nvPr/>
          </p:nvSpPr>
          <p:spPr>
            <a:xfrm>
              <a:off x="6328100" y="2368468"/>
              <a:ext cx="2402059" cy="3516347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marL="0" lvl="1">
                <a:spcBef>
                  <a:spcPts val="300"/>
                </a:spcBef>
                <a:buClr>
                  <a:srgbClr val="002060"/>
                </a:buClr>
              </a:pPr>
              <a:r>
                <a:rPr lang="en-US" sz="1400" dirty="0">
                  <a:latin typeface="+mj-lt"/>
                </a:rPr>
                <a:t>Foundational issue constraining governance and investment sustainability everywhere in the land system – MOLHUD + CCs</a:t>
              </a:r>
            </a:p>
            <a:p>
              <a:pPr marL="0" lvl="1">
                <a:spcBef>
                  <a:spcPts val="300"/>
                </a:spcBef>
                <a:buClr>
                  <a:srgbClr val="002060"/>
                </a:buClr>
              </a:pPr>
              <a:endParaRPr lang="en-US" sz="1400" dirty="0">
                <a:latin typeface="+mj-lt"/>
              </a:endParaRPr>
            </a:p>
            <a:p>
              <a:pPr marL="0" lvl="1">
                <a:spcBef>
                  <a:spcPts val="300"/>
                </a:spcBef>
                <a:buClr>
                  <a:srgbClr val="002060"/>
                </a:buClr>
              </a:pPr>
              <a:r>
                <a:rPr lang="en-US" sz="1400" dirty="0">
                  <a:latin typeface="+mj-lt"/>
                </a:rPr>
                <a:t>Similar interventions yielded 4x increase in land revenue in City of Mzuzu over 5 years</a:t>
              </a:r>
            </a:p>
            <a:p>
              <a:pPr marL="0" lvl="1">
                <a:spcBef>
                  <a:spcPts val="300"/>
                </a:spcBef>
                <a:buClr>
                  <a:srgbClr val="002060"/>
                </a:buClr>
              </a:pPr>
              <a:endParaRPr lang="en-US" sz="1400" dirty="0">
                <a:latin typeface="+mj-lt"/>
              </a:endParaRPr>
            </a:p>
            <a:p>
              <a:pPr marL="0" lvl="1">
                <a:spcBef>
                  <a:spcPts val="300"/>
                </a:spcBef>
                <a:buClr>
                  <a:srgbClr val="002060"/>
                </a:buClr>
              </a:pPr>
              <a:r>
                <a:rPr lang="en-US" sz="1400" dirty="0">
                  <a:latin typeface="+mj-lt"/>
                </a:rPr>
                <a:t>Collection and payment incentives key to success</a:t>
              </a:r>
            </a:p>
            <a:p>
              <a:pPr marL="0" lvl="1">
                <a:spcBef>
                  <a:spcPts val="300"/>
                </a:spcBef>
                <a:buClr>
                  <a:srgbClr val="002060"/>
                </a:buClr>
              </a:pPr>
              <a:endParaRPr lang="en-US" sz="1400" dirty="0">
                <a:latin typeface="+mj-lt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CCB35FD-22B7-4F56-8E55-32F57D068DB5}"/>
              </a:ext>
            </a:extLst>
          </p:cNvPr>
          <p:cNvGrpSpPr/>
          <p:nvPr/>
        </p:nvGrpSpPr>
        <p:grpSpPr>
          <a:xfrm>
            <a:off x="3333927" y="1735860"/>
            <a:ext cx="2717174" cy="4114215"/>
            <a:chOff x="3503176" y="1740906"/>
            <a:chExt cx="2717174" cy="411421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7C3ED5-C51B-4EC2-92D8-325E77FA44D4}"/>
                </a:ext>
              </a:extLst>
            </p:cNvPr>
            <p:cNvSpPr txBox="1"/>
            <p:nvPr/>
          </p:nvSpPr>
          <p:spPr>
            <a:xfrm>
              <a:off x="3503176" y="2377246"/>
              <a:ext cx="2717174" cy="3477875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>
                <a:spcBef>
                  <a:spcPts val="300"/>
                </a:spcBef>
                <a:buClr>
                  <a:srgbClr val="002060"/>
                </a:buClr>
              </a:pPr>
              <a:r>
                <a:rPr lang="en-US" sz="1400" dirty="0">
                  <a:latin typeface="+mj-lt"/>
                </a:rPr>
                <a:t>Estate sector work key to clean up and maintain better records for all registered land going forward</a:t>
              </a:r>
            </a:p>
            <a:p>
              <a:pPr>
                <a:spcBef>
                  <a:spcPts val="300"/>
                </a:spcBef>
                <a:buClr>
                  <a:srgbClr val="002060"/>
                </a:buClr>
              </a:pPr>
              <a:endParaRPr lang="en-US" sz="1400" dirty="0">
                <a:latin typeface="+mj-lt"/>
              </a:endParaRPr>
            </a:p>
            <a:p>
              <a:pPr>
                <a:spcBef>
                  <a:spcPts val="300"/>
                </a:spcBef>
                <a:buClr>
                  <a:srgbClr val="002060"/>
                </a:buClr>
              </a:pPr>
              <a:r>
                <a:rPr lang="en-US" sz="1400" dirty="0">
                  <a:latin typeface="+mj-lt"/>
                </a:rPr>
                <a:t>Estate sector problem and solutions recognized by stakeholders; no other funding source for this effort</a:t>
              </a:r>
            </a:p>
            <a:p>
              <a:pPr>
                <a:spcBef>
                  <a:spcPts val="300"/>
                </a:spcBef>
                <a:buClr>
                  <a:srgbClr val="002060"/>
                </a:buClr>
              </a:pPr>
              <a:endParaRPr lang="en-US" sz="1400" dirty="0">
                <a:latin typeface="+mj-lt"/>
              </a:endParaRPr>
            </a:p>
            <a:p>
              <a:pPr>
                <a:spcBef>
                  <a:spcPts val="300"/>
                </a:spcBef>
                <a:buClr>
                  <a:srgbClr val="002060"/>
                </a:buClr>
              </a:pPr>
              <a:r>
                <a:rPr lang="en-US" sz="1400" dirty="0">
                  <a:latin typeface="+mj-lt"/>
                </a:rPr>
                <a:t>Success hinges on vocal, high-level support in government and private sector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C4C1EE2-7089-4E28-A646-EF0200100074}"/>
                </a:ext>
              </a:extLst>
            </p:cNvPr>
            <p:cNvSpPr/>
            <p:nvPr/>
          </p:nvSpPr>
          <p:spPr>
            <a:xfrm>
              <a:off x="3503176" y="1748975"/>
              <a:ext cx="2496760" cy="4091268"/>
            </a:xfrm>
            <a:prstGeom prst="rect">
              <a:avLst/>
            </a:prstGeom>
            <a:noFill/>
            <a:ln w="12700">
              <a:solidFill>
                <a:srgbClr val="002B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 defTabSz="914411">
                <a:defRPr/>
              </a:pPr>
              <a:endParaRPr lang="en-US" sz="1400">
                <a:solidFill>
                  <a:prstClr val="white"/>
                </a:solidFill>
                <a:sym typeface="Century Gothic" panose="020B0502020202020204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693DF6C-8CA3-422B-BDFB-58F020687BB9}"/>
                </a:ext>
              </a:extLst>
            </p:cNvPr>
            <p:cNvSpPr/>
            <p:nvPr/>
          </p:nvSpPr>
          <p:spPr>
            <a:xfrm>
              <a:off x="3503991" y="1740906"/>
              <a:ext cx="2495945" cy="565814"/>
            </a:xfrm>
            <a:prstGeom prst="rect">
              <a:avLst/>
            </a:prstGeom>
            <a:solidFill>
              <a:srgbClr val="00206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5720" tIns="45720" rIns="45720" bIns="45720" rtlCol="0" anchor="ctr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1200"/>
                </a:spcBef>
              </a:pPr>
              <a:r>
                <a:rPr lang="en-US" sz="1400" b="1" dirty="0">
                  <a:sym typeface="Century Gothic" panose="020B0502020202020204" pitchFamily="34" charset="0"/>
                </a:rPr>
                <a:t>Estate Lands Activity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365FAE93-9B5B-4D72-82BE-972B44845CBA}"/>
              </a:ext>
            </a:extLst>
          </p:cNvPr>
          <p:cNvSpPr txBox="1"/>
          <p:nvPr/>
        </p:nvSpPr>
        <p:spPr>
          <a:xfrm>
            <a:off x="752901" y="6048304"/>
            <a:ext cx="108948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buClr>
                <a:srgbClr val="002060"/>
              </a:buClr>
            </a:pPr>
            <a:r>
              <a:rPr lang="en-US" sz="1400" dirty="0">
                <a:latin typeface="+mj-lt"/>
              </a:rPr>
              <a:t>Finding land rights records management solutions that are adequate, future-resilient, and sustainable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6E9BC6-86EB-467B-ABC3-4097F347279F}"/>
              </a:ext>
            </a:extLst>
          </p:cNvPr>
          <p:cNvSpPr/>
          <p:nvPr/>
        </p:nvSpPr>
        <p:spPr>
          <a:xfrm>
            <a:off x="303928" y="1731070"/>
            <a:ext cx="2778167" cy="565814"/>
          </a:xfrm>
          <a:prstGeom prst="rect">
            <a:avLst/>
          </a:prstGeom>
          <a:solidFill>
            <a:srgbClr val="00206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tIns="45720" rIns="4572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en-US" sz="1400" b="1" dirty="0">
                <a:sym typeface="Century Gothic" panose="020B0502020202020204" pitchFamily="34" charset="0"/>
              </a:rPr>
              <a:t>Land Admin Capacity, Devolution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30452-4A95-46F9-AEBC-0873BC49633B}"/>
              </a:ext>
            </a:extLst>
          </p:cNvPr>
          <p:cNvSpPr txBox="1"/>
          <p:nvPr/>
        </p:nvSpPr>
        <p:spPr>
          <a:xfrm>
            <a:off x="426573" y="2384538"/>
            <a:ext cx="2587479" cy="398570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300"/>
              </a:spcBef>
              <a:buClr>
                <a:srgbClr val="002060"/>
              </a:buClr>
            </a:pPr>
            <a:r>
              <a:rPr lang="en-US" sz="1400" dirty="0">
                <a:latin typeface="+mj-lt"/>
              </a:rPr>
              <a:t>Identify further reforms related to expanding capacity and ensuring institutional arrangements that are financially affordable to government</a:t>
            </a:r>
          </a:p>
          <a:p>
            <a:pPr>
              <a:spcBef>
                <a:spcPts val="300"/>
              </a:spcBef>
              <a:buClr>
                <a:srgbClr val="002060"/>
              </a:buClr>
            </a:pPr>
            <a:endParaRPr lang="en-US" sz="1400" dirty="0">
              <a:latin typeface="+mj-lt"/>
            </a:endParaRPr>
          </a:p>
          <a:p>
            <a:pPr>
              <a:spcBef>
                <a:spcPts val="300"/>
              </a:spcBef>
              <a:buClr>
                <a:srgbClr val="002060"/>
              </a:buClr>
            </a:pPr>
            <a:r>
              <a:rPr lang="en-US" sz="1400" dirty="0">
                <a:latin typeface="+mj-lt"/>
              </a:rPr>
              <a:t>Supporting implementation of any agreed reforms or needs</a:t>
            </a:r>
          </a:p>
          <a:p>
            <a:pPr>
              <a:spcBef>
                <a:spcPts val="300"/>
              </a:spcBef>
              <a:buClr>
                <a:srgbClr val="002060"/>
              </a:buClr>
            </a:pPr>
            <a:endParaRPr lang="en-US" sz="1400" dirty="0">
              <a:latin typeface="+mj-lt"/>
            </a:endParaRPr>
          </a:p>
          <a:p>
            <a:pPr>
              <a:spcBef>
                <a:spcPts val="300"/>
              </a:spcBef>
              <a:buClr>
                <a:srgbClr val="002060"/>
              </a:buClr>
            </a:pPr>
            <a:r>
              <a:rPr lang="en-US" sz="1400" dirty="0">
                <a:latin typeface="+mj-lt"/>
              </a:rPr>
              <a:t>Supporting administrative tools for better functioning, more inclusive land allocation and markets.</a:t>
            </a:r>
          </a:p>
          <a:p>
            <a:pPr marL="225428" indent="-225428">
              <a:spcBef>
                <a:spcPts val="3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+mj-lt"/>
            </a:endParaRPr>
          </a:p>
          <a:p>
            <a:pPr marL="225428" indent="-225428">
              <a:spcBef>
                <a:spcPts val="3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B47F38-7C1E-492F-96A4-B7063B02DCB8}"/>
              </a:ext>
            </a:extLst>
          </p:cNvPr>
          <p:cNvSpPr/>
          <p:nvPr/>
        </p:nvSpPr>
        <p:spPr>
          <a:xfrm>
            <a:off x="303928" y="2306720"/>
            <a:ext cx="2778167" cy="3533523"/>
          </a:xfrm>
          <a:prstGeom prst="rect">
            <a:avLst/>
          </a:prstGeom>
          <a:noFill/>
          <a:ln w="12700">
            <a:solidFill>
              <a:srgbClr val="002B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algn="ctr" defTabSz="914411">
              <a:defRPr/>
            </a:pPr>
            <a:endParaRPr lang="en-US" sz="1400">
              <a:solidFill>
                <a:prstClr val="white"/>
              </a:solidFill>
              <a:sym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381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FB03868-F0BB-4E0E-8A26-5D86F02EC7E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777963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think-cell Slide" r:id="rId6" imgW="353" imgH="359" progId="TCLayout.ActiveDocument.1">
                  <p:embed/>
                </p:oleObj>
              </mc:Choice>
              <mc:Fallback>
                <p:oleObj name="think-cell Slide" r:id="rId6" imgW="353" imgH="359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FB03868-F0BB-4E0E-8A26-5D86F02EC7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DC857858-647D-459F-AC40-E5FDC0E9063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US" sz="2400">
              <a:latin typeface="Century Gothic" panose="020B0502020202020204" pitchFamily="34" charset="0"/>
              <a:ea typeface="+mj-ea"/>
              <a:cs typeface="+mj-cs"/>
              <a:sym typeface="Century Gothic" panose="020B0502020202020204" pitchFamily="34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FFB2CBFC-D511-48EB-97A9-42A4F76B0CD8}"/>
              </a:ext>
            </a:extLst>
          </p:cNvPr>
          <p:cNvSpPr/>
          <p:nvPr/>
        </p:nvSpPr>
        <p:spPr>
          <a:xfrm>
            <a:off x="199314" y="1855039"/>
            <a:ext cx="3637668" cy="427982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505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E70AE9F4-80E5-4305-8011-A35ED6447D18}"/>
              </a:ext>
            </a:extLst>
          </p:cNvPr>
          <p:cNvSpPr/>
          <p:nvPr/>
        </p:nvSpPr>
        <p:spPr>
          <a:xfrm>
            <a:off x="4032499" y="1925779"/>
            <a:ext cx="7963558" cy="4222745"/>
          </a:xfrm>
          <a:prstGeom prst="roundRect">
            <a:avLst/>
          </a:prstGeom>
          <a:solidFill>
            <a:srgbClr val="C9E7F3"/>
          </a:solidFill>
          <a:ln w="19050">
            <a:solidFill>
              <a:srgbClr val="0025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40ED60-1BD9-4C0C-AC0B-77E7B25D8705}"/>
              </a:ext>
            </a:extLst>
          </p:cNvPr>
          <p:cNvSpPr txBox="1"/>
          <p:nvPr/>
        </p:nvSpPr>
        <p:spPr>
          <a:xfrm>
            <a:off x="436511" y="2582602"/>
            <a:ext cx="3435447" cy="29238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174627" indent="-174627">
              <a:buFont typeface="Arial" panose="020B0604020202020204" pitchFamily="34" charset="0"/>
              <a:buChar char="•"/>
            </a:pPr>
            <a:endParaRPr lang="en-US" sz="1400" b="1">
              <a:ea typeface="+mn-lt"/>
              <a:cs typeface="+mn-lt"/>
            </a:endParaRPr>
          </a:p>
          <a:p>
            <a:pPr marL="174627" indent="-174627">
              <a:buFont typeface="Arial" panose="020B0604020202020204" pitchFamily="34" charset="0"/>
              <a:buChar char="•"/>
            </a:pPr>
            <a:r>
              <a:rPr lang="en-US" sz="1600">
                <a:ea typeface="+mn-lt"/>
                <a:cs typeface="+mn-lt"/>
              </a:rPr>
              <a:t>Poor road planning, design, construction, and maintenance</a:t>
            </a:r>
          </a:p>
          <a:p>
            <a:endParaRPr lang="en-US" sz="1600">
              <a:ea typeface="+mn-lt"/>
              <a:cs typeface="+mn-lt"/>
            </a:endParaRPr>
          </a:p>
          <a:p>
            <a:endParaRPr lang="en-US" sz="800">
              <a:ea typeface="+mn-lt"/>
              <a:cs typeface="+mn-lt"/>
            </a:endParaRPr>
          </a:p>
          <a:p>
            <a:pPr marL="174627" indent="-174627">
              <a:buFont typeface="Arial" panose="020B0604020202020204" pitchFamily="34" charset="0"/>
              <a:buChar char="•"/>
            </a:pPr>
            <a:r>
              <a:rPr lang="en-US" sz="1600">
                <a:ea typeface="+mn-lt"/>
                <a:cs typeface="+mn-lt"/>
              </a:rPr>
              <a:t>Low volumes/ value of agricultural products</a:t>
            </a:r>
          </a:p>
          <a:p>
            <a:pPr marL="174627" indent="-174627">
              <a:buFont typeface="Arial" panose="020B0604020202020204" pitchFamily="34" charset="0"/>
              <a:buChar char="•"/>
            </a:pPr>
            <a:endParaRPr lang="en-US" sz="1600">
              <a:ea typeface="+mn-lt"/>
              <a:cs typeface="+mn-lt"/>
            </a:endParaRPr>
          </a:p>
          <a:p>
            <a:pPr marL="174627" indent="-174627">
              <a:buFont typeface="Arial" panose="020B0604020202020204" pitchFamily="34" charset="0"/>
              <a:buChar char="•"/>
            </a:pPr>
            <a:endParaRPr lang="en-US" sz="800">
              <a:ea typeface="+mn-lt"/>
              <a:cs typeface="+mn-lt"/>
            </a:endParaRPr>
          </a:p>
          <a:p>
            <a:pPr marL="174627" indent="-174627">
              <a:buFont typeface="Arial" panose="020B0604020202020204" pitchFamily="34" charset="0"/>
              <a:buChar char="•"/>
            </a:pPr>
            <a:r>
              <a:rPr lang="en-US" sz="1600">
                <a:ea typeface="+mn-lt"/>
                <a:cs typeface="+mn-lt"/>
              </a:rPr>
              <a:t>Prioritization of food security leads to excessive regulation and export bans </a:t>
            </a:r>
          </a:p>
          <a:p>
            <a:endParaRPr lang="en-US" sz="1600">
              <a:ea typeface="+mn-lt"/>
              <a:cs typeface="+mn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E51B4EC-7379-4214-85D3-EFD71120AC5D}"/>
              </a:ext>
            </a:extLst>
          </p:cNvPr>
          <p:cNvSpPr txBox="1"/>
          <p:nvPr/>
        </p:nvSpPr>
        <p:spPr>
          <a:xfrm>
            <a:off x="4579922" y="2792963"/>
            <a:ext cx="7286405" cy="322395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lvl="1">
              <a:spcBef>
                <a:spcPts val="3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600" b="1" dirty="0">
                <a:latin typeface="+mj-lt"/>
              </a:rPr>
              <a:t>Competitive Transport Activity</a:t>
            </a:r>
            <a:r>
              <a:rPr lang="en-US" sz="1600" dirty="0">
                <a:latin typeface="+mj-lt"/>
              </a:rPr>
              <a:t> addresses poorly maintained and constructed roads with civil works to improve condition of farm to market roads in priority transport corridors.</a:t>
            </a:r>
          </a:p>
          <a:p>
            <a:pPr marL="0" lvl="1">
              <a:spcBef>
                <a:spcPts val="300"/>
              </a:spcBef>
              <a:spcAft>
                <a:spcPts val="600"/>
              </a:spcAft>
            </a:pPr>
            <a:r>
              <a:rPr lang="en-US" sz="1600" b="1" dirty="0">
                <a:latin typeface="+mj-lt"/>
              </a:rPr>
              <a:t>Inclusive Agriculture Activity </a:t>
            </a:r>
            <a:r>
              <a:rPr lang="en-US" sz="1600" dirty="0">
                <a:latin typeface="+mj-lt"/>
              </a:rPr>
              <a:t>incentivizes the integration of smallholder and women farmers into commercial agricultural value chains by providing long-term financing, technical assistance and de-risking tools to agribusinesses that have a business model and demonstrated commitment to integrate smallholder farmers in their supply chains. </a:t>
            </a:r>
            <a:endParaRPr lang="en-US" sz="800" dirty="0">
              <a:latin typeface="+mj-lt"/>
              <a:ea typeface="+mn-lt"/>
              <a:cs typeface="+mn-lt"/>
            </a:endParaRPr>
          </a:p>
          <a:p>
            <a:pPr marL="0" lvl="1">
              <a:spcBef>
                <a:spcPts val="300"/>
              </a:spcBef>
            </a:pPr>
            <a:r>
              <a:rPr lang="en-US" sz="1600" b="1" dirty="0">
                <a:latin typeface="+mj-lt"/>
                <a:ea typeface="+mn-lt"/>
                <a:cs typeface="+mn-lt"/>
              </a:rPr>
              <a:t>Irrigation Catalyst Activity </a:t>
            </a:r>
            <a:r>
              <a:rPr lang="en-US" sz="1600" dirty="0">
                <a:latin typeface="+mj-lt"/>
                <a:ea typeface="+mn-lt"/>
                <a:cs typeface="+mn-lt"/>
              </a:rPr>
              <a:t>seeks to support private sector-led investments and partnerships in irrigation designed to alleviate water-related constraints  impeding agricultural diversification.</a:t>
            </a:r>
          </a:p>
          <a:p>
            <a:pPr marL="182882" lvl="1" indent="-182882">
              <a:spcBef>
                <a:spcPts val="3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endParaRPr lang="en-US" sz="1600" dirty="0">
              <a:latin typeface="+mj-lt"/>
            </a:endParaRPr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479A1839-5EB8-4051-91FD-BD7F4D6F0A2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b="18750"/>
          <a:stretch/>
        </p:blipFill>
        <p:spPr>
          <a:xfrm>
            <a:off x="1123516" y="2034548"/>
            <a:ext cx="412671" cy="41911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D0ACA21-1A25-4598-8DC3-A5038732A321}"/>
              </a:ext>
            </a:extLst>
          </p:cNvPr>
          <p:cNvGrpSpPr/>
          <p:nvPr/>
        </p:nvGrpSpPr>
        <p:grpSpPr>
          <a:xfrm>
            <a:off x="3575665" y="3573093"/>
            <a:ext cx="843715" cy="843716"/>
            <a:chOff x="3198539" y="3587098"/>
            <a:chExt cx="961307" cy="96130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6F35352-1FFA-4C20-A888-82398204022E}"/>
                </a:ext>
              </a:extLst>
            </p:cNvPr>
            <p:cNvSpPr/>
            <p:nvPr/>
          </p:nvSpPr>
          <p:spPr>
            <a:xfrm>
              <a:off x="3198539" y="3587098"/>
              <a:ext cx="961307" cy="961308"/>
            </a:xfrm>
            <a:prstGeom prst="ellipse">
              <a:avLst/>
            </a:prstGeom>
            <a:solidFill>
              <a:srgbClr val="0025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id="{5411FEB5-82F2-4ED8-AE5C-3A99D66DAA73}"/>
                </a:ext>
              </a:extLst>
            </p:cNvPr>
            <p:cNvSpPr/>
            <p:nvPr/>
          </p:nvSpPr>
          <p:spPr>
            <a:xfrm>
              <a:off x="3494897" y="3859642"/>
              <a:ext cx="416220" cy="4162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4" name="Graphic 3">
            <a:extLst>
              <a:ext uri="{FF2B5EF4-FFF2-40B4-BE49-F238E27FC236}">
                <a16:creationId xmlns:a16="http://schemas.microsoft.com/office/drawing/2014/main" id="{8A806504-27EF-4310-A1C2-61D2261477F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b="19062"/>
          <a:stretch/>
        </p:blipFill>
        <p:spPr>
          <a:xfrm>
            <a:off x="6510274" y="1965858"/>
            <a:ext cx="609600" cy="6167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B4520C-E614-43A3-BD74-95053F59A552}"/>
              </a:ext>
            </a:extLst>
          </p:cNvPr>
          <p:cNvSpPr txBox="1"/>
          <p:nvPr/>
        </p:nvSpPr>
        <p:spPr>
          <a:xfrm>
            <a:off x="7361106" y="2136140"/>
            <a:ext cx="5721485" cy="33855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600" b="1"/>
              <a:t>Proposed Activities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16278D-D00E-4005-9829-FF6014809A68}"/>
              </a:ext>
            </a:extLst>
          </p:cNvPr>
          <p:cNvSpPr txBox="1"/>
          <p:nvPr/>
        </p:nvSpPr>
        <p:spPr>
          <a:xfrm>
            <a:off x="1731704" y="2122312"/>
            <a:ext cx="1401870" cy="33855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600" b="1"/>
              <a:t>Root Causes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A6B0179-99DC-463E-85AC-3FEE8400B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Accelerated Growth Corridors Project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291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B7200E5-E4CA-4520-B4FD-06E14AA06E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0136" t="-9421" r="428" b="9421"/>
          <a:stretch/>
        </p:blipFill>
        <p:spPr>
          <a:xfrm>
            <a:off x="-883764" y="1631884"/>
            <a:ext cx="10365993" cy="489587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EA8C38D-BD58-4173-B231-C94645261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76" y="330246"/>
            <a:ext cx="11310651" cy="1089528"/>
          </a:xfrm>
        </p:spPr>
        <p:txBody>
          <a:bodyPr/>
          <a:lstStyle/>
          <a:p>
            <a:r>
              <a:rPr lang="en-US" sz="4000" b="1" dirty="0"/>
              <a:t>Accelerated Growth Corridors Concept</a:t>
            </a:r>
            <a:endParaRPr lang="en-US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BCFD9E-A70A-42F1-B13B-A27D6DD1882F}"/>
              </a:ext>
            </a:extLst>
          </p:cNvPr>
          <p:cNvSpPr txBox="1"/>
          <p:nvPr/>
        </p:nvSpPr>
        <p:spPr>
          <a:xfrm>
            <a:off x="7020231" y="1704310"/>
            <a:ext cx="4923996" cy="1446550"/>
          </a:xfrm>
          <a:prstGeom prst="rect">
            <a:avLst/>
          </a:prstGeom>
          <a:pattFill prst="smCheck">
            <a:fgClr>
              <a:srgbClr val="BBD9DF"/>
            </a:fgClr>
            <a:bgClr>
              <a:schemeClr val="bg1"/>
            </a:bgClr>
          </a:pattFill>
          <a:ln w="12700">
            <a:solidFill>
              <a:srgbClr val="A0B4B5"/>
            </a:solidFill>
          </a:ln>
        </p:spPr>
        <p:txBody>
          <a:bodyPr wrap="square" lIns="0" rtlCol="0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do focal points (high potential agricultural investments) need?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Investment Incentives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Water-related Solutions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Enabling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23528091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zeZXkkyAYiHXa29k0.23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OhMYhz_Ib820Do9eWZbp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QvgAFwRmGz7ZLfQd.o8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QvgAFwRmGz7ZLfQd.o8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QvgAFwRmGz7ZLfQd.o8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QvgAFwRmGz7ZLfQd.o8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6ia8gN237gKugjbxUtiA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k7yMVUIKe7IodnYnu5AZ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Xfwlls2OpNF5skzBzV.E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7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rtlCol="0">
        <a:spAutoFit/>
      </a:bodyPr>
      <a:lstStyle>
        <a:defPPr algn="l"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17D9CB50754E4087A310B18E75F822" ma:contentTypeVersion="8" ma:contentTypeDescription="Create a new document." ma:contentTypeScope="" ma:versionID="5215320d0fcdc70be5288cbf33f95d25">
  <xsd:schema xmlns:xsd="http://www.w3.org/2001/XMLSchema" xmlns:xs="http://www.w3.org/2001/XMLSchema" xmlns:p="http://schemas.microsoft.com/office/2006/metadata/properties" xmlns:ns2="b201de36-e1b6-4cbe-9423-f908790746a8" xmlns:ns3="a8d5212e-d566-4087-98f4-921a6223696c" targetNamespace="http://schemas.microsoft.com/office/2006/metadata/properties" ma:root="true" ma:fieldsID="869d1e38a00a6f113c92a8ee57776acc" ns2:_="" ns3:_="">
    <xsd:import namespace="b201de36-e1b6-4cbe-9423-f908790746a8"/>
    <xsd:import namespace="a8d5212e-d566-4087-98f4-921a6223696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01de36-e1b6-4cbe-9423-f90879074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d5212e-d566-4087-98f4-921a6223696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D25A2B-C00A-47AF-9463-C9631B080364}">
  <ds:schemaRefs>
    <ds:schemaRef ds:uri="b201de36-e1b6-4cbe-9423-f908790746a8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a8d5212e-d566-4087-98f4-921a6223696c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8EF7608-C4F3-4D39-B23C-FC721D9932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D76C6D-AB67-4DF4-AC3E-EC99F3778CEF}">
  <ds:schemaRefs>
    <ds:schemaRef ds:uri="a8d5212e-d566-4087-98f4-921a6223696c"/>
    <ds:schemaRef ds:uri="b201de36-e1b6-4cbe-9423-f908790746a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425</TotalTime>
  <Words>1585</Words>
  <Application>Microsoft Office PowerPoint</Application>
  <PresentationFormat>Widescreen</PresentationFormat>
  <Paragraphs>152</Paragraphs>
  <Slides>12</Slides>
  <Notes>5</Notes>
  <HiddenSlides>7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Palatino Linotype</vt:lpstr>
      <vt:lpstr>Segoe UI</vt:lpstr>
      <vt:lpstr>Times New Roman</vt:lpstr>
      <vt:lpstr>Wingdings</vt:lpstr>
      <vt:lpstr>office theme</vt:lpstr>
      <vt:lpstr>1_Office Theme</vt:lpstr>
      <vt:lpstr>think-cell Slide</vt:lpstr>
      <vt:lpstr>Acrobat Document</vt:lpstr>
      <vt:lpstr>Malawi’s Second MCC Compact</vt:lpstr>
      <vt:lpstr>PowerPoint Presentation</vt:lpstr>
      <vt:lpstr>PowerPoint Presentation</vt:lpstr>
      <vt:lpstr>PowerPoint Presentation</vt:lpstr>
      <vt:lpstr>PowerPoint Presentation</vt:lpstr>
      <vt:lpstr>Increased Land Productivity Project </vt:lpstr>
      <vt:lpstr>Key considerations for the Increased Land Productivity activities</vt:lpstr>
      <vt:lpstr>Accelerated Growth Corridors Project </vt:lpstr>
      <vt:lpstr>Accelerated Growth Corridors Concept</vt:lpstr>
      <vt:lpstr>Inclusive Agriculture Activity Overview</vt:lpstr>
      <vt:lpstr>PowerPoint Presentation</vt:lpstr>
      <vt:lpstr>Advice/connections requested??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Mara, Hillary (DCO/AFR-P)</dc:creator>
  <cp:lastModifiedBy>Roberts, Beth A (DCO/IESP-FIT)</cp:lastModifiedBy>
  <cp:revision>11</cp:revision>
  <dcterms:created xsi:type="dcterms:W3CDTF">2020-11-12T20:03:03Z</dcterms:created>
  <dcterms:modified xsi:type="dcterms:W3CDTF">2021-11-05T14:56:43Z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0x0101005917D9CB50754E4087A310B18E75F822</vt:lpwstr>
  </property>
</Properties>
</file>