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9"/>
  </p:notesMasterIdLst>
  <p:sldIdLst>
    <p:sldId id="490" r:id="rId5"/>
    <p:sldId id="256" r:id="rId6"/>
    <p:sldId id="492" r:id="rId7"/>
    <p:sldId id="262" r:id="rId8"/>
    <p:sldId id="496" r:id="rId9"/>
    <p:sldId id="497" r:id="rId10"/>
    <p:sldId id="468" r:id="rId11"/>
    <p:sldId id="498" r:id="rId12"/>
    <p:sldId id="536" r:id="rId13"/>
    <p:sldId id="535" r:id="rId14"/>
    <p:sldId id="513" r:id="rId15"/>
    <p:sldId id="526" r:id="rId16"/>
    <p:sldId id="527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nt Elbow" initials="KE" lastIdx="17" clrIdx="0">
    <p:extLst>
      <p:ext uri="{19B8F6BF-5375-455C-9EA6-DF929625EA0E}">
        <p15:presenceInfo xmlns:p15="http://schemas.microsoft.com/office/powerpoint/2012/main" userId="2719dfe1fa997e0e" providerId="Windows Live"/>
      </p:ext>
    </p:extLst>
  </p:cmAuthor>
  <p:cmAuthor id="2" name="Chavez, Monica I (DCO/FO)" initials="CMI(" lastIdx="1" clrIdx="1">
    <p:extLst>
      <p:ext uri="{19B8F6BF-5375-455C-9EA6-DF929625EA0E}">
        <p15:presenceInfo xmlns:p15="http://schemas.microsoft.com/office/powerpoint/2012/main" userId="S::chavezmi@mcc.gov::978c4029-b74d-4236-8ebb-d35acabc09d0" providerId="AD"/>
      </p:ext>
    </p:extLst>
  </p:cmAuthor>
  <p:cmAuthor id="3" name="Alboher, Stacy A (DCO/DCO-FO)" initials="ASA(" lastIdx="19" clrIdx="2">
    <p:extLst>
      <p:ext uri="{19B8F6BF-5375-455C-9EA6-DF929625EA0E}">
        <p15:presenceInfo xmlns:p15="http://schemas.microsoft.com/office/powerpoint/2012/main" userId="S::albohersa@mcc.gov::2d3908d4-ebc7-46d2-89f2-f91623385f65" providerId="AD"/>
      </p:ext>
    </p:extLst>
  </p:cmAuthor>
  <p:cmAuthor id="4" name="Eric" initials="E" lastIdx="3" clrIdx="3">
    <p:extLst>
      <p:ext uri="{19B8F6BF-5375-455C-9EA6-DF929625EA0E}">
        <p15:presenceInfo xmlns:p15="http://schemas.microsoft.com/office/powerpoint/2012/main" userId="Eric" providerId="None"/>
      </p:ext>
    </p:extLst>
  </p:cmAuthor>
  <p:cmAuthor id="5" name="Roberts, Beth A (DCO/IESP-FIT)" initials="RBA(" lastIdx="1" clrIdx="4">
    <p:extLst>
      <p:ext uri="{19B8F6BF-5375-455C-9EA6-DF929625EA0E}">
        <p15:presenceInfo xmlns:p15="http://schemas.microsoft.com/office/powerpoint/2012/main" userId="S::Robertsea@mcc.gov::23b2c0e9-9d06-4fac-9332-17acc4ac70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504F2C-D68D-4ED7-95B2-2654E4552B07}" v="1" dt="2021-11-04T22:55:35.9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333" autoAdjust="0"/>
    <p:restoredTop sz="94660"/>
  </p:normalViewPr>
  <p:slideViewPr>
    <p:cSldViewPr snapToGrid="0">
      <p:cViewPr varScale="1">
        <p:scale>
          <a:sx n="62" d="100"/>
          <a:sy n="62" d="100"/>
        </p:scale>
        <p:origin x="1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chtenberg, Eric B (DCO/SEC-AL)" userId="b1741583-9214-4b4a-b82a-ff6aff0b8330" providerId="ADAL" clId="{A4514D8E-FD20-4863-808E-53870DBCEB25}"/>
    <pc:docChg chg="custSel modSld">
      <pc:chgData name="Trachtenberg, Eric B (DCO/SEC-AL)" userId="b1741583-9214-4b4a-b82a-ff6aff0b8330" providerId="ADAL" clId="{A4514D8E-FD20-4863-808E-53870DBCEB25}" dt="2021-10-25T17:36:49.549" v="4" actId="20577"/>
      <pc:docMkLst>
        <pc:docMk/>
      </pc:docMkLst>
      <pc:sldChg chg="modSp mod">
        <pc:chgData name="Trachtenberg, Eric B (DCO/SEC-AL)" userId="b1741583-9214-4b4a-b82a-ff6aff0b8330" providerId="ADAL" clId="{A4514D8E-FD20-4863-808E-53870DBCEB25}" dt="2021-10-25T17:36:03.914" v="2" actId="207"/>
        <pc:sldMkLst>
          <pc:docMk/>
          <pc:sldMk cId="2334808327" sldId="497"/>
        </pc:sldMkLst>
        <pc:spChg chg="mod">
          <ac:chgData name="Trachtenberg, Eric B (DCO/SEC-AL)" userId="b1741583-9214-4b4a-b82a-ff6aff0b8330" providerId="ADAL" clId="{A4514D8E-FD20-4863-808E-53870DBCEB25}" dt="2021-10-25T17:36:03.914" v="2" actId="207"/>
          <ac:spMkLst>
            <pc:docMk/>
            <pc:sldMk cId="2334808327" sldId="497"/>
            <ac:spMk id="385026" creationId="{00000000-0000-0000-0000-000000000000}"/>
          </ac:spMkLst>
        </pc:spChg>
      </pc:sldChg>
      <pc:sldChg chg="modSp mod">
        <pc:chgData name="Trachtenberg, Eric B (DCO/SEC-AL)" userId="b1741583-9214-4b4a-b82a-ff6aff0b8330" providerId="ADAL" clId="{A4514D8E-FD20-4863-808E-53870DBCEB25}" dt="2021-10-25T17:36:49.549" v="4" actId="20577"/>
        <pc:sldMkLst>
          <pc:docMk/>
          <pc:sldMk cId="3420846352" sldId="536"/>
        </pc:sldMkLst>
        <pc:spChg chg="mod">
          <ac:chgData name="Trachtenberg, Eric B (DCO/SEC-AL)" userId="b1741583-9214-4b4a-b82a-ff6aff0b8330" providerId="ADAL" clId="{A4514D8E-FD20-4863-808E-53870DBCEB25}" dt="2021-10-25T17:36:49.549" v="4" actId="20577"/>
          <ac:spMkLst>
            <pc:docMk/>
            <pc:sldMk cId="3420846352" sldId="536"/>
            <ac:spMk id="3" creationId="{F41449BB-FD7D-410D-B6F2-2D68D7D4402F}"/>
          </ac:spMkLst>
        </pc:spChg>
      </pc:sldChg>
    </pc:docChg>
  </pc:docChgLst>
  <pc:docChgLst>
    <pc:chgData name="Trachtenberg, Eric B (DCO/SEC-AL)" userId="b1741583-9214-4b4a-b82a-ff6aff0b8330" providerId="ADAL" clId="{E5504F2C-D68D-4ED7-95B2-2654E4552B07}"/>
    <pc:docChg chg="addSld modSld">
      <pc:chgData name="Trachtenberg, Eric B (DCO/SEC-AL)" userId="b1741583-9214-4b4a-b82a-ff6aff0b8330" providerId="ADAL" clId="{E5504F2C-D68D-4ED7-95B2-2654E4552B07}" dt="2021-11-04T22:55:35.985" v="0"/>
      <pc:docMkLst>
        <pc:docMk/>
      </pc:docMkLst>
      <pc:sldChg chg="add">
        <pc:chgData name="Trachtenberg, Eric B (DCO/SEC-AL)" userId="b1741583-9214-4b4a-b82a-ff6aff0b8330" providerId="ADAL" clId="{E5504F2C-D68D-4ED7-95B2-2654E4552B07}" dt="2021-11-04T22:55:35.985" v="0"/>
        <pc:sldMkLst>
          <pc:docMk/>
          <pc:sldMk cId="2567218057" sldId="513"/>
        </pc:sldMkLst>
      </pc:sldChg>
      <pc:sldChg chg="add">
        <pc:chgData name="Trachtenberg, Eric B (DCO/SEC-AL)" userId="b1741583-9214-4b4a-b82a-ff6aff0b8330" providerId="ADAL" clId="{E5504F2C-D68D-4ED7-95B2-2654E4552B07}" dt="2021-11-04T22:55:35.985" v="0"/>
        <pc:sldMkLst>
          <pc:docMk/>
          <pc:sldMk cId="2082168960" sldId="526"/>
        </pc:sldMkLst>
      </pc:sldChg>
      <pc:sldChg chg="add">
        <pc:chgData name="Trachtenberg, Eric B (DCO/SEC-AL)" userId="b1741583-9214-4b4a-b82a-ff6aff0b8330" providerId="ADAL" clId="{E5504F2C-D68D-4ED7-95B2-2654E4552B07}" dt="2021-11-04T22:55:35.985" v="0"/>
        <pc:sldMkLst>
          <pc:docMk/>
          <pc:sldMk cId="2213273207" sldId="52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76E0D-BB78-4EB0-B225-B3E43FCB0BEE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0A075-A4C8-4B8F-91AB-675B2656B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02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2313" algn="l"/>
                <a:tab pos="1446213" algn="l"/>
                <a:tab pos="2170113" algn="l"/>
                <a:tab pos="28940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rgbClr val="000000"/>
              </a:buClr>
              <a:buSzPct val="45000"/>
              <a:buFont typeface="Wingdings" panose="05000000000000000000" pitchFamily="2" charset="2"/>
              <a:buNone/>
            </a:pPr>
            <a:fld id="{F41370AE-2080-4355-8B57-DAD16FBC6CC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buClr>
                  <a:srgbClr val="000000"/>
                </a:buClr>
                <a:buSzPct val="45000"/>
                <a:buFont typeface="Wingdings" panose="05000000000000000000" pitchFamily="2" charset="2"/>
                <a:buNone/>
              </a:pPr>
              <a:t>1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5" name="Text Box 1"/>
          <p:cNvSpPr txBox="1">
            <a:spLocks noChangeArrowheads="1"/>
          </p:cNvSpPr>
          <p:nvPr/>
        </p:nvSpPr>
        <p:spPr bwMode="auto">
          <a:xfrm>
            <a:off x="3970338" y="8831263"/>
            <a:ext cx="3040062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795" tIns="45719" rIns="91795" bIns="45719" anchor="b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2FE4F9BF-4BBC-476F-BEC1-EF792E1FAEDF}" type="slidenum">
              <a:rPr lang="en-US" altLang="en-US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1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81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409575" y="698500"/>
            <a:ext cx="6196013" cy="348615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1675" y="4416425"/>
            <a:ext cx="5608638" cy="4181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2413" algn="l"/>
                <a:tab pos="10055225" algn="l"/>
              </a:tabLst>
            </a:pPr>
            <a:endParaRPr lang="en-GB" altLang="en-US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130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5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23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40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7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19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8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13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Good afternoon.</a:t>
            </a:r>
            <a:r>
              <a:rPr lang="en-US" baseline="0" dirty="0"/>
              <a:t>  I’d like to start with disclaimer that my presentation only represents my personal views and does not </a:t>
            </a:r>
            <a:r>
              <a:rPr lang="en-US" baseline="0"/>
              <a:t>represent the views </a:t>
            </a:r>
            <a:r>
              <a:rPr lang="en-US" baseline="0" dirty="0"/>
              <a:t>of MCC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BFECED-08DD-4D14-B9DF-726CEFA962E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97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11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9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12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13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089128-A2AB-49D2-8017-21F7B1915434}" type="slidenum">
              <a:rPr lang="en-US"/>
              <a:pPr/>
              <a:t>13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1788" y="696913"/>
            <a:ext cx="6197600" cy="3486150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6425"/>
            <a:ext cx="5029200" cy="4183063"/>
          </a:xfrm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38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92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377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97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dt" idx="10"/>
          </p:nvPr>
        </p:nvSpPr>
        <p:spPr>
          <a:xfrm>
            <a:off x="609601" y="6245226"/>
            <a:ext cx="2842684" cy="474663"/>
          </a:xfrm>
        </p:spPr>
        <p:txBody>
          <a:bodyPr/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idx="11"/>
          </p:nvPr>
        </p:nvSpPr>
        <p:spPr>
          <a:xfrm>
            <a:off x="8737601" y="6245226"/>
            <a:ext cx="2842684" cy="474663"/>
          </a:xfrm>
        </p:spPr>
        <p:txBody>
          <a:bodyPr/>
          <a:lstStyle>
            <a:lvl1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fld id="{DD808F99-A6CC-46F1-8EBE-97A151D2A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7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1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56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23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36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796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58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5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56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FC480-FAB6-4FFA-A08C-0934B2E83CC0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FBBD6-1989-4ED3-BF21-F6BDF6D934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2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jp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Visio_Drawing.vsdx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419276"/>
            <a:ext cx="11201400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539" y="1352550"/>
            <a:ext cx="409892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55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4069" y="1644858"/>
            <a:ext cx="9144000" cy="1267485"/>
          </a:xfrm>
        </p:spPr>
        <p:txBody>
          <a:bodyPr>
            <a:normAutofit/>
          </a:bodyPr>
          <a:lstStyle/>
          <a:p>
            <a:r>
              <a:rPr lang="en-US" sz="6600" b="1" dirty="0"/>
              <a:t>Questions &amp; Discussion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2044" y="3257218"/>
            <a:ext cx="2027911" cy="21013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265324-77C2-4E0C-9B7C-713B2A7A07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262"/>
            <a:ext cx="1983435" cy="9215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ECD95E-CB4E-4EEE-9F93-151D28F538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2318" y="11262"/>
            <a:ext cx="1509061" cy="92868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0F7FCD1-13DA-4825-B806-0833C5D6DB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538" y="9410"/>
            <a:ext cx="1655829" cy="9286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7457A3-D5CC-4AC8-BABF-8F79E11F6E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8818" y="9410"/>
            <a:ext cx="1849755" cy="93054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CBB1750-8350-4908-95AD-C0075747B0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5521" y="0"/>
            <a:ext cx="1752600" cy="93280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A10000F-A93F-46DC-BDC5-C60C8425B4E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88573" y="9410"/>
            <a:ext cx="1786948" cy="921131"/>
          </a:xfrm>
          <a:prstGeom prst="rect">
            <a:avLst/>
          </a:prstGeom>
        </p:spPr>
      </p:pic>
      <p:pic>
        <p:nvPicPr>
          <p:cNvPr id="26" name="Picture 25" descr="A basket full of food&#10;&#10;Description automatically generated">
            <a:extLst>
              <a:ext uri="{FF2B5EF4-FFF2-40B4-BE49-F238E27FC236}">
                <a16:creationId xmlns:a16="http://schemas.microsoft.com/office/drawing/2014/main" id="{EDB9A3EB-D544-4EB3-80CB-09A664C7BFD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416" y="0"/>
            <a:ext cx="1683584" cy="9380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A5A77DA-9A70-4139-A52A-2CE5C9ED651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939689"/>
            <a:ext cx="1327241" cy="93280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95D546-F4B2-47FD-81F3-7C2E613C46F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8819" y="5939689"/>
            <a:ext cx="1693364" cy="9328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983490-9D3F-436A-B64E-A6EC761B347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92183" y="5939938"/>
            <a:ext cx="1655829" cy="9272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FBB1C3-041D-419E-9181-6999BB1CA48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6069" y="5943806"/>
            <a:ext cx="1676416" cy="9233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BA654E-0559-4769-AFE9-C1FCA77BD1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31530" y="5939689"/>
            <a:ext cx="1487774" cy="9328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A18A75-1FB1-43CD-B04C-5F718E537B8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91898" y="5942880"/>
            <a:ext cx="1552268" cy="9211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246FA6-D7A0-4796-B14B-9EEBF6F1607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19304" y="5938556"/>
            <a:ext cx="1487774" cy="932806"/>
          </a:xfrm>
          <a:prstGeom prst="rect">
            <a:avLst/>
          </a:prstGeom>
        </p:spPr>
      </p:pic>
      <p:pic>
        <p:nvPicPr>
          <p:cNvPr id="11" name="Picture 10" descr="A close up of food&#10;&#10;Description automatically generated">
            <a:extLst>
              <a:ext uri="{FF2B5EF4-FFF2-40B4-BE49-F238E27FC236}">
                <a16:creationId xmlns:a16="http://schemas.microsoft.com/office/drawing/2014/main" id="{007DFF52-1ED8-4BC3-974C-47875A41844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241" y="5939689"/>
            <a:ext cx="1401756" cy="93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47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65744" y="365125"/>
            <a:ext cx="10788056" cy="858461"/>
          </a:xfrm>
        </p:spPr>
        <p:txBody>
          <a:bodyPr/>
          <a:lstStyle/>
          <a:p>
            <a:r>
              <a:rPr lang="en-US" b="1"/>
              <a:t>Agricultural Constraints Analysis</a:t>
            </a:r>
          </a:p>
        </p:txBody>
      </p:sp>
      <p:sp>
        <p:nvSpPr>
          <p:cNvPr id="385026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570038"/>
            <a:ext cx="9636967" cy="4351338"/>
          </a:xfrm>
        </p:spPr>
        <p:txBody>
          <a:bodyPr/>
          <a:lstStyle/>
          <a:p>
            <a:r>
              <a:rPr lang="en-US"/>
              <a:t>Building on the Hausmann, Rodrik and Velasco (HRV) model determine binding constraints to agriculture and/or food security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718256-B500-4811-A807-8DEF2F214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E82B15-ABF9-4A97-B31E-4233F6E436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4208456"/>
            <a:ext cx="2468880" cy="1318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8BD313-4507-42D3-A478-991FB3F2EF2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552" y="5545499"/>
            <a:ext cx="2637423" cy="1318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E94BAF-8297-4509-BE96-DBC42F769A5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619" y="5530122"/>
            <a:ext cx="2637423" cy="13311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FB7C11-4F55-46E1-922E-34C4275FAA5C}"/>
              </a:ext>
            </a:extLst>
          </p:cNvPr>
          <p:cNvPicPr>
            <a:picLocks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5536333"/>
            <a:ext cx="2468880" cy="1371600"/>
          </a:xfrm>
          <a:prstGeom prst="rect">
            <a:avLst/>
          </a:prstGeom>
        </p:spPr>
      </p:pic>
      <p:pic>
        <p:nvPicPr>
          <p:cNvPr id="15" name="Picture 14" descr="fig04_03">
            <a:extLst>
              <a:ext uri="{FF2B5EF4-FFF2-40B4-BE49-F238E27FC236}">
                <a16:creationId xmlns:a16="http://schemas.microsoft.com/office/drawing/2014/main" id="{A8095936-2697-41A7-BF93-7A5456485D55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146" y="2780522"/>
            <a:ext cx="7456183" cy="4083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7218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65744" y="365125"/>
            <a:ext cx="10788056" cy="858461"/>
          </a:xfrm>
        </p:spPr>
        <p:txBody>
          <a:bodyPr/>
          <a:lstStyle/>
          <a:p>
            <a:r>
              <a:rPr lang="en-US" b="1"/>
              <a:t>Agricultural Constraints Analysis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718256-B500-4811-A807-8DEF2F214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FB7C11-4F55-46E1-922E-34C4275FAA5C}"/>
              </a:ext>
            </a:extLst>
          </p:cNvPr>
          <p:cNvPicPr>
            <a:picLocks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5536333"/>
            <a:ext cx="2468880" cy="137160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4917136-57DA-433D-AA26-35255570D9B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519265" y="2190749"/>
            <a:ext cx="148008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14A97B-4C0D-4F28-B2E4-A5AE0B07F07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45157" y="2754078"/>
            <a:ext cx="163425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39159A0-2A8A-4748-8113-78A9321E0E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5156" y="1385695"/>
          <a:ext cx="8309894" cy="5387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944574" imgH="8058269" progId="Visio.Drawing.15">
                  <p:embed/>
                </p:oleObj>
              </mc:Choice>
              <mc:Fallback>
                <p:oleObj r:id="rId5" imgW="11944574" imgH="8058269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39159A0-2A8A-4748-8113-78A9321E0E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56" y="1385695"/>
                        <a:ext cx="8309894" cy="53879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4EBDBCD4-227E-4888-A6A6-14FF437D98A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4208456"/>
            <a:ext cx="2468880" cy="13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168960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65744" y="365125"/>
            <a:ext cx="10788056" cy="858461"/>
          </a:xfrm>
        </p:spPr>
        <p:txBody>
          <a:bodyPr/>
          <a:lstStyle/>
          <a:p>
            <a:r>
              <a:rPr lang="en-US" b="1"/>
              <a:t>Agricultural Constraints Analysis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718256-B500-4811-A807-8DEF2F214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FB7C11-4F55-46E1-922E-34C4275FAA5C}"/>
              </a:ext>
            </a:extLst>
          </p:cNvPr>
          <p:cNvPicPr>
            <a:picLocks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5536333"/>
            <a:ext cx="2468880" cy="1371600"/>
          </a:xfrm>
          <a:prstGeom prst="rect">
            <a:avLst/>
          </a:prstGeom>
        </p:spPr>
      </p:pic>
      <p:sp>
        <p:nvSpPr>
          <p:cNvPr id="2" name="Rectangle 2">
            <a:extLst>
              <a:ext uri="{FF2B5EF4-FFF2-40B4-BE49-F238E27FC236}">
                <a16:creationId xmlns:a16="http://schemas.microsoft.com/office/drawing/2014/main" id="{84917136-57DA-433D-AA26-35255570D9B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519265" y="2190749"/>
            <a:ext cx="148008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F14A97B-4C0D-4F28-B2E4-A5AE0B07F07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45157" y="2754078"/>
            <a:ext cx="163425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EBDBCD4-227E-4888-A6A6-14FF437D98A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4208456"/>
            <a:ext cx="2468880" cy="13187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345806-2B2C-4898-9035-93237388C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40" y="1435100"/>
            <a:ext cx="8086810" cy="532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273207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5" descr="sig-rgb-vert-us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1295400"/>
            <a:ext cx="4095750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37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369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Agriculture Overview</a:t>
            </a:r>
            <a:br>
              <a:rPr lang="en-US" b="1" dirty="0"/>
            </a:br>
            <a:r>
              <a:rPr lang="en-US" b="1" dirty="0"/>
              <a:t>with a Focus on Contract Farming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5431B-5DE7-4F05-A42A-A1BBF7496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570" y="5136653"/>
            <a:ext cx="1390008" cy="14387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7A9F939-9D71-424C-8117-2D2FE16E24B9}"/>
              </a:ext>
            </a:extLst>
          </p:cNvPr>
          <p:cNvSpPr txBox="1"/>
          <p:nvPr/>
        </p:nvSpPr>
        <p:spPr>
          <a:xfrm>
            <a:off x="756138" y="5257800"/>
            <a:ext cx="35608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+mj-lt"/>
              </a:rPr>
              <a:t>Eric B. Trachtenberg</a:t>
            </a:r>
          </a:p>
          <a:p>
            <a:r>
              <a:rPr lang="en-US" dirty="0">
                <a:latin typeface="+mj-lt"/>
              </a:rPr>
              <a:t>Practice Lead &amp; Senior Director</a:t>
            </a:r>
          </a:p>
          <a:p>
            <a:r>
              <a:rPr lang="en-US" dirty="0">
                <a:latin typeface="+mj-lt"/>
              </a:rPr>
              <a:t>Land &amp; Agricultural Economy (LAE)</a:t>
            </a:r>
          </a:p>
          <a:p>
            <a:r>
              <a:rPr lang="en-US" dirty="0">
                <a:latin typeface="+mj-lt"/>
              </a:rPr>
              <a:t>Millennium Challenge Corporation</a:t>
            </a:r>
          </a:p>
          <a:p>
            <a:endParaRPr lang="en-US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1797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Why does agriculture matter?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5465"/>
            <a:ext cx="10515600" cy="4631498"/>
          </a:xfrm>
        </p:spPr>
        <p:txBody>
          <a:bodyPr>
            <a:normAutofit fontScale="92500" lnSpcReduction="20000"/>
          </a:bodyPr>
          <a:lstStyle/>
          <a:p>
            <a:pPr fontAlgn="ctr"/>
            <a:r>
              <a:rPr lang="en-US" dirty="0"/>
              <a:t>Supports food &amp; national security </a:t>
            </a:r>
          </a:p>
          <a:p>
            <a:pPr fontAlgn="ctr"/>
            <a:r>
              <a:rPr lang="en-US" dirty="0"/>
              <a:t>Development provides strong opportunity for poverty reduction</a:t>
            </a:r>
          </a:p>
          <a:p>
            <a:pPr lvl="1" fontAlgn="ctr"/>
            <a:r>
              <a:rPr lang="en-US" dirty="0"/>
              <a:t>65% of world’s poor depend on agriculture</a:t>
            </a:r>
          </a:p>
          <a:p>
            <a:pPr fontAlgn="ctr"/>
            <a:r>
              <a:rPr lang="en-US" dirty="0"/>
              <a:t>A foundation of economic development</a:t>
            </a:r>
          </a:p>
          <a:p>
            <a:pPr lvl="1" fontAlgn="ctr"/>
            <a:r>
              <a:rPr lang="en-US" dirty="0"/>
              <a:t>Ag surpluses trigger growth in other sectors (China)</a:t>
            </a:r>
          </a:p>
          <a:p>
            <a:pPr fontAlgn="ctr"/>
            <a:r>
              <a:rPr lang="en-US" dirty="0"/>
              <a:t>Major employer &amp; income generator</a:t>
            </a:r>
          </a:p>
          <a:p>
            <a:pPr lvl="1" fontAlgn="ctr"/>
            <a:r>
              <a:rPr lang="en-US" dirty="0"/>
              <a:t>Accounts for 28% of global employment </a:t>
            </a:r>
          </a:p>
          <a:p>
            <a:pPr lvl="1" fontAlgn="ctr"/>
            <a:r>
              <a:rPr lang="en-US" dirty="0"/>
              <a:t>Much higher if add in the value chain/market system (ag economy)</a:t>
            </a:r>
          </a:p>
          <a:p>
            <a:pPr fontAlgn="ctr"/>
            <a:r>
              <a:rPr lang="en-US" dirty="0"/>
              <a:t>Supports health &amp; productivity</a:t>
            </a:r>
          </a:p>
          <a:p>
            <a:pPr lvl="1" fontAlgn="ctr"/>
            <a:r>
              <a:rPr lang="en-US" dirty="0"/>
              <a:t>Triple burden of malnutrition (calories, micronutrient, obesity)</a:t>
            </a:r>
          </a:p>
          <a:p>
            <a:pPr lvl="1" fontAlgn="ctr"/>
            <a:r>
              <a:rPr lang="en-US" dirty="0"/>
              <a:t>Reduce disease burden and ad value to ag (food safety, zoonotic disease)</a:t>
            </a:r>
          </a:p>
          <a:p>
            <a:pPr fontAlgn="ctr"/>
            <a:r>
              <a:rPr lang="en-US" dirty="0"/>
              <a:t>Connected to climate &amp; resource issues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2CE5A1-E589-4393-A225-25038A848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570" y="5136653"/>
            <a:ext cx="1390008" cy="14387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825283-B15A-4B0A-936E-404A7635442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8801" y="0"/>
            <a:ext cx="2743199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757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2645"/>
            <a:ext cx="10515600" cy="1325563"/>
          </a:xfrm>
        </p:spPr>
        <p:txBody>
          <a:bodyPr/>
          <a:lstStyle/>
          <a:p>
            <a:r>
              <a:rPr lang="en-US" b="1"/>
              <a:t>MCC’s agriculture investments to 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Invested more than $5 billion to address the agricultural economy</a:t>
            </a:r>
          </a:p>
          <a:p>
            <a:pPr lvl="1"/>
            <a:r>
              <a:rPr lang="en-US" dirty="0"/>
              <a:t>43% on transport infrastructure</a:t>
            </a:r>
          </a:p>
          <a:p>
            <a:pPr lvl="1"/>
            <a:r>
              <a:rPr lang="en-US" dirty="0"/>
              <a:t>28% on agribusiness</a:t>
            </a:r>
          </a:p>
          <a:p>
            <a:pPr lvl="1"/>
            <a:r>
              <a:rPr lang="en-US" dirty="0"/>
              <a:t>11% on irrigation</a:t>
            </a:r>
          </a:p>
          <a:p>
            <a:pPr lvl="1"/>
            <a:r>
              <a:rPr lang="en-US" dirty="0"/>
              <a:t>10% on sanitation</a:t>
            </a:r>
          </a:p>
          <a:p>
            <a:pPr lvl="1"/>
            <a:r>
              <a:rPr lang="en-US" dirty="0"/>
              <a:t>8% on other</a:t>
            </a:r>
          </a:p>
          <a:p>
            <a:r>
              <a:rPr lang="en-US" dirty="0"/>
              <a:t>Ag &amp; related compacts: Burkina Faso I, Cape Verde, El Salvador I, </a:t>
            </a:r>
            <a:br>
              <a:rPr lang="en-US" dirty="0"/>
            </a:br>
            <a:r>
              <a:rPr lang="en-US" dirty="0"/>
              <a:t>Ghana I, Honduras, Indonesia I, Lesotho II*, Madagascar, Mali, </a:t>
            </a:r>
            <a:br>
              <a:rPr lang="en-US" dirty="0"/>
            </a:br>
            <a:r>
              <a:rPr lang="en-US" dirty="0"/>
              <a:t>Malawi II*, Moldova, Morocco I, Mozambique I, Mozambique II*, Namibia, Nicaragua, Niger, Sierra Leone*, Senegal I &amp; Tunisia*</a:t>
            </a:r>
          </a:p>
          <a:p>
            <a:pPr lvl="1"/>
            <a:r>
              <a:rPr lang="en-US" dirty="0"/>
              <a:t>Examples: Transition to high-value, irrigation, marketing &amp; farmer training, </a:t>
            </a:r>
          </a:p>
          <a:p>
            <a:r>
              <a:rPr lang="en-US" dirty="0"/>
              <a:t>MCC work in the sector has had many ups and downs</a:t>
            </a:r>
          </a:p>
          <a:p>
            <a:endParaRPr lang="en-US" sz="1100" dirty="0"/>
          </a:p>
          <a:p>
            <a:pPr marL="0" indent="0">
              <a:buNone/>
            </a:pPr>
            <a:r>
              <a:rPr lang="en-US" sz="1400" dirty="0"/>
              <a:t>*Not yet signed/EIF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9628" y="5888038"/>
            <a:ext cx="17018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52433D-6E5E-4263-9354-6A5323321DE6}"/>
              </a:ext>
            </a:extLst>
          </p:cNvPr>
          <p:cNvPicPr>
            <a:picLocks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-4763"/>
            <a:ext cx="246888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47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Our approach to agriculture</a:t>
            </a:r>
          </a:p>
        </p:txBody>
      </p:sp>
      <p:sp>
        <p:nvSpPr>
          <p:cNvPr id="385026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570038"/>
            <a:ext cx="10515600" cy="4351338"/>
          </a:xfrm>
        </p:spPr>
        <p:txBody>
          <a:bodyPr/>
          <a:lstStyle/>
          <a:p>
            <a:r>
              <a:rPr lang="en-US" dirty="0"/>
              <a:t>Adhere strictly to country ownership</a:t>
            </a:r>
          </a:p>
          <a:p>
            <a:r>
              <a:rPr lang="en-US" dirty="0"/>
              <a:t>Address climate/resource opportunities &amp; challenges</a:t>
            </a:r>
          </a:p>
          <a:p>
            <a:r>
              <a:rPr lang="en-US" dirty="0"/>
              <a:t>Understand the overall business environment</a:t>
            </a:r>
          </a:p>
          <a:p>
            <a:r>
              <a:rPr lang="en-US" dirty="0"/>
              <a:t>Invest in people (nutrition &amp; capacity)</a:t>
            </a:r>
          </a:p>
          <a:p>
            <a:r>
              <a:rPr lang="en-US" dirty="0"/>
              <a:t>Employ blended finance</a:t>
            </a:r>
          </a:p>
          <a:p>
            <a:r>
              <a:rPr lang="en-US" dirty="0"/>
              <a:t>Invest in public goods</a:t>
            </a:r>
          </a:p>
          <a:p>
            <a:r>
              <a:rPr lang="en-US" dirty="0">
                <a:solidFill>
                  <a:srgbClr val="FF0000"/>
                </a:solidFill>
              </a:rPr>
              <a:t>Focus on agriculture as a business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718256-B500-4811-A807-8DEF2F214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E82B15-ABF9-4A97-B31E-4233F6E436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058" y="5539288"/>
            <a:ext cx="2637423" cy="1318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8BD313-4507-42D3-A478-991FB3F2EF2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552" y="5545499"/>
            <a:ext cx="2637423" cy="1318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E94BAF-8297-4509-BE96-DBC42F769A5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619" y="5530122"/>
            <a:ext cx="2637423" cy="13311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630591-30AC-42BD-8DD4-9CAFE6BCC51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557" y="5536333"/>
            <a:ext cx="2637425" cy="13187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FB7C11-4F55-46E1-922E-34C4275FAA5C}"/>
              </a:ext>
            </a:extLst>
          </p:cNvPr>
          <p:cNvPicPr>
            <a:picLocks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5536333"/>
            <a:ext cx="246888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4723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5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5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5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5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5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5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5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5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5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5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5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5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5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5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2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Our challenge</a:t>
            </a:r>
          </a:p>
        </p:txBody>
      </p:sp>
      <p:sp>
        <p:nvSpPr>
          <p:cNvPr id="385026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570038"/>
            <a:ext cx="10515600" cy="4034550"/>
          </a:xfrm>
        </p:spPr>
        <p:txBody>
          <a:bodyPr>
            <a:normAutofit/>
          </a:bodyPr>
          <a:lstStyle/>
          <a:p>
            <a:r>
              <a:rPr lang="en-US" u="sng" dirty="0"/>
              <a:t>Unacceptable status quo</a:t>
            </a:r>
            <a:r>
              <a:rPr lang="en-US" dirty="0"/>
              <a:t>: Subsistence farming leads to </a:t>
            </a:r>
            <a:br>
              <a:rPr lang="en-US" dirty="0"/>
            </a:br>
            <a:r>
              <a:rPr lang="en-US" dirty="0"/>
              <a:t>deep poverty &amp; profound income/food insecurity</a:t>
            </a:r>
          </a:p>
          <a:p>
            <a:pPr lvl="1"/>
            <a:r>
              <a:rPr lang="en-US" dirty="0"/>
              <a:t>How to make the agricultural economy function better as a business that is pro-poor, inclusive &amp; climate positive?</a:t>
            </a:r>
          </a:p>
          <a:p>
            <a:pPr marL="0" indent="0">
              <a:buNone/>
            </a:pPr>
            <a:endParaRPr lang="en-US" sz="1600" u="sng" dirty="0"/>
          </a:p>
          <a:p>
            <a:r>
              <a:rPr lang="en-US" u="sng" dirty="0"/>
              <a:t>A possible answer</a:t>
            </a:r>
            <a:r>
              <a:rPr lang="en-US" dirty="0"/>
              <a:t>: Contract farming links smallholder farmers </a:t>
            </a:r>
            <a:br>
              <a:rPr lang="en-US" dirty="0"/>
            </a:br>
            <a:r>
              <a:rPr lang="en-US" dirty="0"/>
              <a:t>with the rest of the private sector up/downstream</a:t>
            </a:r>
          </a:p>
          <a:p>
            <a:pPr lvl="1"/>
            <a:r>
              <a:rPr lang="en-US" dirty="0"/>
              <a:t>How can contract farming facilitate agricultural transformation? </a:t>
            </a:r>
          </a:p>
          <a:p>
            <a:pPr lvl="1"/>
            <a:r>
              <a:rPr lang="en-US" dirty="0"/>
              <a:t>Since this </a:t>
            </a:r>
            <a:r>
              <a:rPr lang="en-US" u="sng" dirty="0"/>
              <a:t>can</a:t>
            </a:r>
            <a:r>
              <a:rPr lang="en-US" dirty="0"/>
              <a:t> go wrong, how do we learn from the past?</a:t>
            </a:r>
          </a:p>
          <a:p>
            <a:pPr lvl="1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718256-B500-4811-A807-8DEF2F2141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E82B15-ABF9-4A97-B31E-4233F6E436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058" y="5539288"/>
            <a:ext cx="2637423" cy="1318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8BD313-4507-42D3-A478-991FB3F2EF2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552" y="5545499"/>
            <a:ext cx="2637423" cy="1318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E94BAF-8297-4509-BE96-DBC42F769A5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1619" y="5530122"/>
            <a:ext cx="2637423" cy="13311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630591-30AC-42BD-8DD4-9CAFE6BCC51F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557" y="5536333"/>
            <a:ext cx="2637425" cy="13187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FB7C11-4F55-46E1-922E-34C4275FAA5C}"/>
              </a:ext>
            </a:extLst>
          </p:cNvPr>
          <p:cNvPicPr>
            <a:picLocks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3120" y="5536333"/>
            <a:ext cx="246888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808327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344660"/>
            <a:ext cx="9718432" cy="1325563"/>
          </a:xfrm>
        </p:spPr>
        <p:txBody>
          <a:bodyPr/>
          <a:lstStyle/>
          <a:p>
            <a:r>
              <a:rPr lang="en-US" b="1" dirty="0"/>
              <a:t>Questions for Compact Development</a:t>
            </a:r>
          </a:p>
        </p:txBody>
      </p:sp>
      <p:sp>
        <p:nvSpPr>
          <p:cNvPr id="385026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Keep markets in mind</a:t>
            </a:r>
          </a:p>
          <a:p>
            <a:pPr lvl="1"/>
            <a:r>
              <a:rPr lang="en-US" dirty="0"/>
              <a:t>Is there a market and is the value chain competitive?</a:t>
            </a:r>
          </a:p>
          <a:p>
            <a:pPr lvl="1"/>
            <a:r>
              <a:rPr lang="en-US" dirty="0"/>
              <a:t>Have we focused enough on the downstream “missing middle” from farm to market? </a:t>
            </a:r>
          </a:p>
          <a:p>
            <a:pPr lvl="1"/>
            <a:r>
              <a:rPr lang="en-US" dirty="0"/>
              <a:t>What can be done to address constraints to improved system performance? </a:t>
            </a:r>
          </a:p>
          <a:p>
            <a:pPr lvl="1"/>
            <a:r>
              <a:rPr lang="en-US" dirty="0"/>
              <a:t>How will markets change if production increases?</a:t>
            </a:r>
          </a:p>
          <a:p>
            <a:r>
              <a:rPr lang="en-US" dirty="0"/>
              <a:t>Empower producers</a:t>
            </a:r>
          </a:p>
          <a:p>
            <a:pPr lvl="1"/>
            <a:r>
              <a:rPr lang="en-US" dirty="0"/>
              <a:t>How to provide sufficient training and input/finance to improve producer outcomes?</a:t>
            </a:r>
          </a:p>
          <a:p>
            <a:pPr lvl="1"/>
            <a:r>
              <a:rPr lang="en-US" dirty="0"/>
              <a:t>How capable are Farmer Based Organizations (FBO)/civil society?</a:t>
            </a:r>
          </a:p>
          <a:p>
            <a:pPr lvl="1"/>
            <a:r>
              <a:rPr lang="en-US" dirty="0"/>
              <a:t>Focus on tight or loose value chains? How much vertical integration/value add? </a:t>
            </a:r>
          </a:p>
          <a:p>
            <a:pPr lvl="1"/>
            <a:r>
              <a:rPr lang="en-US" dirty="0"/>
              <a:t>How is risk managed? (Price, pest, policy, </a:t>
            </a:r>
            <a:r>
              <a:rPr lang="en-US" dirty="0" err="1"/>
              <a:t>etc</a:t>
            </a:r>
            <a:r>
              <a:rPr lang="en-US" dirty="0"/>
              <a:t>)?</a:t>
            </a:r>
          </a:p>
          <a:p>
            <a:r>
              <a:rPr lang="en-US" dirty="0"/>
              <a:t>Understand &amp; adjust to power relationships</a:t>
            </a:r>
          </a:p>
          <a:p>
            <a:pPr lvl="1"/>
            <a:r>
              <a:rPr lang="en-US" dirty="0"/>
              <a:t>Is there a power asymmetry between farmers &amp; off-takers?</a:t>
            </a:r>
          </a:p>
          <a:p>
            <a:pPr lvl="1"/>
            <a:r>
              <a:rPr lang="en-US" dirty="0"/>
              <a:t>Are there ways to empower farmers to bargain as equals so they benefit?</a:t>
            </a:r>
          </a:p>
          <a:p>
            <a:r>
              <a:rPr lang="en-US" dirty="0"/>
              <a:t>Natural resource management</a:t>
            </a:r>
          </a:p>
          <a:p>
            <a:pPr lvl="1"/>
            <a:r>
              <a:rPr lang="en-US" dirty="0"/>
              <a:t>What resources must be managed for sustainability &amp; climate action?</a:t>
            </a:r>
          </a:p>
          <a:p>
            <a:pPr lvl="1"/>
            <a:r>
              <a:rPr lang="en-US" dirty="0"/>
              <a:t>What institutions/policies exist to handle this?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F89AC-C116-447B-83E7-EC10167AD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0431AD-BF4F-46F1-9BBF-CE13857F8A7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9" y="5526866"/>
            <a:ext cx="2048081" cy="1331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65B2336-9EA9-453C-91FD-0932DE48F14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9" y="4208154"/>
            <a:ext cx="2048081" cy="131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9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8900604" cy="479911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Targeting women, youth &amp; poor</a:t>
            </a:r>
          </a:p>
          <a:p>
            <a:pPr lvl="1"/>
            <a:r>
              <a:rPr lang="en-US" dirty="0"/>
              <a:t>What is the existing political, economic &amp; social milieu?</a:t>
            </a:r>
          </a:p>
          <a:p>
            <a:pPr lvl="1"/>
            <a:r>
              <a:rPr lang="en-US" dirty="0"/>
              <a:t>How do we empower women as buyers/sellers/business managers?</a:t>
            </a:r>
          </a:p>
          <a:p>
            <a:pPr lvl="1"/>
            <a:r>
              <a:rPr lang="en-US" dirty="0"/>
              <a:t>How else to design for inclusive participation?</a:t>
            </a:r>
          </a:p>
          <a:p>
            <a:r>
              <a:rPr lang="en-US" dirty="0"/>
              <a:t>Blended finance </a:t>
            </a:r>
          </a:p>
          <a:p>
            <a:pPr lvl="1"/>
            <a:r>
              <a:rPr lang="en-US" dirty="0"/>
              <a:t>How can we include investors to boost private sector orientation while staying true to other goals? (Impact investors are likely partners)</a:t>
            </a:r>
          </a:p>
          <a:p>
            <a:pPr lvl="1"/>
            <a:r>
              <a:rPr lang="en-US" dirty="0"/>
              <a:t>What is the optimal mix between grant, loan, and investors to ensure sustainable systems? How much buy-in can constituents* afford?</a:t>
            </a:r>
          </a:p>
          <a:p>
            <a:r>
              <a:rPr lang="en-US" dirty="0"/>
              <a:t>Enabling environment</a:t>
            </a:r>
          </a:p>
          <a:p>
            <a:pPr lvl="1"/>
            <a:r>
              <a:rPr lang="en-US" dirty="0"/>
              <a:t>How can policy address contract enforcement, crime, side-selling, and other issues that undermine contract farming? (Need a balance between smallholders and off-takers)</a:t>
            </a:r>
          </a:p>
          <a:p>
            <a:pPr lvl="1"/>
            <a:r>
              <a:rPr lang="en-US" dirty="0"/>
              <a:t>What other barriers undermine improved performance?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AF89AC-C116-447B-83E7-EC10167AD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6632" y="297415"/>
            <a:ext cx="1228165" cy="12726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2DF89B-B36D-459A-9B3D-8FA15FBDF6E0}"/>
              </a:ext>
            </a:extLst>
          </p:cNvPr>
          <p:cNvSpPr txBox="1"/>
          <p:nvPr/>
        </p:nvSpPr>
        <p:spPr>
          <a:xfrm>
            <a:off x="838199" y="6518527"/>
            <a:ext cx="3379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Note: “Constituents” is used in place of “beneficiaries”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AF86AA1-DEC8-4085-93D0-B6DEB128193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9" y="5526866"/>
            <a:ext cx="2048081" cy="1331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09AAE8-C078-4A90-B7A4-EC1D7AA9D92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9" y="4208154"/>
            <a:ext cx="2048081" cy="13187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3FBDDB-1C84-4AA1-B9EB-2AE2F68D865A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9" y="4208154"/>
            <a:ext cx="2048081" cy="13187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AD61127-2D47-48D2-BEB3-D50D3ABC563E}"/>
              </a:ext>
            </a:extLst>
          </p:cNvPr>
          <p:cNvPicPr>
            <a:picLocks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3918" y="5526865"/>
            <a:ext cx="2048082" cy="1381068"/>
          </a:xfrm>
          <a:prstGeom prst="rect">
            <a:avLst/>
          </a:prstGeom>
        </p:spPr>
      </p:pic>
      <p:sp>
        <p:nvSpPr>
          <p:cNvPr id="12" name="Title 6">
            <a:extLst>
              <a:ext uri="{FF2B5EF4-FFF2-40B4-BE49-F238E27FC236}">
                <a16:creationId xmlns:a16="http://schemas.microsoft.com/office/drawing/2014/main" id="{07140458-C790-4988-B436-79A9CFA40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4660"/>
            <a:ext cx="9718432" cy="1325563"/>
          </a:xfrm>
        </p:spPr>
        <p:txBody>
          <a:bodyPr/>
          <a:lstStyle/>
          <a:p>
            <a:r>
              <a:rPr lang="en-US" b="1" dirty="0"/>
              <a:t>Questions for Compact Development</a:t>
            </a:r>
          </a:p>
        </p:txBody>
      </p:sp>
    </p:spTree>
    <p:extLst>
      <p:ext uri="{BB962C8B-B14F-4D97-AF65-F5344CB8AC3E}">
        <p14:creationId xmlns:p14="http://schemas.microsoft.com/office/powerpoint/2010/main" val="404579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449BB-FD7D-410D-B6F2-2D68D7D440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How can we include investors to boost private sector orientation while staying true to other goals?</a:t>
            </a:r>
          </a:p>
          <a:p>
            <a:pPr lvl="1"/>
            <a:r>
              <a:rPr lang="en-US" dirty="0"/>
              <a:t>What is the optimal mix between grant, loan, and investors to ensure sustainable market-oriented systems? How much buy-in can constituents* afford?</a:t>
            </a:r>
          </a:p>
          <a:p>
            <a:pPr lvl="1"/>
            <a:r>
              <a:rPr lang="en-US" dirty="0"/>
              <a:t>How do we empower women as buyers/sellers/business managers?</a:t>
            </a:r>
          </a:p>
          <a:p>
            <a:r>
              <a:rPr lang="en-US" dirty="0"/>
              <a:t>What experience do you have with contract farming?</a:t>
            </a:r>
          </a:p>
          <a:p>
            <a:pPr lvl="1"/>
            <a:r>
              <a:rPr lang="en-US" dirty="0"/>
              <a:t>Is it a viable means to facilitate agricultural transformation? </a:t>
            </a:r>
          </a:p>
          <a:p>
            <a:pPr lvl="1"/>
            <a:r>
              <a:rPr lang="en-US" dirty="0"/>
              <a:t>Are there ways to empower farmers to bargain as equals so they benefit?</a:t>
            </a:r>
          </a:p>
          <a:p>
            <a:r>
              <a:rPr lang="en-US" dirty="0"/>
              <a:t>How can MCC provide sufficient training, input/finance and other support to improve producer and value chain outcomes?  </a:t>
            </a:r>
          </a:p>
          <a:p>
            <a:pPr lvl="1"/>
            <a:r>
              <a:rPr lang="en-US" dirty="0"/>
              <a:t>Is promoting contract farming and other outgrower scheme relationships a better delivery mechanism than more traditional approaches to TA and training – why, what not?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101030F1-0EB9-4234-8CF7-556F9E50E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/>
              <a:t>Questions for the Advisory Council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CE1BA1-BAD1-4180-BAF1-6778FE1DD3E8}"/>
              </a:ext>
            </a:extLst>
          </p:cNvPr>
          <p:cNvSpPr txBox="1"/>
          <p:nvPr/>
        </p:nvSpPr>
        <p:spPr>
          <a:xfrm>
            <a:off x="838199" y="6518527"/>
            <a:ext cx="33794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Note: “Constituents” is used in place of “beneficiaries”</a:t>
            </a:r>
          </a:p>
        </p:txBody>
      </p:sp>
    </p:spTree>
    <p:extLst>
      <p:ext uri="{BB962C8B-B14F-4D97-AF65-F5344CB8AC3E}">
        <p14:creationId xmlns:p14="http://schemas.microsoft.com/office/powerpoint/2010/main" val="3420846352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17D9CB50754E4087A310B18E75F822" ma:contentTypeVersion="11" ma:contentTypeDescription="Create a new document." ma:contentTypeScope="" ma:versionID="239c6c6d146ec4ff21881bb35fb56a9a">
  <xsd:schema xmlns:xsd="http://www.w3.org/2001/XMLSchema" xmlns:xs="http://www.w3.org/2001/XMLSchema" xmlns:p="http://schemas.microsoft.com/office/2006/metadata/properties" xmlns:ns2="b201de36-e1b6-4cbe-9423-f908790746a8" xmlns:ns3="a8d5212e-d566-4087-98f4-921a6223696c" targetNamespace="http://schemas.microsoft.com/office/2006/metadata/properties" ma:root="true" ma:fieldsID="6b9511d66760963da439e5dbadd8fb61" ns2:_="" ns3:_="">
    <xsd:import namespace="b201de36-e1b6-4cbe-9423-f908790746a8"/>
    <xsd:import namespace="a8d5212e-d566-4087-98f4-921a622369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Hyperlink" minOccurs="0"/>
                <xsd:element ref="ns2:link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01de36-e1b6-4cbe-9423-f908790746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Hyperlink" ma:index="15" nillable="true" ma:displayName="Hyperlink" ma:format="Hyperlink" ma:internalName="Hyper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ink" ma:index="16" nillable="true" ma:displayName="link" ma:format="Hyperlink" ma:internalName="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d5212e-d566-4087-98f4-921a6223696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 xmlns="b201de36-e1b6-4cbe-9423-f908790746a8">
      <Url xsi:nil="true"/>
      <Description xsi:nil="true"/>
    </link>
    <Hyperlink xmlns="b201de36-e1b6-4cbe-9423-f908790746a8">
      <Url xsi:nil="true"/>
      <Description xsi:nil="true"/>
    </Hyperlink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4C29FD-2BBA-41D1-930A-1579EB909F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01de36-e1b6-4cbe-9423-f908790746a8"/>
    <ds:schemaRef ds:uri="a8d5212e-d566-4087-98f4-921a622369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9FB0E3-15F6-43DA-97EC-BAC90CF71AF0}">
  <ds:schemaRefs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a099d160-6806-458b-babd-2e7d59491cc4"/>
    <ds:schemaRef ds:uri="8afb9fb4-5398-4c15-af4c-b1fb34018541"/>
    <ds:schemaRef ds:uri="b201de36-e1b6-4cbe-9423-f908790746a8"/>
  </ds:schemaRefs>
</ds:datastoreItem>
</file>

<file path=customXml/itemProps3.xml><?xml version="1.0" encoding="utf-8"?>
<ds:datastoreItem xmlns:ds="http://schemas.openxmlformats.org/officeDocument/2006/customXml" ds:itemID="{08F96166-F2F5-4589-B6D2-2ABAB11D458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916</Words>
  <Application>Microsoft Office PowerPoint</Application>
  <PresentationFormat>Widescreen</PresentationFormat>
  <Paragraphs>103</Paragraphs>
  <Slides>14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Wingdings</vt:lpstr>
      <vt:lpstr>Office Theme</vt:lpstr>
      <vt:lpstr>Microsoft Visio Drawing</vt:lpstr>
      <vt:lpstr>PowerPoint Presentation</vt:lpstr>
      <vt:lpstr>Agriculture Overview with a Focus on Contract Farming</vt:lpstr>
      <vt:lpstr>Why does agriculture matter?</vt:lpstr>
      <vt:lpstr>MCC’s agriculture investments to date</vt:lpstr>
      <vt:lpstr>Our approach to agriculture</vt:lpstr>
      <vt:lpstr>Our challenge</vt:lpstr>
      <vt:lpstr>Questions for Compact Development</vt:lpstr>
      <vt:lpstr>Questions for Compact Development</vt:lpstr>
      <vt:lpstr>Questions for the Advisory Council </vt:lpstr>
      <vt:lpstr>Questions &amp; Discussion</vt:lpstr>
      <vt:lpstr>Agricultural Constraints Analysis</vt:lpstr>
      <vt:lpstr>Agricultural Constraints Analysis</vt:lpstr>
      <vt:lpstr>Agricultural Constraints Analysis</vt:lpstr>
      <vt:lpstr>PowerPoint Presentation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Pike, Jill S (DCO/SEC-AL)</dc:creator>
  <cp:lastModifiedBy>Trachtenberg, Eric B (DCO/SEC-AL)</cp:lastModifiedBy>
  <cp:revision>4</cp:revision>
  <dcterms:created xsi:type="dcterms:W3CDTF">2019-08-19T12:27:41Z</dcterms:created>
  <dcterms:modified xsi:type="dcterms:W3CDTF">2021-11-04T22:55:44Z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0x0101005917D9CB50754E4087A310B18E75F822</vt:lpwstr>
  </property>
</Properties>
</file>