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28" userDrawn="1">
          <p15:clr>
            <a:srgbClr val="A4A3A4"/>
          </p15:clr>
        </p15:guide>
        <p15:guide id="3" pos="7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u, Cheng (IFPRI)" initials="QC(" lastIdx="1" clrIdx="0"/>
  <p:cmAuthor id="2" name="de Brauw, Alan (IFPRI)" initials="dBA(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EE283B"/>
    <a:srgbClr val="435464"/>
    <a:srgbClr val="000000"/>
    <a:srgbClr val="439E2E"/>
    <a:srgbClr val="89A527"/>
    <a:srgbClr val="74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3" autoAdjust="0"/>
    <p:restoredTop sz="86474" autoAdjust="0"/>
  </p:normalViewPr>
  <p:slideViewPr>
    <p:cSldViewPr snapToGrid="0">
      <p:cViewPr varScale="1">
        <p:scale>
          <a:sx n="58" d="100"/>
          <a:sy n="58" d="100"/>
        </p:scale>
        <p:origin x="1232" y="36"/>
      </p:cViewPr>
      <p:guideLst>
        <p:guide orient="horz" pos="2160"/>
        <p:guide pos="528"/>
        <p:guide pos="7152"/>
      </p:guideLst>
    </p:cSldViewPr>
  </p:slideViewPr>
  <p:outlineViewPr>
    <p:cViewPr>
      <p:scale>
        <a:sx n="33" d="100"/>
        <a:sy n="33" d="100"/>
      </p:scale>
      <p:origin x="0" y="-6012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1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mart\Downloads\Data_Extract_From_World_Development_Indicato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mart\Downloads\Data_Extract_From_World_Development_Indicato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Ag Share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Shares!$B$5:$B$23</c:f>
              <c:strCache>
                <c:ptCount val="1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</c:strCache>
            </c:strRef>
          </c:cat>
          <c:val>
            <c:numRef>
              <c:f>Shares!$C$5:$C$23</c:f>
              <c:numCache>
                <c:formatCode>0.0</c:formatCode>
                <c:ptCount val="19"/>
                <c:pt idx="0">
                  <c:v>61.776974550824413</c:v>
                </c:pt>
                <c:pt idx="1">
                  <c:v>61.673856017847029</c:v>
                </c:pt>
                <c:pt idx="2">
                  <c:v>61.436097942164309</c:v>
                </c:pt>
                <c:pt idx="3">
                  <c:v>61.026837246398628</c:v>
                </c:pt>
                <c:pt idx="4">
                  <c:v>60.814555586118722</c:v>
                </c:pt>
                <c:pt idx="5">
                  <c:v>60.211121452260421</c:v>
                </c:pt>
                <c:pt idx="6">
                  <c:v>59.619656638000293</c:v>
                </c:pt>
                <c:pt idx="7">
                  <c:v>58.95213063310279</c:v>
                </c:pt>
                <c:pt idx="8">
                  <c:v>58.446023288135983</c:v>
                </c:pt>
                <c:pt idx="9">
                  <c:v>57.851762657114847</c:v>
                </c:pt>
                <c:pt idx="10">
                  <c:v>57.141780649197941</c:v>
                </c:pt>
                <c:pt idx="11">
                  <c:v>56.38378022684001</c:v>
                </c:pt>
                <c:pt idx="12">
                  <c:v>55.845856451140605</c:v>
                </c:pt>
                <c:pt idx="13">
                  <c:v>55.016950324579483</c:v>
                </c:pt>
                <c:pt idx="14">
                  <c:v>54.294017798132359</c:v>
                </c:pt>
                <c:pt idx="15">
                  <c:v>54.030113600389662</c:v>
                </c:pt>
                <c:pt idx="16">
                  <c:v>53.560628897757802</c:v>
                </c:pt>
                <c:pt idx="17">
                  <c:v>53.06188046141078</c:v>
                </c:pt>
                <c:pt idx="18">
                  <c:v>52.715912832274228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CA1-4656-8C16-47BEB1B49D0D}"/>
            </c:ext>
          </c:extLst>
        </c:ser>
        <c:ser>
          <c:idx val="1"/>
          <c:order val="1"/>
          <c:tx>
            <c:v>Ag vs Non ag Productivity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Shares!$B$5:$B$23</c:f>
              <c:strCache>
                <c:ptCount val="1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</c:strCache>
            </c:strRef>
          </c:cat>
          <c:val>
            <c:numRef>
              <c:f>Shares!$G$5:$G$23</c:f>
              <c:numCache>
                <c:formatCode>0.0</c:formatCode>
                <c:ptCount val="19"/>
                <c:pt idx="0">
                  <c:v>14.024541991977522</c:v>
                </c:pt>
                <c:pt idx="1">
                  <c:v>16.113453498455414</c:v>
                </c:pt>
                <c:pt idx="2">
                  <c:v>15.301555184964261</c:v>
                </c:pt>
                <c:pt idx="3">
                  <c:v>13.632738475410472</c:v>
                </c:pt>
                <c:pt idx="4">
                  <c:v>13.572838493332357</c:v>
                </c:pt>
                <c:pt idx="5">
                  <c:v>12.908495401461675</c:v>
                </c:pt>
                <c:pt idx="6">
                  <c:v>12.948004489091227</c:v>
                </c:pt>
                <c:pt idx="7">
                  <c:v>13.68354455209314</c:v>
                </c:pt>
                <c:pt idx="8">
                  <c:v>14.655801676662817</c:v>
                </c:pt>
                <c:pt idx="9">
                  <c:v>14.531355471176873</c:v>
                </c:pt>
                <c:pt idx="10">
                  <c:v>14.178527505175087</c:v>
                </c:pt>
                <c:pt idx="11">
                  <c:v>14.555900423171039</c:v>
                </c:pt>
                <c:pt idx="12">
                  <c:v>14.074523444186221</c:v>
                </c:pt>
                <c:pt idx="13">
                  <c:v>14.507470252593729</c:v>
                </c:pt>
                <c:pt idx="14">
                  <c:v>15.034900959217994</c:v>
                </c:pt>
                <c:pt idx="15">
                  <c:v>15.32685264191981</c:v>
                </c:pt>
                <c:pt idx="16">
                  <c:v>15.682824823061095</c:v>
                </c:pt>
                <c:pt idx="17">
                  <c:v>14.999005811884563</c:v>
                </c:pt>
                <c:pt idx="18">
                  <c:v>16.437823440071661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CA1-4656-8C16-47BEB1B49D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5185656"/>
        <c:axId val="645185000"/>
      </c:lineChart>
      <c:catAx>
        <c:axId val="645185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85000"/>
        <c:crosses val="autoZero"/>
        <c:auto val="1"/>
        <c:lblAlgn val="ctr"/>
        <c:lblOffset val="100"/>
        <c:noMultiLvlLbl val="0"/>
      </c:catAx>
      <c:valAx>
        <c:axId val="645185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aseline="0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85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Ag Lab Shr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Shares!$B$5:$B$23</c:f>
              <c:strCache>
                <c:ptCount val="1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</c:strCache>
            </c:strRef>
          </c:cat>
          <c:val>
            <c:numRef>
              <c:f>Shares!$H$5:$H$23</c:f>
              <c:numCache>
                <c:formatCode>0.0</c:formatCode>
                <c:ptCount val="19"/>
                <c:pt idx="0">
                  <c:v>81.320999145507798</c:v>
                </c:pt>
                <c:pt idx="1">
                  <c:v>80.870002746582003</c:v>
                </c:pt>
                <c:pt idx="2">
                  <c:v>80.472000122070298</c:v>
                </c:pt>
                <c:pt idx="3">
                  <c:v>80.013000488281307</c:v>
                </c:pt>
                <c:pt idx="4">
                  <c:v>79.459999084472699</c:v>
                </c:pt>
                <c:pt idx="5">
                  <c:v>78.869003295898395</c:v>
                </c:pt>
                <c:pt idx="6">
                  <c:v>78.295997619628906</c:v>
                </c:pt>
                <c:pt idx="7">
                  <c:v>77.700996398925795</c:v>
                </c:pt>
                <c:pt idx="8">
                  <c:v>77.096000671386705</c:v>
                </c:pt>
                <c:pt idx="9">
                  <c:v>76.415000915527301</c:v>
                </c:pt>
                <c:pt idx="10">
                  <c:v>75.664001464843807</c:v>
                </c:pt>
                <c:pt idx="11">
                  <c:v>74.866996765136705</c:v>
                </c:pt>
                <c:pt idx="12">
                  <c:v>74.023002624511705</c:v>
                </c:pt>
                <c:pt idx="13">
                  <c:v>73.107002258300795</c:v>
                </c:pt>
                <c:pt idx="14">
                  <c:v>72.115997314453097</c:v>
                </c:pt>
                <c:pt idx="15">
                  <c:v>71.553001403808594</c:v>
                </c:pt>
                <c:pt idx="16">
                  <c:v>71.054000854492202</c:v>
                </c:pt>
                <c:pt idx="17">
                  <c:v>70.586997985839801</c:v>
                </c:pt>
                <c:pt idx="18">
                  <c:v>70.334999084472699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44-487C-831B-F5D2DFFB87E9}"/>
            </c:ext>
          </c:extLst>
        </c:ser>
        <c:ser>
          <c:idx val="1"/>
          <c:order val="1"/>
          <c:tx>
            <c:v>Ag/NonAg Y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Shares!$B$5:$B$23</c:f>
              <c:strCache>
                <c:ptCount val="1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</c:strCache>
            </c:strRef>
          </c:cat>
          <c:val>
            <c:numRef>
              <c:f>Shares!$L$5:$L$23</c:f>
              <c:numCache>
                <c:formatCode>0.0</c:formatCode>
                <c:ptCount val="19"/>
                <c:pt idx="0">
                  <c:v>5.2063424810673986</c:v>
                </c:pt>
                <c:pt idx="1">
                  <c:v>7.0861846057121118</c:v>
                </c:pt>
                <c:pt idx="2">
                  <c:v>7.2014435424005319</c:v>
                </c:pt>
                <c:pt idx="3">
                  <c:v>7.255624231811403</c:v>
                </c:pt>
                <c:pt idx="4">
                  <c:v>7.6549391869512391</c:v>
                </c:pt>
                <c:pt idx="5">
                  <c:v>8.4487854370202378</c:v>
                </c:pt>
                <c:pt idx="6">
                  <c:v>8.6717696312408421</c:v>
                </c:pt>
                <c:pt idx="7">
                  <c:v>10.281654843704036</c:v>
                </c:pt>
                <c:pt idx="8">
                  <c:v>11.274140399984251</c:v>
                </c:pt>
                <c:pt idx="9">
                  <c:v>11.350198732129071</c:v>
                </c:pt>
                <c:pt idx="10">
                  <c:v>11.155149048229273</c:v>
                </c:pt>
                <c:pt idx="11">
                  <c:v>11.139105861647252</c:v>
                </c:pt>
                <c:pt idx="12">
                  <c:v>10.782615392727513</c:v>
                </c:pt>
                <c:pt idx="13">
                  <c:v>11.575166394632101</c:v>
                </c:pt>
                <c:pt idx="14">
                  <c:v>11.494833504671202</c:v>
                </c:pt>
                <c:pt idx="15">
                  <c:v>11.778000166128134</c:v>
                </c:pt>
                <c:pt idx="16">
                  <c:v>13.6109965542718</c:v>
                </c:pt>
                <c:pt idx="17">
                  <c:v>13.536927640629132</c:v>
                </c:pt>
                <c:pt idx="18">
                  <c:v>13.34453910524142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44-487C-831B-F5D2DFFB87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9716584"/>
        <c:axId val="641291256"/>
      </c:lineChart>
      <c:catAx>
        <c:axId val="569716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1291256"/>
        <c:crosses val="autoZero"/>
        <c:auto val="1"/>
        <c:lblAlgn val="ctr"/>
        <c:lblOffset val="100"/>
        <c:noMultiLvlLbl val="0"/>
      </c:catAx>
      <c:valAx>
        <c:axId val="641291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716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398ADA-0B8C-4EFA-9085-4C01BDD5457C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9FFE448-C96B-4120-A086-53B6F054C787}">
      <dgm:prSet/>
      <dgm:spPr/>
      <dgm:t>
        <a:bodyPr/>
        <a:lstStyle/>
        <a:p>
          <a:r>
            <a:rPr lang="en-US"/>
            <a:t>Why is productivity so much lower in agriculture? </a:t>
          </a:r>
        </a:p>
      </dgm:t>
    </dgm:pt>
    <dgm:pt modelId="{E62EE88C-0A70-40B0-9CE7-CEDD9BB69D35}" type="parTrans" cxnId="{AE85E446-B3A4-4915-A2A8-14931386E000}">
      <dgm:prSet/>
      <dgm:spPr/>
      <dgm:t>
        <a:bodyPr/>
        <a:lstStyle/>
        <a:p>
          <a:endParaRPr lang="en-US"/>
        </a:p>
      </dgm:t>
    </dgm:pt>
    <dgm:pt modelId="{D2B25FE4-83E7-4998-AF51-AD1D41B21F33}" type="sibTrans" cxnId="{AE85E446-B3A4-4915-A2A8-14931386E000}">
      <dgm:prSet/>
      <dgm:spPr/>
      <dgm:t>
        <a:bodyPr/>
        <a:lstStyle/>
        <a:p>
          <a:endParaRPr lang="en-US"/>
        </a:p>
      </dgm:t>
    </dgm:pt>
    <dgm:pt modelId="{B3EDD8D8-616C-4225-89B0-52624C062727}">
      <dgm:prSet custT="1"/>
      <dgm:spPr/>
      <dgm:t>
        <a:bodyPr/>
        <a:lstStyle/>
        <a:p>
          <a:r>
            <a:rPr lang="en-US" sz="2400" dirty="0"/>
            <a:t>Measurement or real?</a:t>
          </a:r>
        </a:p>
      </dgm:t>
    </dgm:pt>
    <dgm:pt modelId="{798EA918-8437-42C4-B23C-77CDDAC48167}" type="parTrans" cxnId="{88862E8C-2448-4AB9-AB70-C8DEDB92449B}">
      <dgm:prSet/>
      <dgm:spPr/>
      <dgm:t>
        <a:bodyPr/>
        <a:lstStyle/>
        <a:p>
          <a:endParaRPr lang="en-US"/>
        </a:p>
      </dgm:t>
    </dgm:pt>
    <dgm:pt modelId="{11E7FE42-B536-432D-94DC-38D01F4BAC19}" type="sibTrans" cxnId="{88862E8C-2448-4AB9-AB70-C8DEDB92449B}">
      <dgm:prSet/>
      <dgm:spPr/>
      <dgm:t>
        <a:bodyPr/>
        <a:lstStyle/>
        <a:p>
          <a:endParaRPr lang="en-US"/>
        </a:p>
      </dgm:t>
    </dgm:pt>
    <dgm:pt modelId="{3D7D137B-3934-4FFD-B17E-7F9486503983}">
      <dgm:prSet custT="1"/>
      <dgm:spPr/>
      <dgm:t>
        <a:bodyPr/>
        <a:lstStyle/>
        <a:p>
          <a:r>
            <a:rPr lang="en-US" sz="2400" dirty="0"/>
            <a:t>Are barriers to movement policy-induced or real costs?</a:t>
          </a:r>
        </a:p>
      </dgm:t>
    </dgm:pt>
    <dgm:pt modelId="{0ABB0B33-60C3-4067-B8A6-89BF5336896C}" type="parTrans" cxnId="{FE7ABE42-B47D-422B-AFC6-BA2C93CA7AAB}">
      <dgm:prSet/>
      <dgm:spPr/>
      <dgm:t>
        <a:bodyPr/>
        <a:lstStyle/>
        <a:p>
          <a:endParaRPr lang="en-US"/>
        </a:p>
      </dgm:t>
    </dgm:pt>
    <dgm:pt modelId="{51BCE045-0CDD-4100-867F-B8100D05B700}" type="sibTrans" cxnId="{FE7ABE42-B47D-422B-AFC6-BA2C93CA7AAB}">
      <dgm:prSet/>
      <dgm:spPr/>
      <dgm:t>
        <a:bodyPr/>
        <a:lstStyle/>
        <a:p>
          <a:endParaRPr lang="en-US"/>
        </a:p>
      </dgm:t>
    </dgm:pt>
    <dgm:pt modelId="{874DC6C3-2B96-477E-836B-FB31FA1CD796}">
      <dgm:prSet/>
      <dgm:spPr/>
      <dgm:t>
        <a:bodyPr/>
        <a:lstStyle/>
        <a:p>
          <a:r>
            <a:rPr lang="en-US"/>
            <a:t>Is the best approach to raise returns in agriculture?</a:t>
          </a:r>
        </a:p>
      </dgm:t>
    </dgm:pt>
    <dgm:pt modelId="{0F7C10B6-6147-43F2-9678-2626BEABC772}" type="parTrans" cxnId="{1A3D12A5-83E6-4653-BE36-B9285534BDF9}">
      <dgm:prSet/>
      <dgm:spPr/>
      <dgm:t>
        <a:bodyPr/>
        <a:lstStyle/>
        <a:p>
          <a:endParaRPr lang="en-US"/>
        </a:p>
      </dgm:t>
    </dgm:pt>
    <dgm:pt modelId="{AF209B79-72A7-41DD-A988-8034994633E9}" type="sibTrans" cxnId="{1A3D12A5-83E6-4653-BE36-B9285534BDF9}">
      <dgm:prSet/>
      <dgm:spPr/>
      <dgm:t>
        <a:bodyPr/>
        <a:lstStyle/>
        <a:p>
          <a:endParaRPr lang="en-US"/>
        </a:p>
      </dgm:t>
    </dgm:pt>
    <dgm:pt modelId="{5415C7C9-1CCD-4328-AFCD-9BF778C3E95D}">
      <dgm:prSet custT="1"/>
      <dgm:spPr/>
      <dgm:t>
        <a:bodyPr/>
        <a:lstStyle/>
        <a:p>
          <a:r>
            <a:rPr lang="en-US" sz="2000" dirty="0"/>
            <a:t>If so, what are the constraints there? </a:t>
          </a:r>
        </a:p>
      </dgm:t>
    </dgm:pt>
    <dgm:pt modelId="{3DE28C2F-5025-47B5-8DA1-8445519C431A}" type="parTrans" cxnId="{9CD395D7-946F-4C9E-8D87-B7C82695A8AD}">
      <dgm:prSet/>
      <dgm:spPr/>
      <dgm:t>
        <a:bodyPr/>
        <a:lstStyle/>
        <a:p>
          <a:endParaRPr lang="en-US"/>
        </a:p>
      </dgm:t>
    </dgm:pt>
    <dgm:pt modelId="{FB0FEA9A-C999-48B3-9A61-EA67B5AEDB9C}" type="sibTrans" cxnId="{9CD395D7-946F-4C9E-8D87-B7C82695A8AD}">
      <dgm:prSet/>
      <dgm:spPr/>
      <dgm:t>
        <a:bodyPr/>
        <a:lstStyle/>
        <a:p>
          <a:endParaRPr lang="en-US"/>
        </a:p>
      </dgm:t>
    </dgm:pt>
    <dgm:pt modelId="{196F7F1F-1D42-45C6-BF1E-1842E76AD397}">
      <dgm:prSet custT="1"/>
      <dgm:spPr/>
      <dgm:t>
        <a:bodyPr/>
        <a:lstStyle/>
        <a:p>
          <a:r>
            <a:rPr lang="en-US" sz="2000" dirty="0"/>
            <a:t>Low adoption of improved varieties?</a:t>
          </a:r>
        </a:p>
      </dgm:t>
    </dgm:pt>
    <dgm:pt modelId="{2C7EF85C-C73E-4CF3-A6A1-DAA10E55A897}" type="parTrans" cxnId="{FBE5942F-EB80-4FE7-BD52-2C0406EEFE19}">
      <dgm:prSet/>
      <dgm:spPr/>
      <dgm:t>
        <a:bodyPr/>
        <a:lstStyle/>
        <a:p>
          <a:endParaRPr lang="en-US"/>
        </a:p>
      </dgm:t>
    </dgm:pt>
    <dgm:pt modelId="{CAC0CC5F-8CFD-477E-9AAF-2F107219378C}" type="sibTrans" cxnId="{FBE5942F-EB80-4FE7-BD52-2C0406EEFE19}">
      <dgm:prSet/>
      <dgm:spPr/>
      <dgm:t>
        <a:bodyPr/>
        <a:lstStyle/>
        <a:p>
          <a:endParaRPr lang="en-US"/>
        </a:p>
      </dgm:t>
    </dgm:pt>
    <dgm:pt modelId="{0A2A8468-B98B-4944-87D5-96037EFD2E88}">
      <dgm:prSet custT="1"/>
      <dgm:spPr/>
      <dgm:t>
        <a:bodyPr/>
        <a:lstStyle/>
        <a:p>
          <a:r>
            <a:rPr lang="en-US" sz="2000" dirty="0"/>
            <a:t>High input costs? </a:t>
          </a:r>
        </a:p>
      </dgm:t>
    </dgm:pt>
    <dgm:pt modelId="{9E5CD393-DBFE-4981-BCEA-FB5B5679E261}" type="parTrans" cxnId="{97C7F5A4-26DB-4FCF-B43B-9ED43B6CBDD0}">
      <dgm:prSet/>
      <dgm:spPr/>
      <dgm:t>
        <a:bodyPr/>
        <a:lstStyle/>
        <a:p>
          <a:endParaRPr lang="en-US"/>
        </a:p>
      </dgm:t>
    </dgm:pt>
    <dgm:pt modelId="{37168A09-F28E-4BB9-B49B-0AFCBD8D0A04}" type="sibTrans" cxnId="{97C7F5A4-26DB-4FCF-B43B-9ED43B6CBDD0}">
      <dgm:prSet/>
      <dgm:spPr/>
      <dgm:t>
        <a:bodyPr/>
        <a:lstStyle/>
        <a:p>
          <a:endParaRPr lang="en-US"/>
        </a:p>
      </dgm:t>
    </dgm:pt>
    <dgm:pt modelId="{3047FA48-66C7-4A53-860E-B1D8FD9AA36D}">
      <dgm:prSet custT="1"/>
      <dgm:spPr/>
      <dgm:t>
        <a:bodyPr/>
        <a:lstStyle/>
        <a:p>
          <a:r>
            <a:rPr lang="en-US" sz="2000" dirty="0"/>
            <a:t>Vanishingly small plots? </a:t>
          </a:r>
        </a:p>
      </dgm:t>
    </dgm:pt>
    <dgm:pt modelId="{F57F9618-0DC6-411D-A207-37AEBBCE1CC1}" type="parTrans" cxnId="{03DE0D59-C991-4EB9-9112-D1D30EE4AB3C}">
      <dgm:prSet/>
      <dgm:spPr/>
      <dgm:t>
        <a:bodyPr/>
        <a:lstStyle/>
        <a:p>
          <a:endParaRPr lang="en-US"/>
        </a:p>
      </dgm:t>
    </dgm:pt>
    <dgm:pt modelId="{A168F98B-A964-4407-8F44-E6800EBD1424}" type="sibTrans" cxnId="{03DE0D59-C991-4EB9-9112-D1D30EE4AB3C}">
      <dgm:prSet/>
      <dgm:spPr/>
      <dgm:t>
        <a:bodyPr/>
        <a:lstStyle/>
        <a:p>
          <a:endParaRPr lang="en-US"/>
        </a:p>
      </dgm:t>
    </dgm:pt>
    <dgm:pt modelId="{0F48B49A-8122-448D-987C-61359A655E47}">
      <dgm:prSet/>
      <dgm:spPr/>
      <dgm:t>
        <a:bodyPr/>
        <a:lstStyle/>
        <a:p>
          <a:r>
            <a:rPr lang="en-US" dirty="0"/>
            <a:t>Or is it better to encourage movement to other sectors?</a:t>
          </a:r>
        </a:p>
      </dgm:t>
    </dgm:pt>
    <dgm:pt modelId="{3B95D729-36CD-4BAB-9211-FFB2E90810C3}" type="parTrans" cxnId="{8B6B0356-C615-4D7D-83C8-BE1EE2C827B2}">
      <dgm:prSet/>
      <dgm:spPr/>
      <dgm:t>
        <a:bodyPr/>
        <a:lstStyle/>
        <a:p>
          <a:endParaRPr lang="en-US"/>
        </a:p>
      </dgm:t>
    </dgm:pt>
    <dgm:pt modelId="{AB94AB4A-6730-4BE2-8869-2E8E82D037D8}" type="sibTrans" cxnId="{8B6B0356-C615-4D7D-83C8-BE1EE2C827B2}">
      <dgm:prSet/>
      <dgm:spPr/>
      <dgm:t>
        <a:bodyPr/>
        <a:lstStyle/>
        <a:p>
          <a:endParaRPr lang="en-US"/>
        </a:p>
      </dgm:t>
    </dgm:pt>
    <dgm:pt modelId="{B92232D8-410F-42B1-8393-0D35B083B1D3}">
      <dgm:prSet custT="1"/>
      <dgm:spPr/>
      <dgm:t>
        <a:bodyPr/>
        <a:lstStyle/>
        <a:p>
          <a:r>
            <a:rPr lang="en-US" sz="2400" dirty="0"/>
            <a:t>If so, which ones? </a:t>
          </a:r>
        </a:p>
      </dgm:t>
    </dgm:pt>
    <dgm:pt modelId="{7125600C-E3BF-40F6-9548-A3DD94DD7A08}" type="parTrans" cxnId="{C64712B9-292A-496D-9619-BFB80482B2E7}">
      <dgm:prSet/>
      <dgm:spPr/>
      <dgm:t>
        <a:bodyPr/>
        <a:lstStyle/>
        <a:p>
          <a:endParaRPr lang="en-US"/>
        </a:p>
      </dgm:t>
    </dgm:pt>
    <dgm:pt modelId="{5078AF2A-B13F-4225-9154-79CF710ED031}" type="sibTrans" cxnId="{C64712B9-292A-496D-9619-BFB80482B2E7}">
      <dgm:prSet/>
      <dgm:spPr/>
      <dgm:t>
        <a:bodyPr/>
        <a:lstStyle/>
        <a:p>
          <a:endParaRPr lang="en-US"/>
        </a:p>
      </dgm:t>
    </dgm:pt>
    <dgm:pt modelId="{F04C01BE-8354-46FF-AA1B-D47D8F088D22}" type="pres">
      <dgm:prSet presAssocID="{7C398ADA-0B8C-4EFA-9085-4C01BDD5457C}" presName="Name0" presStyleCnt="0">
        <dgm:presLayoutVars>
          <dgm:dir/>
          <dgm:animLvl val="lvl"/>
          <dgm:resizeHandles val="exact"/>
        </dgm:presLayoutVars>
      </dgm:prSet>
      <dgm:spPr/>
    </dgm:pt>
    <dgm:pt modelId="{0CA853FE-2906-4214-9849-E5144258C6A4}" type="pres">
      <dgm:prSet presAssocID="{29FFE448-C96B-4120-A086-53B6F054C787}" presName="linNode" presStyleCnt="0"/>
      <dgm:spPr/>
    </dgm:pt>
    <dgm:pt modelId="{CADB1A10-CC48-40EF-9B01-E5AC47576401}" type="pres">
      <dgm:prSet presAssocID="{29FFE448-C96B-4120-A086-53B6F054C78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8AE95623-C9CD-4C8F-BAD4-F791BBEDE16D}" type="pres">
      <dgm:prSet presAssocID="{29FFE448-C96B-4120-A086-53B6F054C787}" presName="descendantText" presStyleLbl="alignAccFollowNode1" presStyleIdx="0" presStyleCnt="3">
        <dgm:presLayoutVars>
          <dgm:bulletEnabled val="1"/>
        </dgm:presLayoutVars>
      </dgm:prSet>
      <dgm:spPr/>
    </dgm:pt>
    <dgm:pt modelId="{542162CB-9226-4DE1-93BA-8D23909E521B}" type="pres">
      <dgm:prSet presAssocID="{D2B25FE4-83E7-4998-AF51-AD1D41B21F33}" presName="sp" presStyleCnt="0"/>
      <dgm:spPr/>
    </dgm:pt>
    <dgm:pt modelId="{D62221BC-A389-4E9D-87B7-0F7D41A6171E}" type="pres">
      <dgm:prSet presAssocID="{874DC6C3-2B96-477E-836B-FB31FA1CD796}" presName="linNode" presStyleCnt="0"/>
      <dgm:spPr/>
    </dgm:pt>
    <dgm:pt modelId="{7945ABC9-FFDE-44AD-AD52-EDCB8E5580FD}" type="pres">
      <dgm:prSet presAssocID="{874DC6C3-2B96-477E-836B-FB31FA1CD796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2E1179C-06B5-4820-9186-3CDBB0247712}" type="pres">
      <dgm:prSet presAssocID="{874DC6C3-2B96-477E-836B-FB31FA1CD796}" presName="descendantText" presStyleLbl="alignAccFollowNode1" presStyleIdx="1" presStyleCnt="3">
        <dgm:presLayoutVars>
          <dgm:bulletEnabled val="1"/>
        </dgm:presLayoutVars>
      </dgm:prSet>
      <dgm:spPr/>
    </dgm:pt>
    <dgm:pt modelId="{50C614C8-311B-445E-BDF6-BFD208AB2687}" type="pres">
      <dgm:prSet presAssocID="{AF209B79-72A7-41DD-A988-8034994633E9}" presName="sp" presStyleCnt="0"/>
      <dgm:spPr/>
    </dgm:pt>
    <dgm:pt modelId="{5EF1B92D-C755-4397-8B38-60396C108088}" type="pres">
      <dgm:prSet presAssocID="{0F48B49A-8122-448D-987C-61359A655E47}" presName="linNode" presStyleCnt="0"/>
      <dgm:spPr/>
    </dgm:pt>
    <dgm:pt modelId="{753AAE74-E732-4E38-B559-55BCED576FFF}" type="pres">
      <dgm:prSet presAssocID="{0F48B49A-8122-448D-987C-61359A655E47}" presName="parentText" presStyleLbl="node1" presStyleIdx="2" presStyleCnt="3" custLinFactNeighborX="-210" custLinFactNeighborY="152">
        <dgm:presLayoutVars>
          <dgm:chMax val="1"/>
          <dgm:bulletEnabled val="1"/>
        </dgm:presLayoutVars>
      </dgm:prSet>
      <dgm:spPr/>
    </dgm:pt>
    <dgm:pt modelId="{C3075364-2DB2-468C-A9ED-6639E3AE6A14}" type="pres">
      <dgm:prSet presAssocID="{0F48B49A-8122-448D-987C-61359A655E47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57B1B03-E473-44B2-B22B-324022BE9C3C}" type="presOf" srcId="{5415C7C9-1CCD-4328-AFCD-9BF778C3E95D}" destId="{D2E1179C-06B5-4820-9186-3CDBB0247712}" srcOrd="0" destOrd="0" presId="urn:microsoft.com/office/officeart/2005/8/layout/vList5"/>
    <dgm:cxn modelId="{018F9F10-5170-4591-9A9E-55332953BEF5}" type="presOf" srcId="{B92232D8-410F-42B1-8393-0D35B083B1D3}" destId="{C3075364-2DB2-468C-A9ED-6639E3AE6A14}" srcOrd="0" destOrd="0" presId="urn:microsoft.com/office/officeart/2005/8/layout/vList5"/>
    <dgm:cxn modelId="{FBE5942F-EB80-4FE7-BD52-2C0406EEFE19}" srcId="{5415C7C9-1CCD-4328-AFCD-9BF778C3E95D}" destId="{196F7F1F-1D42-45C6-BF1E-1842E76AD397}" srcOrd="0" destOrd="0" parTransId="{2C7EF85C-C73E-4CF3-A6A1-DAA10E55A897}" sibTransId="{CAC0CC5F-8CFD-477E-9AAF-2F107219378C}"/>
    <dgm:cxn modelId="{FE7ABE42-B47D-422B-AFC6-BA2C93CA7AAB}" srcId="{29FFE448-C96B-4120-A086-53B6F054C787}" destId="{3D7D137B-3934-4FFD-B17E-7F9486503983}" srcOrd="1" destOrd="0" parTransId="{0ABB0B33-60C3-4067-B8A6-89BF5336896C}" sibTransId="{51BCE045-0CDD-4100-867F-B8100D05B700}"/>
    <dgm:cxn modelId="{52B0A144-600C-43C9-8E31-87FF6B9DE805}" type="presOf" srcId="{0A2A8468-B98B-4944-87D5-96037EFD2E88}" destId="{D2E1179C-06B5-4820-9186-3CDBB0247712}" srcOrd="0" destOrd="2" presId="urn:microsoft.com/office/officeart/2005/8/layout/vList5"/>
    <dgm:cxn modelId="{AE85E446-B3A4-4915-A2A8-14931386E000}" srcId="{7C398ADA-0B8C-4EFA-9085-4C01BDD5457C}" destId="{29FFE448-C96B-4120-A086-53B6F054C787}" srcOrd="0" destOrd="0" parTransId="{E62EE88C-0A70-40B0-9CE7-CEDD9BB69D35}" sibTransId="{D2B25FE4-83E7-4998-AF51-AD1D41B21F33}"/>
    <dgm:cxn modelId="{3667184B-8E1E-43D2-8741-44A348847FB3}" type="presOf" srcId="{3D7D137B-3934-4FFD-B17E-7F9486503983}" destId="{8AE95623-C9CD-4C8F-BAD4-F791BBEDE16D}" srcOrd="0" destOrd="1" presId="urn:microsoft.com/office/officeart/2005/8/layout/vList5"/>
    <dgm:cxn modelId="{1AAC786D-D39D-47EC-884F-5B9C39AC8F00}" type="presOf" srcId="{196F7F1F-1D42-45C6-BF1E-1842E76AD397}" destId="{D2E1179C-06B5-4820-9186-3CDBB0247712}" srcOrd="0" destOrd="1" presId="urn:microsoft.com/office/officeart/2005/8/layout/vList5"/>
    <dgm:cxn modelId="{8B6B0356-C615-4D7D-83C8-BE1EE2C827B2}" srcId="{7C398ADA-0B8C-4EFA-9085-4C01BDD5457C}" destId="{0F48B49A-8122-448D-987C-61359A655E47}" srcOrd="2" destOrd="0" parTransId="{3B95D729-36CD-4BAB-9211-FFB2E90810C3}" sibTransId="{AB94AB4A-6730-4BE2-8869-2E8E82D037D8}"/>
    <dgm:cxn modelId="{03DE0D59-C991-4EB9-9112-D1D30EE4AB3C}" srcId="{5415C7C9-1CCD-4328-AFCD-9BF778C3E95D}" destId="{3047FA48-66C7-4A53-860E-B1D8FD9AA36D}" srcOrd="2" destOrd="0" parTransId="{F57F9618-0DC6-411D-A207-37AEBBCE1CC1}" sibTransId="{A168F98B-A964-4407-8F44-E6800EBD1424}"/>
    <dgm:cxn modelId="{09EAD789-A33D-425C-801C-02FE08184832}" type="presOf" srcId="{0F48B49A-8122-448D-987C-61359A655E47}" destId="{753AAE74-E732-4E38-B559-55BCED576FFF}" srcOrd="0" destOrd="0" presId="urn:microsoft.com/office/officeart/2005/8/layout/vList5"/>
    <dgm:cxn modelId="{88862E8C-2448-4AB9-AB70-C8DEDB92449B}" srcId="{29FFE448-C96B-4120-A086-53B6F054C787}" destId="{B3EDD8D8-616C-4225-89B0-52624C062727}" srcOrd="0" destOrd="0" parTransId="{798EA918-8437-42C4-B23C-77CDDAC48167}" sibTransId="{11E7FE42-B536-432D-94DC-38D01F4BAC19}"/>
    <dgm:cxn modelId="{E2F1F092-B8D1-474E-B1AC-57C6DC9EEF5D}" type="presOf" srcId="{874DC6C3-2B96-477E-836B-FB31FA1CD796}" destId="{7945ABC9-FFDE-44AD-AD52-EDCB8E5580FD}" srcOrd="0" destOrd="0" presId="urn:microsoft.com/office/officeart/2005/8/layout/vList5"/>
    <dgm:cxn modelId="{29CC5C95-FC80-4867-85B4-3236436FB224}" type="presOf" srcId="{B3EDD8D8-616C-4225-89B0-52624C062727}" destId="{8AE95623-C9CD-4C8F-BAD4-F791BBEDE16D}" srcOrd="0" destOrd="0" presId="urn:microsoft.com/office/officeart/2005/8/layout/vList5"/>
    <dgm:cxn modelId="{F4C3E8A3-61B4-4FFB-B34C-E999FFEEA3CB}" type="presOf" srcId="{3047FA48-66C7-4A53-860E-B1D8FD9AA36D}" destId="{D2E1179C-06B5-4820-9186-3CDBB0247712}" srcOrd="0" destOrd="3" presId="urn:microsoft.com/office/officeart/2005/8/layout/vList5"/>
    <dgm:cxn modelId="{97C7F5A4-26DB-4FCF-B43B-9ED43B6CBDD0}" srcId="{5415C7C9-1CCD-4328-AFCD-9BF778C3E95D}" destId="{0A2A8468-B98B-4944-87D5-96037EFD2E88}" srcOrd="1" destOrd="0" parTransId="{9E5CD393-DBFE-4981-BCEA-FB5B5679E261}" sibTransId="{37168A09-F28E-4BB9-B49B-0AFCBD8D0A04}"/>
    <dgm:cxn modelId="{1A3D12A5-83E6-4653-BE36-B9285534BDF9}" srcId="{7C398ADA-0B8C-4EFA-9085-4C01BDD5457C}" destId="{874DC6C3-2B96-477E-836B-FB31FA1CD796}" srcOrd="1" destOrd="0" parTransId="{0F7C10B6-6147-43F2-9678-2626BEABC772}" sibTransId="{AF209B79-72A7-41DD-A988-8034994633E9}"/>
    <dgm:cxn modelId="{C64712B9-292A-496D-9619-BFB80482B2E7}" srcId="{0F48B49A-8122-448D-987C-61359A655E47}" destId="{B92232D8-410F-42B1-8393-0D35B083B1D3}" srcOrd="0" destOrd="0" parTransId="{7125600C-E3BF-40F6-9548-A3DD94DD7A08}" sibTransId="{5078AF2A-B13F-4225-9154-79CF710ED031}"/>
    <dgm:cxn modelId="{6FBF17BC-990B-4120-95B0-345657A03AB4}" type="presOf" srcId="{7C398ADA-0B8C-4EFA-9085-4C01BDD5457C}" destId="{F04C01BE-8354-46FF-AA1B-D47D8F088D22}" srcOrd="0" destOrd="0" presId="urn:microsoft.com/office/officeart/2005/8/layout/vList5"/>
    <dgm:cxn modelId="{EBA70FCC-94CC-4237-8385-1B54A71990FB}" type="presOf" srcId="{29FFE448-C96B-4120-A086-53B6F054C787}" destId="{CADB1A10-CC48-40EF-9B01-E5AC47576401}" srcOrd="0" destOrd="0" presId="urn:microsoft.com/office/officeart/2005/8/layout/vList5"/>
    <dgm:cxn modelId="{9CD395D7-946F-4C9E-8D87-B7C82695A8AD}" srcId="{874DC6C3-2B96-477E-836B-FB31FA1CD796}" destId="{5415C7C9-1CCD-4328-AFCD-9BF778C3E95D}" srcOrd="0" destOrd="0" parTransId="{3DE28C2F-5025-47B5-8DA1-8445519C431A}" sibTransId="{FB0FEA9A-C999-48B3-9A61-EA67B5AEDB9C}"/>
    <dgm:cxn modelId="{7DF3A3D0-1148-45C4-A813-74DDEA6A5336}" type="presParOf" srcId="{F04C01BE-8354-46FF-AA1B-D47D8F088D22}" destId="{0CA853FE-2906-4214-9849-E5144258C6A4}" srcOrd="0" destOrd="0" presId="urn:microsoft.com/office/officeart/2005/8/layout/vList5"/>
    <dgm:cxn modelId="{99206934-B35B-413A-97F6-EE26AD6BAB4D}" type="presParOf" srcId="{0CA853FE-2906-4214-9849-E5144258C6A4}" destId="{CADB1A10-CC48-40EF-9B01-E5AC47576401}" srcOrd="0" destOrd="0" presId="urn:microsoft.com/office/officeart/2005/8/layout/vList5"/>
    <dgm:cxn modelId="{1389F047-8E50-4EB4-952A-97EF7F15D843}" type="presParOf" srcId="{0CA853FE-2906-4214-9849-E5144258C6A4}" destId="{8AE95623-C9CD-4C8F-BAD4-F791BBEDE16D}" srcOrd="1" destOrd="0" presId="urn:microsoft.com/office/officeart/2005/8/layout/vList5"/>
    <dgm:cxn modelId="{2B4484AE-9E0F-4341-8B74-9FFD18041125}" type="presParOf" srcId="{F04C01BE-8354-46FF-AA1B-D47D8F088D22}" destId="{542162CB-9226-4DE1-93BA-8D23909E521B}" srcOrd="1" destOrd="0" presId="urn:microsoft.com/office/officeart/2005/8/layout/vList5"/>
    <dgm:cxn modelId="{762D2053-8F9D-4DC7-93C4-1D1977A1790B}" type="presParOf" srcId="{F04C01BE-8354-46FF-AA1B-D47D8F088D22}" destId="{D62221BC-A389-4E9D-87B7-0F7D41A6171E}" srcOrd="2" destOrd="0" presId="urn:microsoft.com/office/officeart/2005/8/layout/vList5"/>
    <dgm:cxn modelId="{5D60FDBB-7AC5-4602-BE38-9E3C26637C80}" type="presParOf" srcId="{D62221BC-A389-4E9D-87B7-0F7D41A6171E}" destId="{7945ABC9-FFDE-44AD-AD52-EDCB8E5580FD}" srcOrd="0" destOrd="0" presId="urn:microsoft.com/office/officeart/2005/8/layout/vList5"/>
    <dgm:cxn modelId="{58672440-DD20-4476-945A-D7F371D1C663}" type="presParOf" srcId="{D62221BC-A389-4E9D-87B7-0F7D41A6171E}" destId="{D2E1179C-06B5-4820-9186-3CDBB0247712}" srcOrd="1" destOrd="0" presId="urn:microsoft.com/office/officeart/2005/8/layout/vList5"/>
    <dgm:cxn modelId="{8A038046-0A29-4C04-8D5F-2E4E5157F53C}" type="presParOf" srcId="{F04C01BE-8354-46FF-AA1B-D47D8F088D22}" destId="{50C614C8-311B-445E-BDF6-BFD208AB2687}" srcOrd="3" destOrd="0" presId="urn:microsoft.com/office/officeart/2005/8/layout/vList5"/>
    <dgm:cxn modelId="{85111AAC-7FDF-45BF-9A38-E861681BA29A}" type="presParOf" srcId="{F04C01BE-8354-46FF-AA1B-D47D8F088D22}" destId="{5EF1B92D-C755-4397-8B38-60396C108088}" srcOrd="4" destOrd="0" presId="urn:microsoft.com/office/officeart/2005/8/layout/vList5"/>
    <dgm:cxn modelId="{6446A8EA-AEBF-4EAC-9A57-B7E849C3B322}" type="presParOf" srcId="{5EF1B92D-C755-4397-8B38-60396C108088}" destId="{753AAE74-E732-4E38-B559-55BCED576FFF}" srcOrd="0" destOrd="0" presId="urn:microsoft.com/office/officeart/2005/8/layout/vList5"/>
    <dgm:cxn modelId="{64A7E066-DC35-4F82-AF29-1EC8DAC4BC34}" type="presParOf" srcId="{5EF1B92D-C755-4397-8B38-60396C108088}" destId="{C3075364-2DB2-468C-A9ED-6639E3AE6A1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95623-C9CD-4C8F-BAD4-F791BBEDE16D}">
      <dsp:nvSpPr>
        <dsp:cNvPr id="0" name=""/>
        <dsp:cNvSpPr/>
      </dsp:nvSpPr>
      <dsp:spPr>
        <a:xfrm rot="5400000">
          <a:off x="4163102" y="-1363775"/>
          <a:ext cx="1520254" cy="463362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Measurement or real?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Are barriers to movement policy-induced or real costs?</a:t>
          </a:r>
        </a:p>
      </dsp:txBody>
      <dsp:txXfrm rot="-5400000">
        <a:off x="2606416" y="267124"/>
        <a:ext cx="4559414" cy="1371828"/>
      </dsp:txXfrm>
    </dsp:sp>
    <dsp:sp modelId="{CADB1A10-CC48-40EF-9B01-E5AC47576401}">
      <dsp:nvSpPr>
        <dsp:cNvPr id="0" name=""/>
        <dsp:cNvSpPr/>
      </dsp:nvSpPr>
      <dsp:spPr>
        <a:xfrm>
          <a:off x="0" y="2879"/>
          <a:ext cx="2606415" cy="190031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Why is productivity so much lower in agriculture? </a:t>
          </a:r>
        </a:p>
      </dsp:txBody>
      <dsp:txXfrm>
        <a:off x="92766" y="95645"/>
        <a:ext cx="2420883" cy="1714785"/>
      </dsp:txXfrm>
    </dsp:sp>
    <dsp:sp modelId="{D2E1179C-06B5-4820-9186-3CDBB0247712}">
      <dsp:nvSpPr>
        <dsp:cNvPr id="0" name=""/>
        <dsp:cNvSpPr/>
      </dsp:nvSpPr>
      <dsp:spPr>
        <a:xfrm rot="5400000">
          <a:off x="4163102" y="631557"/>
          <a:ext cx="1520254" cy="4633627"/>
        </a:xfrm>
        <a:prstGeom prst="round2SameRect">
          <a:avLst/>
        </a:prstGeom>
        <a:solidFill>
          <a:schemeClr val="accent2">
            <a:tint val="40000"/>
            <a:alpha val="90000"/>
            <a:hueOff val="5326512"/>
            <a:satOff val="-41048"/>
            <a:lumOff val="-378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5326512"/>
              <a:satOff val="-41048"/>
              <a:lumOff val="-37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If so, what are the constraints there?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Low adoption of improved varieties?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High input costs?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Vanishingly small plots? </a:t>
          </a:r>
        </a:p>
      </dsp:txBody>
      <dsp:txXfrm rot="-5400000">
        <a:off x="2606416" y="2262457"/>
        <a:ext cx="4559414" cy="1371828"/>
      </dsp:txXfrm>
    </dsp:sp>
    <dsp:sp modelId="{7945ABC9-FFDE-44AD-AD52-EDCB8E5580FD}">
      <dsp:nvSpPr>
        <dsp:cNvPr id="0" name=""/>
        <dsp:cNvSpPr/>
      </dsp:nvSpPr>
      <dsp:spPr>
        <a:xfrm>
          <a:off x="0" y="1998212"/>
          <a:ext cx="2606415" cy="1900317"/>
        </a:xfrm>
        <a:prstGeom prst="roundRect">
          <a:avLst/>
        </a:prstGeom>
        <a:solidFill>
          <a:schemeClr val="accent2">
            <a:hueOff val="4901537"/>
            <a:satOff val="-34629"/>
            <a:lumOff val="-1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Is the best approach to raise returns in agriculture?</a:t>
          </a:r>
        </a:p>
      </dsp:txBody>
      <dsp:txXfrm>
        <a:off x="92766" y="2090978"/>
        <a:ext cx="2420883" cy="1714785"/>
      </dsp:txXfrm>
    </dsp:sp>
    <dsp:sp modelId="{C3075364-2DB2-468C-A9ED-6639E3AE6A14}">
      <dsp:nvSpPr>
        <dsp:cNvPr id="0" name=""/>
        <dsp:cNvSpPr/>
      </dsp:nvSpPr>
      <dsp:spPr>
        <a:xfrm rot="5400000">
          <a:off x="4163102" y="2626891"/>
          <a:ext cx="1520254" cy="4633627"/>
        </a:xfrm>
        <a:prstGeom prst="round2SameRect">
          <a:avLst/>
        </a:prstGeom>
        <a:solidFill>
          <a:schemeClr val="accent2">
            <a:tint val="40000"/>
            <a:alpha val="90000"/>
            <a:hueOff val="10653023"/>
            <a:satOff val="-82097"/>
            <a:lumOff val="-757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653023"/>
              <a:satOff val="-82097"/>
              <a:lumOff val="-75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If so, which ones? </a:t>
          </a:r>
        </a:p>
      </dsp:txBody>
      <dsp:txXfrm rot="-5400000">
        <a:off x="2606416" y="4257791"/>
        <a:ext cx="4559414" cy="1371828"/>
      </dsp:txXfrm>
    </dsp:sp>
    <dsp:sp modelId="{753AAE74-E732-4E38-B559-55BCED576FFF}">
      <dsp:nvSpPr>
        <dsp:cNvPr id="0" name=""/>
        <dsp:cNvSpPr/>
      </dsp:nvSpPr>
      <dsp:spPr>
        <a:xfrm>
          <a:off x="0" y="3996425"/>
          <a:ext cx="2606415" cy="1900317"/>
        </a:xfrm>
        <a:prstGeom prst="roundRect">
          <a:avLst/>
        </a:prstGeom>
        <a:solidFill>
          <a:schemeClr val="accent2">
            <a:hueOff val="9803075"/>
            <a:satOff val="-69259"/>
            <a:lumOff val="-2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Or is it better to encourage movement to other sectors?</a:t>
          </a:r>
        </a:p>
      </dsp:txBody>
      <dsp:txXfrm>
        <a:off x="92766" y="4089191"/>
        <a:ext cx="2420883" cy="1714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36206-08FA-3F49-A9A2-E39D99F8BF68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09C9F-CDE2-6649-9DC9-F2DCDF47A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21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3BBB4-83BA-4922-A4DB-9F70F816F70F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AA323-5059-4D56-8340-1C4053A3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6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AA323-5059-4D56-8340-1C4053A314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745861" cy="6858000"/>
          </a:xfrm>
          <a:prstGeom prst="rect">
            <a:avLst/>
          </a:prstGeom>
          <a:solidFill>
            <a:srgbClr val="439E2E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97" y="990600"/>
            <a:ext cx="914403" cy="16764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 dirty="0"/>
              <a:t>TITLE GOES HERE &amp;</a:t>
            </a:r>
            <a:br>
              <a:rPr lang="en-US" dirty="0"/>
            </a:br>
            <a:r>
              <a:rPr lang="en-US" dirty="0"/>
              <a:t>CAN RUN TWO 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85800" indent="-228600">
              <a:buFont typeface="Courier New" charset="0"/>
              <a:buChar char="o"/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Level 1 bullet goes here</a:t>
            </a:r>
          </a:p>
          <a:p>
            <a:pPr lvl="1"/>
            <a:r>
              <a:rPr lang="en-US" dirty="0"/>
              <a:t>Level 2 bullet goes here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95872" y="-1"/>
            <a:ext cx="288477" cy="5943601"/>
          </a:xfrm>
          <a:prstGeom prst="rect">
            <a:avLst/>
          </a:prstGeom>
          <a:gradFill>
            <a:gsLst>
              <a:gs pos="0">
                <a:srgbClr val="439E2E">
                  <a:alpha val="20000"/>
                </a:srgbClr>
              </a:gs>
              <a:gs pos="100000">
                <a:srgbClr val="439E2E"/>
              </a:gs>
            </a:gsLst>
            <a:lin ang="5400000" scaled="1"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30" y="6138684"/>
            <a:ext cx="355560" cy="5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rgbClr val="435464"/>
                </a:solidFill>
              </a:defRPr>
            </a:lvl1pPr>
          </a:lstStyle>
          <a:p>
            <a:r>
              <a:rPr lang="en-US" dirty="0"/>
              <a:t>TITLE GOES HERE &amp;</a:t>
            </a:r>
            <a:br>
              <a:rPr lang="en-US" dirty="0"/>
            </a:br>
            <a:r>
              <a:rPr lang="en-US" dirty="0"/>
              <a:t>CAN RUN TWO 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Level 1 bullet goes here</a:t>
            </a:r>
          </a:p>
          <a:p>
            <a:pPr lvl="1"/>
            <a:r>
              <a:rPr lang="en-US" dirty="0"/>
              <a:t>Level 2 bullet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Level 1 bullet goes here</a:t>
            </a:r>
          </a:p>
          <a:p>
            <a:pPr lvl="1"/>
            <a:r>
              <a:rPr lang="en-US" dirty="0"/>
              <a:t>Level 2 bullet goes here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95872" y="-1"/>
            <a:ext cx="288477" cy="5943601"/>
          </a:xfrm>
          <a:prstGeom prst="rect">
            <a:avLst/>
          </a:prstGeom>
          <a:gradFill>
            <a:gsLst>
              <a:gs pos="0">
                <a:srgbClr val="439E2E">
                  <a:alpha val="20000"/>
                </a:srgbClr>
              </a:gs>
              <a:gs pos="100000">
                <a:srgbClr val="439E2E"/>
              </a:gs>
            </a:gsLst>
            <a:lin ang="5400000" scaled="1"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30" y="6138684"/>
            <a:ext cx="355560" cy="5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5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745861" cy="6858000"/>
          </a:xfrm>
          <a:prstGeom prst="rect">
            <a:avLst/>
          </a:prstGeom>
          <a:solidFill>
            <a:srgbClr val="439E2E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97" y="990600"/>
            <a:ext cx="914403" cy="16764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732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A5AFE-9A4C-9443-92D6-A4D7FDF824D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4C31E-DA4C-F44D-B44A-157C5C055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23" r:id="rId3"/>
    <p:sldLayoutId id="214748373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4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b="0" i="0" kern="1200">
          <a:solidFill>
            <a:srgbClr val="435464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9464" y="1190644"/>
            <a:ext cx="10431293" cy="1322962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439E2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sz="4000" dirty="0"/>
              <a:t>Agriculture in MCC Analytics &amp; Program Design</a:t>
            </a:r>
            <a:endParaRPr lang="en-US" sz="4000" spc="-2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181506" y="3653103"/>
            <a:ext cx="8262568" cy="17353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8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None/>
              <a:defRPr sz="2000" b="0" i="0" kern="1200">
                <a:solidFill>
                  <a:srgbClr val="435464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None/>
              <a:defRPr sz="1800" b="0" i="0" kern="1200">
                <a:solidFill>
                  <a:srgbClr val="435464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None/>
              <a:defRPr sz="1600" b="0" i="0" kern="1200">
                <a:solidFill>
                  <a:srgbClr val="435464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None/>
              <a:defRPr sz="1600" b="0" i="0" kern="1200">
                <a:solidFill>
                  <a:srgbClr val="435464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Will Martin 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25 September 2020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573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8AF576-434D-4F03-AA03-A78A50805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2602" y="180205"/>
            <a:ext cx="6272324" cy="145405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Growth Diagnostics &amp;  Agriculture</a:t>
            </a:r>
          </a:p>
        </p:txBody>
      </p:sp>
      <p:sp>
        <p:nvSpPr>
          <p:cNvPr id="18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1019132D-0549-4BE9-994A-C3FDCD12DE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2816" r="-3" b="-3"/>
          <a:stretch/>
        </p:blipFill>
        <p:spPr>
          <a:xfrm>
            <a:off x="1119919" y="907231"/>
            <a:ext cx="3718122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20BB5-1BD7-4708-B122-81BB2582F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3" y="1814462"/>
            <a:ext cx="4981507" cy="4615521"/>
          </a:xfrm>
        </p:spPr>
        <p:txBody>
          <a:bodyPr anchor="ctr">
            <a:normAutofit lnSpcReduction="10000"/>
          </a:bodyPr>
          <a:lstStyle/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Hausmann, Rodrik &amp; Velasco diagnostics play a key role at MCC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Very useful for identifying problems and responses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Is the problem one of inability to access finance, or of low returns? 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  <a:p>
            <a:pPr lvl="2"/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1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9CA04-A45A-4F73-BDBB-1DF9FE69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HRV Decision Tree </a:t>
            </a:r>
          </a:p>
        </p:txBody>
      </p:sp>
      <p:pic>
        <p:nvPicPr>
          <p:cNvPr id="1026" name="Picture 2" descr="Getting the Diagnosis Right - Finance &amp; Development, March 2006">
            <a:extLst>
              <a:ext uri="{FF2B5EF4-FFF2-40B4-BE49-F238E27FC236}">
                <a16:creationId xmlns:a16="http://schemas.microsoft.com/office/drawing/2014/main" id="{CD6EE360-C4D9-476D-A8CC-27B57EF8D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097" y="1690688"/>
            <a:ext cx="7558189" cy="466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8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A8D26-5AD1-4C57-AF7A-E4342DF36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668" y="-90150"/>
            <a:ext cx="10515600" cy="1325563"/>
          </a:xfrm>
        </p:spPr>
        <p:txBody>
          <a:bodyPr/>
          <a:lstStyle/>
          <a:p>
            <a:r>
              <a:rPr lang="en-US" dirty="0"/>
              <a:t>But Africa is poor because agricultural productivity is so low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2B6B3AB-0BA4-4A27-B5A9-1BE9D3D79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1685"/>
              </p:ext>
            </p:extLst>
          </p:nvPr>
        </p:nvGraphicFramePr>
        <p:xfrm>
          <a:off x="2218104" y="1235413"/>
          <a:ext cx="7451190" cy="504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578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A8FB5-153C-4EE4-97BB-7026D5A8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36526"/>
            <a:ext cx="10515600" cy="1172730"/>
          </a:xfrm>
        </p:spPr>
        <p:txBody>
          <a:bodyPr/>
          <a:lstStyle/>
          <a:p>
            <a:r>
              <a:rPr lang="en-US" dirty="0"/>
              <a:t>Even more extreme in Mozambique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3B52FEE-FA53-4F08-A142-87D28C2F45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82658"/>
              </p:ext>
            </p:extLst>
          </p:nvPr>
        </p:nvGraphicFramePr>
        <p:xfrm>
          <a:off x="1091045" y="1454727"/>
          <a:ext cx="9340051" cy="5120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5363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365760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1594B5-B7F0-4A21-A416-55789B1D7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163448" cy="5256371"/>
          </a:xfrm>
        </p:spPr>
        <p:txBody>
          <a:bodyPr>
            <a:normAutofit/>
          </a:bodyPr>
          <a:lstStyle/>
          <a:p>
            <a:r>
              <a:rPr lang="en-US"/>
              <a:t>Raises key questions not examined in HRV</a:t>
            </a:r>
            <a:endParaRPr lang="en-US" dirty="0"/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9FB5BBB8-0D62-4ECC-A067-36A71A6F5B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492927"/>
              </p:ext>
            </p:extLst>
          </p:nvPr>
        </p:nvGraphicFramePr>
        <p:xfrm>
          <a:off x="4515633" y="303591"/>
          <a:ext cx="7240043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8215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B4167-C4BA-4BFE-8D6D-F4755D4E9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420B8-E891-44CA-B698-98112B191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1812"/>
            <a:ext cx="10515600" cy="3096571"/>
          </a:xfrm>
        </p:spPr>
        <p:txBody>
          <a:bodyPr/>
          <a:lstStyle/>
          <a:p>
            <a:r>
              <a:rPr lang="en-US" dirty="0"/>
              <a:t>Basic HRV insight of looking for binding constraints important</a:t>
            </a:r>
          </a:p>
          <a:p>
            <a:endParaRPr lang="en-US" dirty="0"/>
          </a:p>
          <a:p>
            <a:r>
              <a:rPr lang="en-US" dirty="0"/>
              <a:t>But agricultural challenges are central for poor countries</a:t>
            </a:r>
          </a:p>
          <a:p>
            <a:endParaRPr lang="en-US" dirty="0"/>
          </a:p>
          <a:p>
            <a:r>
              <a:rPr lang="en-US" dirty="0"/>
              <a:t>Is it worth using the constraints approach within &amp; between </a:t>
            </a:r>
            <a:r>
              <a:rPr lang="en-US" dirty="0" err="1"/>
              <a:t>agric</a:t>
            </a:r>
            <a:r>
              <a:rPr lang="en-US" dirty="0"/>
              <a:t> &amp; non-agriculture?</a:t>
            </a:r>
          </a:p>
        </p:txBody>
      </p:sp>
    </p:spTree>
    <p:extLst>
      <p:ext uri="{BB962C8B-B14F-4D97-AF65-F5344CB8AC3E}">
        <p14:creationId xmlns:p14="http://schemas.microsoft.com/office/powerpoint/2010/main" val="2719174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IFPRI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09E2F"/>
      </a:accent1>
      <a:accent2>
        <a:srgbClr val="F6B220"/>
      </a:accent2>
      <a:accent3>
        <a:srgbClr val="3E5463"/>
      </a:accent3>
      <a:accent4>
        <a:srgbClr val="ED283A"/>
      </a:accent4>
      <a:accent5>
        <a:srgbClr val="F38A00"/>
      </a:accent5>
      <a:accent6>
        <a:srgbClr val="0095B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185</Words>
  <Application>Microsoft Office PowerPoint</Application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Custom Design</vt:lpstr>
      <vt:lpstr>PowerPoint Presentation</vt:lpstr>
      <vt:lpstr>Growth Diagnostics &amp;  Agriculture</vt:lpstr>
      <vt:lpstr>HRV Decision Tree </vt:lpstr>
      <vt:lpstr>But Africa is poor because agricultural productivity is so low</vt:lpstr>
      <vt:lpstr>Even more extreme in Mozambique</vt:lpstr>
      <vt:lpstr>Raises key questions not examined in HRV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Martin</dc:creator>
  <cp:lastModifiedBy>Motamed, Mesbah J (DPE/EE-EA)</cp:lastModifiedBy>
  <cp:revision>7</cp:revision>
  <dcterms:created xsi:type="dcterms:W3CDTF">2020-09-25T00:49:20Z</dcterms:created>
  <dcterms:modified xsi:type="dcterms:W3CDTF">2020-10-14T20:36:56Z</dcterms:modified>
</cp:coreProperties>
</file>