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314" r:id="rId3"/>
    <p:sldId id="32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63" d="100"/>
          <a:sy n="63" d="100"/>
        </p:scale>
        <p:origin x="76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CE9485-8698-4E2F-9208-87D21F07AE0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D48DB51-78AA-4B68-B69E-43CD6CB634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42EF08-F7E6-4195-989F-93A4A597BE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2795DD-18D3-4D2D-8B78-0912B1526E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7C1927-8DDC-49F5-905F-A77C11B485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20377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ABF4CD-93C9-4283-8759-FA9501D28B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06FFA30-8B4A-4923-837C-DA755E07C4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40492D-6BFC-45FB-8BFA-A91A7E4F84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1467650-869F-4F45-9BA9-9AB30DCE4E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418D7C-4739-40A4-8766-2E860B385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38399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F907FA6-90B0-4111-8F91-FD76C4C338C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EC3B1F2-44D6-4D30-91A7-F6F5EAD8951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20AFA8-E26A-45E7-9CAF-7FA98EEFD3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95EA07-A48F-40EA-AD48-91857D3A74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E95BF6-8A12-4B04-9B69-C631134715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6893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A13373-11D2-41C3-9B61-5A024E539A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A51C880-D9A7-489C-9728-DF3B7FB23D5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7581D3-3F00-43C2-A75E-BC4FCCC885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08F2BB1-77C9-4B15-B5FB-B5FF11C67B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7794BF-EBEA-4C11-9555-553299E33C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38213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5CFCD1-2F2E-4F86-B089-A079229B70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A4BC30-AEEC-46F5-B420-7D2D01E8989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69F4E5-1C67-4766-8236-49029C76A3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F1852A-0A77-4445-82DD-186B079446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F4792AA-57FC-4C2C-A2EB-3AB7B6B1D1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0282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448741-1A64-4EBF-B4DE-3030311B2A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2BC8B9-95B1-4930-A307-06C86F682FA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337AAF6-6F8B-486E-AC08-54ABFDB3E8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A8BC391-6791-4C60-82E8-1E4EF1312E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71C21C2-ECFD-4CB7-8515-0012B6F3B6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81FC0F9-5B15-438C-BD13-D0575DC5A4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79972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037242-597E-413C-A586-D05831DF45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A2A5D7-CD0D-462F-84DA-CFE9968EADC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8C0050D-7A53-485A-98DC-5E3F33F9C9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4E28E9D-A0ED-489D-8E0A-FE8943DEA06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01A740-BAC8-4F9A-98D3-8EF0E30D8DE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D559A77-1247-496E-89FD-0DD9DFDBB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5D96E8D-1D36-4C60-8D1E-0E8DAEBFE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EC0D81B-4F69-43D1-9DFE-40356EE922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1482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56B6C7-7071-4B24-AB44-75E13B7EA2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E860B46-458E-4C0D-94ED-FB27CAA99A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BC61FA9-D1D9-4B44-AD2C-CD2329D45D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AE5B558-9031-4105-A693-5F77CA487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4301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EB2597C-83F8-4903-86A1-95F0DE24CD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7CE88E1-DB9B-4D12-AA4C-07991E47D0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99FC5C2-A147-441D-A3BB-6B69E89474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75810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42F610-C3BF-46D9-BCFF-6FE066F173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3382FD7-5944-418F-92A8-870C426765C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F3019BB-E4E3-40C5-A81E-DBC5306401E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92D5CE-8AA6-47CC-BE7C-1DE2D470D4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9179BA7-4E16-482A-8430-BF13E1EDB5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A6AC14B-9D6B-4196-A2C5-3741FD0B98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53014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45150B-C082-45B5-A8A8-D42DFAE982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6FDDDA7-D8F6-49E5-AA9F-0217D7B1C4E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9B3C9AC-DDBF-4FB0-B28D-5BD35CBFE9D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21AE80-5765-4A86-AD6E-F5AFDBEE04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3BB06A-92D4-46A2-BF64-3CE8AE9B91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EF253DD-6978-4160-B5BD-606A98A1C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46171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35A6F1E-46ED-40A8-83A1-8DA54C0175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3E40369-AAC0-4BFE-A6E2-E97E6BBF93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3CA30E-7A99-4949-93E3-DC4D6716E7B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0F7079-9B01-40C2-920C-B61BB0193F9A}" type="datetimeFigureOut">
              <a:rPr lang="en-US" smtClean="0"/>
              <a:t>10/14/2020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7A3FE2-94C5-4A74-A204-E6DE19DDD09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FEA331-7D8E-468C-9E6E-B493874BA5E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45657C-5BE3-4CA1-BB8F-7298AE5D0B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80303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B26EE4FD-480F-42A5-9FEB-DA630457CFB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5">
            <a:extLst>
              <a:ext uri="{FF2B5EF4-FFF2-40B4-BE49-F238E27FC236}">
                <a16:creationId xmlns:a16="http://schemas.microsoft.com/office/drawing/2014/main" id="{A187062F-BE14-42FC-B06A-607DB23849C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H="1">
            <a:off x="842688" y="1766812"/>
            <a:ext cx="822493" cy="4232692"/>
          </a:xfrm>
          <a:custGeom>
            <a:avLst/>
            <a:gdLst>
              <a:gd name="T0" fmla="*/ 491 w 491"/>
              <a:gd name="T1" fmla="*/ 2247 h 2732"/>
              <a:gd name="T2" fmla="*/ 0 w 491"/>
              <a:gd name="T3" fmla="*/ 2732 h 2732"/>
              <a:gd name="T4" fmla="*/ 0 w 491"/>
              <a:gd name="T5" fmla="*/ 486 h 2732"/>
              <a:gd name="T6" fmla="*/ 491 w 491"/>
              <a:gd name="T7" fmla="*/ 0 h 2732"/>
              <a:gd name="T8" fmla="*/ 491 w 491"/>
              <a:gd name="T9" fmla="*/ 2247 h 27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91" h="2732">
                <a:moveTo>
                  <a:pt x="491" y="2247"/>
                </a:moveTo>
                <a:lnTo>
                  <a:pt x="0" y="2732"/>
                </a:lnTo>
                <a:lnTo>
                  <a:pt x="0" y="486"/>
                </a:lnTo>
                <a:lnTo>
                  <a:pt x="491" y="0"/>
                </a:lnTo>
                <a:lnTo>
                  <a:pt x="491" y="224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6">
            <a:extLst>
              <a:ext uri="{FF2B5EF4-FFF2-40B4-BE49-F238E27FC236}">
                <a16:creationId xmlns:a16="http://schemas.microsoft.com/office/drawing/2014/main" id="{731FE21B-2A45-4BF5-8B03-E1234198877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H="1">
            <a:off x="842689" y="1423780"/>
            <a:ext cx="687754" cy="3820236"/>
          </a:xfrm>
          <a:custGeom>
            <a:avLst/>
            <a:gdLst>
              <a:gd name="T0" fmla="*/ 414 w 414"/>
              <a:gd name="T1" fmla="*/ 2447 h 2447"/>
              <a:gd name="T2" fmla="*/ 0 w 414"/>
              <a:gd name="T3" fmla="*/ 2247 h 2447"/>
              <a:gd name="T4" fmla="*/ 0 w 414"/>
              <a:gd name="T5" fmla="*/ 0 h 2447"/>
              <a:gd name="T6" fmla="*/ 414 w 414"/>
              <a:gd name="T7" fmla="*/ 200 h 2447"/>
              <a:gd name="T8" fmla="*/ 414 w 414"/>
              <a:gd name="T9" fmla="*/ 2447 h 24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4" h="2447">
                <a:moveTo>
                  <a:pt x="414" y="2447"/>
                </a:moveTo>
                <a:lnTo>
                  <a:pt x="0" y="2247"/>
                </a:lnTo>
                <a:lnTo>
                  <a:pt x="0" y="0"/>
                </a:lnTo>
                <a:lnTo>
                  <a:pt x="414" y="200"/>
                </a:lnTo>
                <a:lnTo>
                  <a:pt x="414" y="244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7">
            <a:extLst>
              <a:ext uri="{FF2B5EF4-FFF2-40B4-BE49-F238E27FC236}">
                <a16:creationId xmlns:a16="http://schemas.microsoft.com/office/drawing/2014/main" id="{2DC5A94D-79ED-48F5-9DC5-96CBB507CEC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H="1">
            <a:off x="1183243" y="1239381"/>
            <a:ext cx="347200" cy="3699705"/>
          </a:xfrm>
          <a:custGeom>
            <a:avLst/>
            <a:gdLst>
              <a:gd name="T0" fmla="*/ 209 w 209"/>
              <a:gd name="T1" fmla="*/ 2246 h 2358"/>
              <a:gd name="T2" fmla="*/ 0 w 209"/>
              <a:gd name="T3" fmla="*/ 2358 h 2358"/>
              <a:gd name="T4" fmla="*/ 0 w 209"/>
              <a:gd name="T5" fmla="*/ 111 h 2358"/>
              <a:gd name="T6" fmla="*/ 209 w 209"/>
              <a:gd name="T7" fmla="*/ 0 h 2358"/>
              <a:gd name="T8" fmla="*/ 209 w 209"/>
              <a:gd name="T9" fmla="*/ 2246 h 23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9" h="2358">
                <a:moveTo>
                  <a:pt x="209" y="2246"/>
                </a:moveTo>
                <a:lnTo>
                  <a:pt x="0" y="2358"/>
                </a:lnTo>
                <a:lnTo>
                  <a:pt x="0" y="111"/>
                </a:lnTo>
                <a:lnTo>
                  <a:pt x="209" y="0"/>
                </a:lnTo>
                <a:lnTo>
                  <a:pt x="209" y="2246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Rectangle 8">
            <a:extLst>
              <a:ext uri="{FF2B5EF4-FFF2-40B4-BE49-F238E27FC236}">
                <a16:creationId xmlns:a16="http://schemas.microsoft.com/office/drawing/2014/main" id="{93A3D4BE-AF25-4F9A-9C29-1145CCE24A2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 flipH="1">
            <a:off x="1183242" y="1230651"/>
            <a:ext cx="10208658" cy="353107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00CDEFB-B13F-4FB4-86E4-AED99B94ACB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870997" y="1607809"/>
            <a:ext cx="9236026" cy="2876680"/>
          </a:xfrm>
        </p:spPr>
        <p:txBody>
          <a:bodyPr anchor="b">
            <a:normAutofit/>
          </a:bodyPr>
          <a:lstStyle/>
          <a:p>
            <a:pPr algn="l"/>
            <a:r>
              <a:rPr lang="en-US" sz="6600">
                <a:solidFill>
                  <a:srgbClr val="FFFFFF"/>
                </a:solidFill>
              </a:rPr>
              <a:t>CBA and the Environment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51B687F-1776-48B0-9702-F646B1E144C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987499" y="4810308"/>
            <a:ext cx="9003022" cy="1076551"/>
          </a:xfrm>
        </p:spPr>
        <p:txBody>
          <a:bodyPr>
            <a:normAutofit/>
          </a:bodyPr>
          <a:lstStyle/>
          <a:p>
            <a:pPr algn="l"/>
            <a:r>
              <a:rPr lang="en-US" dirty="0"/>
              <a:t>Vinod Thomas for MCC</a:t>
            </a:r>
          </a:p>
          <a:p>
            <a:pPr algn="l"/>
            <a:r>
              <a:rPr lang="en-US" dirty="0"/>
              <a:t> September 25, 2020</a:t>
            </a:r>
          </a:p>
        </p:txBody>
      </p:sp>
    </p:spTree>
    <p:extLst>
      <p:ext uri="{BB962C8B-B14F-4D97-AF65-F5344CB8AC3E}">
        <p14:creationId xmlns:p14="http://schemas.microsoft.com/office/powerpoint/2010/main" val="4261062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DD38EE57-B708-47C9-A4A4-E25F09FAB02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57A28182-58A5-4DBB-8F64-BD944BCA81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409710" y="635715"/>
            <a:ext cx="11142208" cy="2482136"/>
            <a:chOff x="409710" y="635715"/>
            <a:chExt cx="11142208" cy="2482136"/>
          </a:xfrm>
        </p:grpSpPr>
        <p:sp>
          <p:nvSpPr>
            <p:cNvPr id="14" name="Freeform 44">
              <a:extLst>
                <a:ext uri="{FF2B5EF4-FFF2-40B4-BE49-F238E27FC236}">
                  <a16:creationId xmlns:a16="http://schemas.microsoft.com/office/drawing/2014/main" id="{E4A9080E-7BA6-45FC-8677-8B9D5F4DAFE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23203" y="635716"/>
              <a:ext cx="328612" cy="1742360"/>
            </a:xfrm>
            <a:custGeom>
              <a:avLst/>
              <a:gdLst>
                <a:gd name="T0" fmla="*/ 207 w 207"/>
                <a:gd name="T1" fmla="*/ 987 h 1114"/>
                <a:gd name="T2" fmla="*/ 0 w 207"/>
                <a:gd name="T3" fmla="*/ 1114 h 1114"/>
                <a:gd name="T4" fmla="*/ 0 w 207"/>
                <a:gd name="T5" fmla="*/ 127 h 1114"/>
                <a:gd name="T6" fmla="*/ 207 w 207"/>
                <a:gd name="T7" fmla="*/ 0 h 1114"/>
                <a:gd name="T8" fmla="*/ 207 w 207"/>
                <a:gd name="T9" fmla="*/ 987 h 1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1114">
                  <a:moveTo>
                    <a:pt x="207" y="987"/>
                  </a:moveTo>
                  <a:lnTo>
                    <a:pt x="0" y="1114"/>
                  </a:lnTo>
                  <a:lnTo>
                    <a:pt x="0" y="127"/>
                  </a:lnTo>
                  <a:lnTo>
                    <a:pt x="207" y="0"/>
                  </a:lnTo>
                  <a:lnTo>
                    <a:pt x="207" y="987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45">
              <a:extLst>
                <a:ext uri="{FF2B5EF4-FFF2-40B4-BE49-F238E27FC236}">
                  <a16:creationId xmlns:a16="http://schemas.microsoft.com/office/drawing/2014/main" id="{2163D516-75D4-4DE0-AC27-63719125AE5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09710" y="1022350"/>
              <a:ext cx="709612" cy="2095501"/>
            </a:xfrm>
            <a:custGeom>
              <a:avLst/>
              <a:gdLst>
                <a:gd name="T0" fmla="*/ 447 w 447"/>
                <a:gd name="T1" fmla="*/ 1363 h 1363"/>
                <a:gd name="T2" fmla="*/ 0 w 447"/>
                <a:gd name="T3" fmla="*/ 987 h 1363"/>
                <a:gd name="T4" fmla="*/ 0 w 447"/>
                <a:gd name="T5" fmla="*/ 0 h 1363"/>
                <a:gd name="T6" fmla="*/ 447 w 447"/>
                <a:gd name="T7" fmla="*/ 376 h 1363"/>
                <a:gd name="T8" fmla="*/ 447 w 447"/>
                <a:gd name="T9" fmla="*/ 1363 h 1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7" h="1363">
                  <a:moveTo>
                    <a:pt x="447" y="1363"/>
                  </a:moveTo>
                  <a:lnTo>
                    <a:pt x="0" y="987"/>
                  </a:lnTo>
                  <a:lnTo>
                    <a:pt x="0" y="0"/>
                  </a:lnTo>
                  <a:lnTo>
                    <a:pt x="447" y="376"/>
                  </a:lnTo>
                  <a:lnTo>
                    <a:pt x="447" y="1363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46">
              <a:extLst>
                <a:ext uri="{FF2B5EF4-FFF2-40B4-BE49-F238E27FC236}">
                  <a16:creationId xmlns:a16="http://schemas.microsoft.com/office/drawing/2014/main" id="{E74A26A5-C23A-46D4-B0FF-155FB383462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09710" y="837744"/>
              <a:ext cx="403225" cy="1705431"/>
            </a:xfrm>
            <a:custGeom>
              <a:avLst/>
              <a:gdLst>
                <a:gd name="T0" fmla="*/ 254 w 254"/>
                <a:gd name="T1" fmla="*/ 987 h 1109"/>
                <a:gd name="T2" fmla="*/ 0 w 254"/>
                <a:gd name="T3" fmla="*/ 1109 h 1109"/>
                <a:gd name="T4" fmla="*/ 0 w 254"/>
                <a:gd name="T5" fmla="*/ 119 h 1109"/>
                <a:gd name="T6" fmla="*/ 254 w 254"/>
                <a:gd name="T7" fmla="*/ 0 h 1109"/>
                <a:gd name="T8" fmla="*/ 254 w 254"/>
                <a:gd name="T9" fmla="*/ 987 h 1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4" h="1109">
                  <a:moveTo>
                    <a:pt x="254" y="987"/>
                  </a:moveTo>
                  <a:lnTo>
                    <a:pt x="0" y="1109"/>
                  </a:lnTo>
                  <a:lnTo>
                    <a:pt x="0" y="119"/>
                  </a:lnTo>
                  <a:lnTo>
                    <a:pt x="254" y="0"/>
                  </a:lnTo>
                  <a:lnTo>
                    <a:pt x="254" y="987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47">
              <a:extLst>
                <a:ext uri="{FF2B5EF4-FFF2-40B4-BE49-F238E27FC236}">
                  <a16:creationId xmlns:a16="http://schemas.microsoft.com/office/drawing/2014/main" id="{08E0243F-1062-43C6-AD04-130DFF66840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4660" y="640894"/>
              <a:ext cx="168275" cy="1713195"/>
            </a:xfrm>
            <a:custGeom>
              <a:avLst/>
              <a:gdLst>
                <a:gd name="T0" fmla="*/ 106 w 106"/>
                <a:gd name="T1" fmla="*/ 1114 h 1114"/>
                <a:gd name="T2" fmla="*/ 0 w 106"/>
                <a:gd name="T3" fmla="*/ 1005 h 1114"/>
                <a:gd name="T4" fmla="*/ 0 w 106"/>
                <a:gd name="T5" fmla="*/ 0 h 1114"/>
                <a:gd name="T6" fmla="*/ 106 w 106"/>
                <a:gd name="T7" fmla="*/ 110 h 1114"/>
                <a:gd name="T8" fmla="*/ 106 w 106"/>
                <a:gd name="T9" fmla="*/ 1114 h 1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" h="1114">
                  <a:moveTo>
                    <a:pt x="106" y="1114"/>
                  </a:moveTo>
                  <a:lnTo>
                    <a:pt x="0" y="1005"/>
                  </a:lnTo>
                  <a:lnTo>
                    <a:pt x="0" y="0"/>
                  </a:lnTo>
                  <a:lnTo>
                    <a:pt x="106" y="110"/>
                  </a:lnTo>
                  <a:lnTo>
                    <a:pt x="106" y="1114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94C5517B-1B0F-47AA-93A5-36718996986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 noChangeArrowheads="1"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4055" y="635715"/>
              <a:ext cx="10907863" cy="154145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1047280" y="759805"/>
            <a:ext cx="10453840" cy="1325563"/>
          </a:xfrm>
        </p:spPr>
        <p:txBody>
          <a:bodyPr>
            <a:normAutofit/>
          </a:bodyPr>
          <a:lstStyle/>
          <a:p>
            <a:r>
              <a:rPr lang="en-US" sz="4000" b="1" dirty="0">
                <a:solidFill>
                  <a:srgbClr val="FFFFFF"/>
                </a:solidFill>
              </a:rPr>
              <a:t>            Externalities and the Time Dimension</a:t>
            </a:r>
            <a:endParaRPr lang="en-US" sz="4000" dirty="0">
              <a:solidFill>
                <a:srgbClr val="FFFFFF"/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2822712"/>
            <a:ext cx="4794637" cy="4035287"/>
          </a:xfrm>
        </p:spPr>
        <p:txBody>
          <a:bodyPr>
            <a:normAutofit/>
          </a:bodyPr>
          <a:lstStyle/>
          <a:p>
            <a:endParaRPr lang="en-US" sz="1000" dirty="0"/>
          </a:p>
          <a:p>
            <a:r>
              <a:rPr lang="en-US" sz="2400" dirty="0">
                <a:cs typeface="Arial" panose="020B0604020202020204" pitchFamily="34" charset="0"/>
              </a:rPr>
              <a:t>The upper left cells: market prices and interest rates. The upper right has correction for price signals, like carbon taxes. </a:t>
            </a:r>
          </a:p>
          <a:p>
            <a:r>
              <a:rPr lang="en-US" sz="2400" dirty="0">
                <a:cs typeface="Arial" panose="020B0604020202020204" pitchFamily="34" charset="0"/>
              </a:rPr>
              <a:t>The lower cells: welfare of future generations like the current. Has interest subsidies lowering discount rates.   </a:t>
            </a:r>
          </a:p>
          <a:p>
            <a:r>
              <a:rPr lang="en-US" sz="2400" dirty="0">
                <a:cs typeface="Arial" panose="020B0604020202020204" pitchFamily="34" charset="0"/>
              </a:rPr>
              <a:t>The lower right corner corrects for externalities and future interests.</a:t>
            </a:r>
            <a:r>
              <a:rPr lang="en-US" sz="2400" dirty="0"/>
              <a:t> </a:t>
            </a:r>
          </a:p>
          <a:p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1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707624" y="6382512"/>
            <a:ext cx="685800" cy="320040"/>
          </a:xfrm>
        </p:spPr>
        <p:txBody>
          <a:bodyPr>
            <a:normAutofit/>
          </a:bodyPr>
          <a:lstStyle/>
          <a:p>
            <a:pPr>
              <a:spcAft>
                <a:spcPts val="600"/>
              </a:spcAft>
            </a:pPr>
            <a:fld id="{4FAB73BC-B049-4115-A692-8D63A059BFB8}" type="slidenum">
              <a:rPr lang="en-US" sz="1000"/>
              <a:pPr>
                <a:spcAft>
                  <a:spcPts val="600"/>
                </a:spcAft>
              </a:pPr>
              <a:t>2</a:t>
            </a:fld>
            <a:endParaRPr lang="en-US" sz="100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9075923"/>
              </p:ext>
            </p:extLst>
          </p:nvPr>
        </p:nvGraphicFramePr>
        <p:xfrm>
          <a:off x="5041128" y="2146852"/>
          <a:ext cx="6535972" cy="471560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79667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330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0625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291776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>
                          <a:solidFill>
                            <a:schemeClr val="bg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Price</a:t>
                      </a:r>
                    </a:p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>
                          <a:solidFill>
                            <a:schemeClr val="bg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Discounting </a:t>
                      </a:r>
                    </a:p>
                  </a:txBody>
                  <a:tcPr marL="53849" marR="53849" marT="53849" marB="53849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 dirty="0">
                          <a:solidFill>
                            <a:schemeClr val="bg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Market Prices</a:t>
                      </a:r>
                    </a:p>
                  </a:txBody>
                  <a:tcPr marL="53849" marR="53849" marT="53849" marB="53849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 dirty="0">
                          <a:solidFill>
                            <a:schemeClr val="bg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Externality-Corrected Prices</a:t>
                      </a:r>
                    </a:p>
                  </a:txBody>
                  <a:tcPr marL="53849" marR="53849" marT="53849" marB="53849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30212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>
                          <a:solidFill>
                            <a:schemeClr val="bg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Market interest rates</a:t>
                      </a:r>
                    </a:p>
                  </a:txBody>
                  <a:tcPr marL="53849" marR="53849" marT="53849" marB="53849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 dirty="0">
                          <a:solidFill>
                            <a:schemeClr val="tx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Market decisions</a:t>
                      </a:r>
                    </a:p>
                  </a:txBody>
                  <a:tcPr marL="53849" marR="53849" marT="53849" marB="53849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>
                          <a:solidFill>
                            <a:schemeClr val="tx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Internalize external effects (Nordhaus)</a:t>
                      </a:r>
                    </a:p>
                  </a:txBody>
                  <a:tcPr marL="53849" marR="53849" marT="53849" marB="53849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93621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>
                          <a:solidFill>
                            <a:schemeClr val="bg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Normative (low) interest rates</a:t>
                      </a:r>
                    </a:p>
                  </a:txBody>
                  <a:tcPr marL="53849" marR="53849" marT="53849" marB="53849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 dirty="0">
                          <a:solidFill>
                            <a:schemeClr val="tx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Internalize future interests</a:t>
                      </a:r>
                    </a:p>
                  </a:txBody>
                  <a:tcPr marL="53849" marR="53849" marT="53849" marB="53849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kern="1200" dirty="0">
                          <a:solidFill>
                            <a:schemeClr val="tx1"/>
                          </a:solidFill>
                          <a:latin typeface="CMU Sans Serif" panose="02000603000000000000" pitchFamily="2" charset="0"/>
                          <a:ea typeface="CMU Sans Serif" panose="02000603000000000000" pitchFamily="2" charset="0"/>
                          <a:cs typeface="CMU Sans Serif" panose="02000603000000000000" pitchFamily="2" charset="0"/>
                        </a:rPr>
                        <a:t>Internalize external effects and future interests (Stern)</a:t>
                      </a:r>
                    </a:p>
                  </a:txBody>
                  <a:tcPr marL="53849" marR="53849" marT="53849" marB="53849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04741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E3834582-A1B9-489A-A827-B02D8E5486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en-US" sz="4000" b="1" dirty="0">
                <a:solidFill>
                  <a:srgbClr val="FFFFFF"/>
                </a:solidFill>
              </a:rPr>
              <a:t>                          Simplifying Complexities</a:t>
            </a:r>
          </a:p>
        </p:txBody>
      </p:sp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01D04751-0FE3-48FE-923B-FF57B4DF07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00480" y="2214880"/>
            <a:ext cx="9875520" cy="4643120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2400" b="1" dirty="0">
                <a:latin typeface="Arial" panose="020B0604020202020204" pitchFamily="34" charset="0"/>
                <a:cs typeface="Arial" panose="020B0604020202020204" pitchFamily="34" charset="0"/>
              </a:rPr>
              <a:t>                             A Disaster Risk Reduction Project: Benefits</a:t>
            </a: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                                                       </a:t>
            </a:r>
            <a:endParaRPr lang="en-US" sz="24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                                    </a:t>
            </a:r>
            <a:r>
              <a:rPr lang="en-US" sz="2400" i="1" u="sng" dirty="0">
                <a:latin typeface="Arial" panose="020B0604020202020204" pitchFamily="34" charset="0"/>
                <a:cs typeface="Arial" panose="020B0604020202020204" pitchFamily="34" charset="0"/>
              </a:rPr>
              <a:t>Tangible </a:t>
            </a:r>
            <a:r>
              <a:rPr lang="en-US" sz="2400" i="1" dirty="0">
                <a:latin typeface="Arial" panose="020B0604020202020204" pitchFamily="34" charset="0"/>
                <a:cs typeface="Arial" panose="020B0604020202020204" pitchFamily="34" charset="0"/>
              </a:rPr>
              <a:t>                       </a:t>
            </a:r>
            <a:r>
              <a:rPr lang="en-US" sz="2400" i="1" u="sng" dirty="0">
                <a:latin typeface="Arial" panose="020B0604020202020204" pitchFamily="34" charset="0"/>
                <a:cs typeface="Arial" panose="020B0604020202020204" pitchFamily="34" charset="0"/>
              </a:rPr>
              <a:t>Intangible</a:t>
            </a:r>
          </a:p>
          <a:p>
            <a:pPr marL="0" indent="0">
              <a:buNone/>
            </a:pPr>
            <a:endParaRPr lang="en-US" sz="2400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                </a:t>
            </a:r>
            <a:r>
              <a:rPr lang="en-US" sz="2400" i="1" u="sng" dirty="0">
                <a:latin typeface="Arial" panose="020B0604020202020204" pitchFamily="34" charset="0"/>
                <a:cs typeface="Arial" panose="020B0604020202020204" pitchFamily="34" charset="0"/>
              </a:rPr>
              <a:t>Direct 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   Building Restoration         Cultural Sites                                                           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u="sng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marL="0" indent="0">
              <a:buNone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              </a:t>
            </a:r>
            <a:r>
              <a:rPr lang="en-US" sz="2400" i="1" u="sng" dirty="0">
                <a:latin typeface="Arial" panose="020B0604020202020204" pitchFamily="34" charset="0"/>
                <a:cs typeface="Arial" panose="020B0604020202020204" pitchFamily="34" charset="0"/>
              </a:rPr>
              <a:t>Indirect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    Capacity Recovery      Business Confidence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130B167-E187-4790-B5A9-BCD072BA9C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707624" y="6382512"/>
            <a:ext cx="685800" cy="320040"/>
          </a:xfrm>
        </p:spPr>
        <p:txBody>
          <a:bodyPr>
            <a:normAutofit/>
          </a:bodyPr>
          <a:lstStyle/>
          <a:p>
            <a:pPr>
              <a:spcAft>
                <a:spcPts val="600"/>
              </a:spcAft>
            </a:pPr>
            <a:fld id="{4FAB73BC-B049-4115-A692-8D63A059BFB8}" type="slidenum">
              <a:rPr lang="en-US" sz="1000"/>
              <a:pPr>
                <a:spcAft>
                  <a:spcPts val="600"/>
                </a:spcAft>
              </a:pPr>
              <a:t>3</a:t>
            </a:fld>
            <a:endParaRPr lang="en-US" sz="1000"/>
          </a:p>
        </p:txBody>
      </p:sp>
    </p:spTree>
    <p:extLst>
      <p:ext uri="{BB962C8B-B14F-4D97-AF65-F5344CB8AC3E}">
        <p14:creationId xmlns:p14="http://schemas.microsoft.com/office/powerpoint/2010/main" val="9924123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138</Words>
  <Application>Microsoft Office PowerPoint</Application>
  <PresentationFormat>Widescreen</PresentationFormat>
  <Paragraphs>29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CMU Sans Serif</vt:lpstr>
      <vt:lpstr>Office Theme</vt:lpstr>
      <vt:lpstr>CBA and the Environment </vt:lpstr>
      <vt:lpstr>            Externalities and the Time Dimension</vt:lpstr>
      <vt:lpstr>                          Simplifying Complexities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CBA and the Environment</dc:title>
  <dc:creator>Vinod Thomas</dc:creator>
  <cp:lastModifiedBy>Motamed, Mesbah J (DPE/EE-EA)</cp:lastModifiedBy>
  <cp:revision>3</cp:revision>
  <dcterms:created xsi:type="dcterms:W3CDTF">2020-09-24T04:57:25Z</dcterms:created>
  <dcterms:modified xsi:type="dcterms:W3CDTF">2020-10-14T20:34:15Z</dcterms:modified>
</cp:coreProperties>
</file>

<file path=docProps/thumbnail.jpeg>
</file>