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32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E9485-8698-4E2F-9208-87D21F07A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48DB51-78AA-4B68-B69E-43CD6CB634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42EF08-F7E6-4195-989F-93A4A597B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7079-9B01-40C2-920C-B61BB0193F9A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795DD-18D3-4D2D-8B78-0912B1526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C1927-8DDC-49F5-905F-A77C11B48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657C-5BE3-4CA1-BB8F-7298AE5D0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037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BF4CD-93C9-4283-8759-FA9501D28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6FFA30-8B4A-4923-837C-DA755E07C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0492D-6BFC-45FB-8BFA-A91A7E4F8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7079-9B01-40C2-920C-B61BB0193F9A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67650-869F-4F45-9BA9-9AB30DCE4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18D7C-4739-40A4-8766-2E860B385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657C-5BE3-4CA1-BB8F-7298AE5D0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83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907FA6-90B0-4111-8F91-FD76C4C338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C3B1F2-44D6-4D30-91A7-F6F5EAD895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0AFA8-E26A-45E7-9CAF-7FA98EEFD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7079-9B01-40C2-920C-B61BB0193F9A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5EA07-A48F-40EA-AD48-91857D3A7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95BF6-8A12-4B04-9B69-C63113471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657C-5BE3-4CA1-BB8F-7298AE5D0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13373-11D2-41C3-9B61-5A024E539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51C880-D9A7-489C-9728-DF3B7FB23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7581D3-3F00-43C2-A75E-BC4FCCC88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7079-9B01-40C2-920C-B61BB0193F9A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F2BB1-77C9-4B15-B5FB-B5FF11C67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794BF-EBEA-4C11-9555-553299E33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657C-5BE3-4CA1-BB8F-7298AE5D0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2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CFCD1-2F2E-4F86-B089-A079229B7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A4BC30-AEEC-46F5-B420-7D2D01E89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9F4E5-1C67-4766-8236-49029C76A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7079-9B01-40C2-920C-B61BB0193F9A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1852A-0A77-4445-82DD-186B07944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792AA-57FC-4C2C-A2EB-3AB7B6B1D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657C-5BE3-4CA1-BB8F-7298AE5D0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28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48741-1A64-4EBF-B4DE-3030311B2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BC8B9-95B1-4930-A307-06C86F682F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37AAF6-6F8B-486E-AC08-54ABFDB3E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8BC391-6791-4C60-82E8-1E4EF1312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7079-9B01-40C2-920C-B61BB0193F9A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1C21C2-ECFD-4CB7-8515-0012B6F3B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FC0F9-5B15-438C-BD13-D0575DC5A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657C-5BE3-4CA1-BB8F-7298AE5D0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9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37242-597E-413C-A586-D05831DF4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A2A5D7-CD0D-462F-84DA-CFE9968EAD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C0050D-7A53-485A-98DC-5E3F33F9C9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E28E9D-A0ED-489D-8E0A-FE8943DEA0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01A740-BAC8-4F9A-98D3-8EF0E30D8D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559A77-1247-496E-89FD-0DD9DFDBB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7079-9B01-40C2-920C-B61BB0193F9A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D96E8D-1D36-4C60-8D1E-0E8DAEBFE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C0D81B-4F69-43D1-9DFE-40356EE92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657C-5BE3-4CA1-BB8F-7298AE5D0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4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6B6C7-7071-4B24-AB44-75E13B7EA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860B46-458E-4C0D-94ED-FB27CAA99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7079-9B01-40C2-920C-B61BB0193F9A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C61FA9-D1D9-4B44-AD2C-CD2329D45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E5B558-9031-4105-A693-5F77CA487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657C-5BE3-4CA1-BB8F-7298AE5D0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430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B2597C-83F8-4903-86A1-95F0DE24C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7079-9B01-40C2-920C-B61BB0193F9A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CE88E1-DB9B-4D12-AA4C-07991E47D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FC5C2-A147-441D-A3BB-6B69E8947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657C-5BE3-4CA1-BB8F-7298AE5D0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581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2F610-C3BF-46D9-BCFF-6FE066F17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82FD7-5944-418F-92A8-870C426765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019BB-E4E3-40C5-A81E-DBC5306401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92D5CE-8AA6-47CC-BE7C-1DE2D470D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7079-9B01-40C2-920C-B61BB0193F9A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179BA7-4E16-482A-8430-BF13E1EDB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AC14B-9D6B-4196-A2C5-3741FD0B9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657C-5BE3-4CA1-BB8F-7298AE5D0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01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5150B-C082-45B5-A8A8-D42DFAE98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FDDDA7-D8F6-49E5-AA9F-0217D7B1C4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B3C9AC-DDBF-4FB0-B28D-5BD35CBFE9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21AE80-5765-4A86-AD6E-F5AFDBEE0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7079-9B01-40C2-920C-B61BB0193F9A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BB06A-92D4-46A2-BF64-3CE8AE9B9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F253DD-6978-4160-B5BD-606A98A1C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657C-5BE3-4CA1-BB8F-7298AE5D0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1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5A6F1E-46ED-40A8-83A1-8DA54C017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E40369-AAC0-4BFE-A6E2-E97E6BBF9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CA30E-7A99-4949-93E3-DC4D6716E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F7079-9B01-40C2-920C-B61BB0193F9A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A3FE2-94C5-4A74-A204-E6DE19DDD0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EA331-7D8E-468C-9E6E-B493874BA5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5657C-5BE3-4CA1-BB8F-7298AE5D0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3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26EE4FD-480F-42A5-9FEB-DA630457C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A187062F-BE14-42FC-B06A-607DB23849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42688" y="1766812"/>
            <a:ext cx="822493" cy="423269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731FE21B-2A45-4BF5-8B03-E12341988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42689" y="1423780"/>
            <a:ext cx="687754" cy="3820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2DC5A94D-79ED-48F5-9DC5-96CBB507C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1183243" y="1239381"/>
            <a:ext cx="347200" cy="369970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93A3D4BE-AF25-4F9A-9C29-1145CCE24A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1183242" y="1230651"/>
            <a:ext cx="10208658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0CDEFB-B13F-4FB4-86E4-AED99B94A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0997" y="1607809"/>
            <a:ext cx="9236026" cy="2876680"/>
          </a:xfrm>
        </p:spPr>
        <p:txBody>
          <a:bodyPr anchor="b">
            <a:normAutofit/>
          </a:bodyPr>
          <a:lstStyle/>
          <a:p>
            <a:pPr algn="l"/>
            <a:r>
              <a:rPr lang="en-US" sz="6600">
                <a:solidFill>
                  <a:srgbClr val="FFFFFF"/>
                </a:solidFill>
              </a:rPr>
              <a:t>CBA and the Environment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1B687F-1776-48B0-9702-F646B1E144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7499" y="4810308"/>
            <a:ext cx="9003022" cy="1076551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Vinod Thomas for MCC</a:t>
            </a:r>
          </a:p>
          <a:p>
            <a:pPr algn="l"/>
            <a:r>
              <a:rPr lang="en-US" dirty="0"/>
              <a:t> September 25, 2020</a:t>
            </a:r>
          </a:p>
        </p:txBody>
      </p:sp>
    </p:spTree>
    <p:extLst>
      <p:ext uri="{BB962C8B-B14F-4D97-AF65-F5344CB8AC3E}">
        <p14:creationId xmlns:p14="http://schemas.microsoft.com/office/powerpoint/2010/main" val="426106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D38EE57-B708-47C9-A4A4-E25F09FAB0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7A28182-58A5-4DBB-8F64-BD944BCA8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4" name="Freeform 44">
              <a:extLst>
                <a:ext uri="{FF2B5EF4-FFF2-40B4-BE49-F238E27FC236}">
                  <a16:creationId xmlns:a16="http://schemas.microsoft.com/office/drawing/2014/main" id="{E4A9080E-7BA6-45FC-8677-8B9D5F4DA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5">
              <a:extLst>
                <a:ext uri="{FF2B5EF4-FFF2-40B4-BE49-F238E27FC236}">
                  <a16:creationId xmlns:a16="http://schemas.microsoft.com/office/drawing/2014/main" id="{2163D516-75D4-4DE0-AC27-63719125A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id="{E74A26A5-C23A-46D4-B0FF-155FB38346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7">
              <a:extLst>
                <a:ext uri="{FF2B5EF4-FFF2-40B4-BE49-F238E27FC236}">
                  <a16:creationId xmlns:a16="http://schemas.microsoft.com/office/drawing/2014/main" id="{08E0243F-1062-43C6-AD04-130DFF668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4C5517B-1B0F-47AA-93A5-3671899698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7280" y="759805"/>
            <a:ext cx="1045384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</a:rPr>
              <a:t>            Externalities and the Time Dimension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2822712"/>
            <a:ext cx="4794637" cy="4035287"/>
          </a:xfrm>
        </p:spPr>
        <p:txBody>
          <a:bodyPr>
            <a:normAutofit/>
          </a:bodyPr>
          <a:lstStyle/>
          <a:p>
            <a:endParaRPr lang="en-US" sz="1000" dirty="0"/>
          </a:p>
          <a:p>
            <a:r>
              <a:rPr lang="en-US" sz="2400" dirty="0">
                <a:cs typeface="Arial" panose="020B0604020202020204" pitchFamily="34" charset="0"/>
              </a:rPr>
              <a:t>The upper left cells: market prices and interest rates. The upper right has correction for price signals, like carbon taxes. </a:t>
            </a:r>
          </a:p>
          <a:p>
            <a:r>
              <a:rPr lang="en-US" sz="2400" dirty="0">
                <a:cs typeface="Arial" panose="020B0604020202020204" pitchFamily="34" charset="0"/>
              </a:rPr>
              <a:t>The lower cells: welfare of future generations like the current. Has interest subsidies lowering discount rates.   </a:t>
            </a:r>
          </a:p>
          <a:p>
            <a:r>
              <a:rPr lang="en-US" sz="2400" dirty="0">
                <a:cs typeface="Arial" panose="020B0604020202020204" pitchFamily="34" charset="0"/>
              </a:rPr>
              <a:t>The lower right corner corrects for externalities and future interests.</a:t>
            </a:r>
            <a:r>
              <a:rPr lang="en-US" sz="2400" dirty="0"/>
              <a:t> 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07624" y="6382512"/>
            <a:ext cx="685800" cy="32004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z="1000"/>
              <a:pPr>
                <a:spcAft>
                  <a:spcPts val="600"/>
                </a:spcAft>
              </a:pPr>
              <a:t>2</a:t>
            </a:fld>
            <a:endParaRPr lang="en-US" sz="100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075923"/>
              </p:ext>
            </p:extLst>
          </p:nvPr>
        </p:nvGraphicFramePr>
        <p:xfrm>
          <a:off x="5041128" y="2146852"/>
          <a:ext cx="6535972" cy="47156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6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3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62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917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bg1"/>
                          </a:solidFill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Price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bg1"/>
                          </a:solidFill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Discounting </a:t>
                      </a:r>
                    </a:p>
                  </a:txBody>
                  <a:tcPr marL="53849" marR="53849" marT="53849" marB="53849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bg1"/>
                          </a:solidFill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Market Prices</a:t>
                      </a:r>
                    </a:p>
                  </a:txBody>
                  <a:tcPr marL="53849" marR="53849" marT="53849" marB="53849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bg1"/>
                          </a:solidFill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Externality-Corrected Prices</a:t>
                      </a:r>
                    </a:p>
                  </a:txBody>
                  <a:tcPr marL="53849" marR="53849" marT="53849" marB="5384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02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bg1"/>
                          </a:solidFill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Market interest rates</a:t>
                      </a:r>
                    </a:p>
                  </a:txBody>
                  <a:tcPr marL="53849" marR="53849" marT="53849" marB="53849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Market decisions</a:t>
                      </a:r>
                    </a:p>
                  </a:txBody>
                  <a:tcPr marL="53849" marR="53849" marT="53849" marB="53849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Internalize external effects (Nordhaus)</a:t>
                      </a:r>
                    </a:p>
                  </a:txBody>
                  <a:tcPr marL="53849" marR="53849" marT="53849" marB="5384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36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bg1"/>
                          </a:solidFill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Normative (low) interest rates</a:t>
                      </a:r>
                    </a:p>
                  </a:txBody>
                  <a:tcPr marL="53849" marR="53849" marT="53849" marB="53849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Internalize future interests</a:t>
                      </a:r>
                    </a:p>
                  </a:txBody>
                  <a:tcPr marL="53849" marR="53849" marT="53849" marB="53849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Internalize external effects and future interests (Stern)</a:t>
                      </a:r>
                    </a:p>
                  </a:txBody>
                  <a:tcPr marL="53849" marR="53849" marT="53849" marB="5384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474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834582-A1B9-489A-A827-B02D8E548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</a:rPr>
              <a:t>                          Simplifying Complexities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D04751-0FE3-48FE-923B-FF57B4DF0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0480" y="2214880"/>
            <a:ext cx="9875520" cy="464312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A Disaster Risk Reduction Project: Benefits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</a:t>
            </a:r>
            <a:endParaRPr lang="en-US" sz="24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</a:t>
            </a:r>
            <a:r>
              <a:rPr lang="en-US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Tangible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Intangible</a:t>
            </a:r>
          </a:p>
          <a:p>
            <a:pPr marL="0" indent="0">
              <a:buNone/>
            </a:pPr>
            <a:endParaRPr lang="en-U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en-US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Direct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Building Restoration         Cultural Sites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US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Indirect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Capacity Recovery      Business Confidence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0B167-E187-4790-B5A9-BCD072BA9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7624" y="6382512"/>
            <a:ext cx="685800" cy="32004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z="1000"/>
              <a:pPr>
                <a:spcAft>
                  <a:spcPts val="600"/>
                </a:spcAft>
              </a:pPr>
              <a:t>3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992412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138</Words>
  <Application>Microsoft Office PowerPoint</Application>
  <PresentationFormat>Widescreen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CMU Sans Serif</vt:lpstr>
      <vt:lpstr>Office Theme</vt:lpstr>
      <vt:lpstr>CBA and the Environment </vt:lpstr>
      <vt:lpstr>            Externalities and the Time Dimension</vt:lpstr>
      <vt:lpstr>                          Simplifying Complexities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CBA and the Environment</dc:title>
  <dc:creator>Vinod Thomas</dc:creator>
  <cp:lastModifiedBy>Motamed, Mesbah J (DPE/EE-EA)</cp:lastModifiedBy>
  <cp:revision>3</cp:revision>
  <dcterms:created xsi:type="dcterms:W3CDTF">2020-09-24T04:57:25Z</dcterms:created>
  <dcterms:modified xsi:type="dcterms:W3CDTF">2020-10-14T20:34:15Z</dcterms:modified>
</cp:coreProperties>
</file>