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6" r:id="rId6"/>
  </p:sldMasterIdLst>
  <p:notesMasterIdLst>
    <p:notesMasterId r:id="rId15"/>
  </p:notesMasterIdLst>
  <p:sldIdLst>
    <p:sldId id="448" r:id="rId7"/>
    <p:sldId id="548" r:id="rId8"/>
    <p:sldId id="503" r:id="rId9"/>
    <p:sldId id="504" r:id="rId10"/>
    <p:sldId id="505" r:id="rId11"/>
    <p:sldId id="507" r:id="rId12"/>
    <p:sldId id="475" r:id="rId13"/>
    <p:sldId id="516" r:id="rId14"/>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235CF3-6F45-4D2A-9539-B4AE0441B26B}">
          <p14:sldIdLst>
            <p14:sldId id="448"/>
            <p14:sldId id="548"/>
          </p14:sldIdLst>
        </p14:section>
        <p14:section name="Implementation" id="{0ADF6DEB-069C-4731-9721-F39C38C3ADF6}">
          <p14:sldIdLst>
            <p14:sldId id="503"/>
          </p14:sldIdLst>
        </p14:section>
        <p14:section name="Pre-Implementation and Development" id="{0B8588C1-5E4A-41DD-A325-AC7BCD2B359A}">
          <p14:sldIdLst>
            <p14:sldId id="504"/>
            <p14:sldId id="505"/>
            <p14:sldId id="507"/>
            <p14:sldId id="475"/>
            <p14:sldId id="516"/>
          </p14:sldIdLst>
        </p14:section>
        <p14:section name="Implementation" id="{A56A51B9-49A0-47E0-92E1-ABBC48BA15FE}">
          <p14:sldIdLst/>
        </p14:section>
        <p14:section name="Suspended/Inactive" id="{E6427832-863B-4743-925D-4735097A3645}">
          <p14:sldIdLst/>
        </p14:section>
        <p14:section name="Pre-Implementation and Development" id="{7BD5E4E6-1AF6-42E0-9A28-5B1EA33932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D0102-C755-FB45-84BE-F2EC2FC94B0E}" name="Small, Jason A (DCO/AFR)" initials="S(" userId="S::smallja@mcc.gov::fa37513d-f97d-42fd-9001-3d197289d4a8" providerId="AD"/>
  <p188:author id="{2FD2CC08-0AB4-E1A1-A12C-7CE4551D8BC7}" name="McKenna, Shannon M (DCO/AFR-P)" initials="M(" userId="S::mckennasm@mcc.gov::2a0c9837-0dae-43bb-95a8-6d056e71ed88" providerId="AD"/>
  <p188:author id="{4AF57C1B-EC49-465B-9168-487EB4A63652}" name="Edwards, Benjamin J (DCO/AFR)" initials="E(" userId="S::edwardsbj@mcc.gov::205fa4d7-085a-4430-be69-c21946a8e359" providerId="AD"/>
  <p188:author id="{F765F728-FB2E-128E-A308-A48578A5EF17}" name="Jalloh, Fathma (DCO/AFR-P)" initials="JF(" userId="S::jallohfd@mcc.gov::fa1eaccb-4b0c-4d21-a927-52d193861762" providerId="AD"/>
  <p188:author id="{54D2303B-993E-6753-7E5D-81AA1B7CF4CA}" name="Heimur, Tamara O (DCO/FIT)" initials="HTO(" userId="S::heimurto@mcc.gov::f7c7b159-a3ab-4598-b155-2286df40c03e" providerId="AD"/>
  <p188:author id="{86FB5140-797A-ADE6-9A0B-C477F1E12BFB}" name="Marma, Steven A (DCO/AFR-O)" initials="MSA(" userId="S::Marmasa@mcc.gov::268e4cf7-f0c0-4abc-ab7f-c28de6767e32" providerId="AD"/>
  <p188:author id="{CCD6F953-9A5C-6479-A3EE-4C6B6B2F6B09}" name="Jason Small" initials="JS" userId="S::Smallja@mcc.gov::fa37513d-f97d-42fd-9001-3d197289d4a8" providerId="AD"/>
  <p188:author id="{A763805A-AD2C-F63E-A808-90F0F40D7495}" name="Jennings, Amanda E (DCO/DCO-FO)" initials="J(" userId="S::jenningsae@mcc.gov::71c8b457-b238-4bad-91a0-e63e75eaea0e" providerId="AD"/>
  <p188:author id="{8A4E2D5D-ECDF-4BF1-C037-9CF89D4ECC27}" name="Griswold, Melissa J (DCO/DCO-FO)" initials="GMJ(F" userId="S::griswoldmj@mcc.gov::510cafc8-dabd-4b88-94a4-1e21efd26b29" providerId="AD"/>
  <p188:author id="{938BDC78-781D-2F3E-4211-69602DE94B83}" name="Vaughn, Jennifer S (DCO/AFR-P)" initials="VJS(" userId="S::vaughnjs@mcc.gov::1d6380f9-1b0b-485e-8a19-c9c311285303" providerId="AD"/>
  <p188:author id="{9FA78F95-7941-1333-2E1A-93A66379FB92}" name="Keally, Adam E (DCO/AFR-P)" initials="K(" userId="S::keallyae@mcc.gov::3f1a5d6b-1a27-43ad-8006-963dba3d4e59" providerId="AD"/>
  <p188:author id="{C32D4AA5-5DA8-3281-8922-CD14EA385474}" name="Adams, Melissa K (DCO/SEC-GSI)" initials="A(" userId="S::adamsmk@mcc.gov::39278ad0-a8b4-422d-a379-8595d73f84b4" providerId="AD"/>
  <p188:author id="{25C221BE-38BB-73D3-F8C3-197ED75DF4F0}" name="Levin, Max C (DCO/AFR-P)" initials="L(" userId="S::levinmc@mcc.gov::c10c586f-5741-488f-b528-70ab7ab08e05" providerId="AD"/>
  <p188:author id="{B4F7E0D2-6BE5-3AF9-C936-930496938547}" name="Goel, Neena" initials="GN" userId="S::goeln@mcc.gov::e2b72b8b-b1fa-4d7c-8481-63b314470594" providerId="AD"/>
  <p188:author id="{A9AA4DFB-C50D-79CF-FF8F-456601A936D1}" name="Shapiro, Ilana E (DCO/AFR-P)" initials="S(" userId="S::shapiroie@mcc.gov::890baaf2-4024-42a6-a28a-9ea076602e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egert, Joel R (DCO/AFR-O)" initials="WJR(" lastIdx="1" clrIdx="0">
    <p:extLst>
      <p:ext uri="{19B8F6BF-5375-455C-9EA6-DF929625EA0E}">
        <p15:presenceInfo xmlns:p15="http://schemas.microsoft.com/office/powerpoint/2012/main" userId="S::WiegertJR@mcc.gov::8dff7889-3ebe-4679-ae75-e11f5f4c3375" providerId="AD"/>
      </p:ext>
    </p:extLst>
  </p:cmAuthor>
  <p:cmAuthor id="2" name="Mara, Hillary (DCO/AFR-P)" initials="MH(" lastIdx="9" clrIdx="1">
    <p:extLst>
      <p:ext uri="{19B8F6BF-5375-455C-9EA6-DF929625EA0E}">
        <p15:presenceInfo xmlns:p15="http://schemas.microsoft.com/office/powerpoint/2012/main" userId="S::marah@mcc.gov::a0a89c08-9f35-4217-afe0-c577d7d3594a" providerId="AD"/>
      </p:ext>
    </p:extLst>
  </p:cmAuthor>
  <p:cmAuthor id="3" name="Adcock, Chloe E (DCO/EAPLA)" initials="A(" lastIdx="1" clrIdx="2">
    <p:extLst>
      <p:ext uri="{19B8F6BF-5375-455C-9EA6-DF929625EA0E}">
        <p15:presenceInfo xmlns:p15="http://schemas.microsoft.com/office/powerpoint/2012/main" userId="S::adcockce@mcc.gov::adc7257e-f0ba-4e18-8394-f03af740bddc" providerId="AD"/>
      </p:ext>
    </p:extLst>
  </p:cmAuthor>
  <p:cmAuthor id="4" name="Jennings, Amanda E (DCO/DCO-FO)" initials="J(" lastIdx="4" clrIdx="3">
    <p:extLst>
      <p:ext uri="{19B8F6BF-5375-455C-9EA6-DF929625EA0E}">
        <p15:presenceInfo xmlns:p15="http://schemas.microsoft.com/office/powerpoint/2012/main" userId="S::jenningsae@mcc.gov::71c8b457-b238-4bad-91a0-e63e75eaea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0F9"/>
    <a:srgbClr val="720C27"/>
    <a:srgbClr val="5E729B"/>
    <a:srgbClr val="529DBA"/>
    <a:srgbClr val="2784A9"/>
    <a:srgbClr val="D9D9D9"/>
    <a:srgbClr val="AFABAB"/>
    <a:srgbClr val="BC133E"/>
    <a:srgbClr val="7F7F7F"/>
    <a:srgbClr val="255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6056C-FF19-45D9-A7D1-15FE6FE520BD}" v="454" dt="2022-08-09T17:19:00.725"/>
    <p1510:client id="{45527BAC-E932-E8A3-B970-600F149353C4}" v="1" dt="2022-08-09T18:30:25.212"/>
    <p1510:client id="{8B0DB5D4-214A-3342-5786-615658D62FA9}" v="2" dt="2022-09-27T17:19:54.920"/>
    <p1510:client id="{9B253A77-1BD1-4BCC-BF74-F4FFF95E7C8B}" v="2" dt="2022-08-09T17:46:48.016"/>
    <p1510:client id="{A6CA825F-E3A4-4F40-83C0-14D206DB7506}" v="3531" dt="2022-08-10T13:30:48.241"/>
    <p1510:client id="{AA84F36E-9511-D1A1-DD71-6356FE990356}" v="1" dt="2022-08-12T21:37:32.794"/>
    <p1510:client id="{C00A9E2D-4138-7878-B4EF-19F344CE957A}" v="20" dt="2022-08-10T13:15:15.930"/>
    <p1510:client id="{CA5E0CD7-398C-6E97-FF7E-A9044AC06823}" v="227" dt="2022-08-09T16:29:38.931"/>
    <p1510:client id="{CC18BAAD-354B-A1AB-9ECB-95EBC9BCEF80}" v="124" dt="2022-08-09T18:25:31.663"/>
    <p1510:client id="{DD695B77-A603-ECEB-53D9-FEA792FD3398}" v="37" dt="2022-08-09T18:13:57.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63" d="100"/>
          <a:sy n="63" d="100"/>
        </p:scale>
        <p:origin x="61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659AC-23B4-4445-ABAF-AFA1FE8695C2}"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BAC7A579-828F-4134-96CC-6A905AC3D184}">
      <dgm:prSet phldrT="[Text]"/>
      <dgm:spPr/>
      <dgm:t>
        <a:bodyPr/>
        <a:lstStyle/>
        <a:p>
          <a:r>
            <a:rPr lang="en-US"/>
            <a:t>Implementation</a:t>
          </a:r>
        </a:p>
      </dgm:t>
    </dgm:pt>
    <dgm:pt modelId="{3A3B6CF9-E49E-4D6F-BD45-223D3C040FA3}" type="parTrans" cxnId="{DA88406B-B4C8-44CD-8437-DBB2CAA99C1F}">
      <dgm:prSet/>
      <dgm:spPr/>
      <dgm:t>
        <a:bodyPr/>
        <a:lstStyle/>
        <a:p>
          <a:endParaRPr lang="en-US"/>
        </a:p>
      </dgm:t>
    </dgm:pt>
    <dgm:pt modelId="{1AB628A5-1D15-4465-8F8E-49D8678317D4}" type="sibTrans" cxnId="{DA88406B-B4C8-44CD-8437-DBB2CAA99C1F}">
      <dgm:prSet/>
      <dgm:spPr/>
      <dgm:t>
        <a:bodyPr/>
        <a:lstStyle/>
        <a:p>
          <a:endParaRPr lang="en-US"/>
        </a:p>
      </dgm:t>
    </dgm:pt>
    <dgm:pt modelId="{62BAA144-9E87-45B1-9BE3-35CADB52E505}">
      <dgm:prSet phldrT="[Text]"/>
      <dgm:spPr/>
      <dgm:t>
        <a:bodyPr/>
        <a:lstStyle/>
        <a:p>
          <a:r>
            <a:rPr lang="en-US" dirty="0"/>
            <a:t>Mongolia</a:t>
          </a:r>
        </a:p>
      </dgm:t>
    </dgm:pt>
    <dgm:pt modelId="{378FDAD1-6A9B-42B8-8079-69CAC45D49FC}" type="parTrans" cxnId="{001998AB-6766-427F-B0AB-A8211FDE401E}">
      <dgm:prSet/>
      <dgm:spPr/>
      <dgm:t>
        <a:bodyPr/>
        <a:lstStyle/>
        <a:p>
          <a:endParaRPr lang="en-US"/>
        </a:p>
      </dgm:t>
    </dgm:pt>
    <dgm:pt modelId="{1C2DD9FB-6BF3-4FDC-93EA-211BCCF0F865}" type="sibTrans" cxnId="{001998AB-6766-427F-B0AB-A8211FDE401E}">
      <dgm:prSet/>
      <dgm:spPr/>
      <dgm:t>
        <a:bodyPr/>
        <a:lstStyle/>
        <a:p>
          <a:endParaRPr lang="en-US"/>
        </a:p>
      </dgm:t>
    </dgm:pt>
    <dgm:pt modelId="{5A974F34-FDAE-4EB3-8211-6B3F0FC78E5E}">
      <dgm:prSet phldrT="[Text]"/>
      <dgm:spPr/>
      <dgm:t>
        <a:bodyPr/>
        <a:lstStyle/>
        <a:p>
          <a:r>
            <a:rPr lang="en-US"/>
            <a:t>Pre-EIF</a:t>
          </a:r>
        </a:p>
      </dgm:t>
    </dgm:pt>
    <dgm:pt modelId="{2F09A146-CADA-412C-8223-DCEFDAF3C71B}" type="parTrans" cxnId="{59D56772-6AB5-4FDA-8166-60972327CAC3}">
      <dgm:prSet/>
      <dgm:spPr/>
      <dgm:t>
        <a:bodyPr/>
        <a:lstStyle/>
        <a:p>
          <a:endParaRPr lang="en-US"/>
        </a:p>
      </dgm:t>
    </dgm:pt>
    <dgm:pt modelId="{123AF2E3-AD67-462A-83B0-832EE1EA3FE6}" type="sibTrans" cxnId="{59D56772-6AB5-4FDA-8166-60972327CAC3}">
      <dgm:prSet/>
      <dgm:spPr/>
      <dgm:t>
        <a:bodyPr/>
        <a:lstStyle/>
        <a:p>
          <a:endParaRPr lang="en-US"/>
        </a:p>
      </dgm:t>
    </dgm:pt>
    <dgm:pt modelId="{EE480EB1-5589-4334-B869-3FBCA03F2EE3}">
      <dgm:prSet phldrT="[Text]"/>
      <dgm:spPr/>
      <dgm:t>
        <a:bodyPr/>
        <a:lstStyle/>
        <a:p>
          <a:r>
            <a:rPr lang="en-US" dirty="0"/>
            <a:t>Indonesia</a:t>
          </a:r>
        </a:p>
      </dgm:t>
    </dgm:pt>
    <dgm:pt modelId="{168F22D8-1239-487A-B96C-327E2B210301}" type="parTrans" cxnId="{66E02E18-35FE-4759-9B2B-A5F907C5C7EF}">
      <dgm:prSet/>
      <dgm:spPr/>
      <dgm:t>
        <a:bodyPr/>
        <a:lstStyle/>
        <a:p>
          <a:endParaRPr lang="en-US"/>
        </a:p>
      </dgm:t>
    </dgm:pt>
    <dgm:pt modelId="{6CCA51D3-5563-4139-BCA1-F63BE8168871}" type="sibTrans" cxnId="{66E02E18-35FE-4759-9B2B-A5F907C5C7EF}">
      <dgm:prSet/>
      <dgm:spPr/>
      <dgm:t>
        <a:bodyPr/>
        <a:lstStyle/>
        <a:p>
          <a:endParaRPr lang="en-US"/>
        </a:p>
      </dgm:t>
    </dgm:pt>
    <dgm:pt modelId="{81624844-F914-4477-B6B4-3684DB0F38AE}">
      <dgm:prSet phldrT="[Text]"/>
      <dgm:spPr/>
      <dgm:t>
        <a:bodyPr/>
        <a:lstStyle/>
        <a:p>
          <a:endParaRPr lang="en-US" dirty="0"/>
        </a:p>
      </dgm:t>
    </dgm:pt>
    <dgm:pt modelId="{62BE3CED-E077-4018-A07E-3DA35ACB5C84}" type="parTrans" cxnId="{A3294633-8F68-4505-9ED7-091BA05DA554}">
      <dgm:prSet/>
      <dgm:spPr/>
      <dgm:t>
        <a:bodyPr/>
        <a:lstStyle/>
        <a:p>
          <a:endParaRPr lang="en-US"/>
        </a:p>
      </dgm:t>
    </dgm:pt>
    <dgm:pt modelId="{4629187E-5A43-4047-A900-924FF03F387C}" type="sibTrans" cxnId="{A3294633-8F68-4505-9ED7-091BA05DA554}">
      <dgm:prSet/>
      <dgm:spPr/>
      <dgm:t>
        <a:bodyPr/>
        <a:lstStyle/>
        <a:p>
          <a:endParaRPr lang="en-US"/>
        </a:p>
      </dgm:t>
    </dgm:pt>
    <dgm:pt modelId="{4616DD5A-28C5-485D-AC94-6F8E72B55D26}">
      <dgm:prSet phldrT="[Text]"/>
      <dgm:spPr/>
      <dgm:t>
        <a:bodyPr/>
        <a:lstStyle/>
        <a:p>
          <a:r>
            <a:rPr lang="en-US"/>
            <a:t>Development</a:t>
          </a:r>
        </a:p>
      </dgm:t>
    </dgm:pt>
    <dgm:pt modelId="{0070E5C2-ED66-4074-B126-1091818C1A9E}" type="parTrans" cxnId="{129C8A57-D705-4753-8759-0286BC559D4A}">
      <dgm:prSet/>
      <dgm:spPr/>
      <dgm:t>
        <a:bodyPr/>
        <a:lstStyle/>
        <a:p>
          <a:endParaRPr lang="en-US"/>
        </a:p>
      </dgm:t>
    </dgm:pt>
    <dgm:pt modelId="{90515610-20EC-4637-BA95-948FBC720DDC}" type="sibTrans" cxnId="{129C8A57-D705-4753-8759-0286BC559D4A}">
      <dgm:prSet/>
      <dgm:spPr/>
      <dgm:t>
        <a:bodyPr/>
        <a:lstStyle/>
        <a:p>
          <a:endParaRPr lang="en-US"/>
        </a:p>
      </dgm:t>
    </dgm:pt>
    <dgm:pt modelId="{3C6A9988-24D7-4917-AD36-107AA50C5B11}">
      <dgm:prSet phldrT="[Text]"/>
      <dgm:spPr/>
      <dgm:t>
        <a:bodyPr/>
        <a:lstStyle/>
        <a:p>
          <a:r>
            <a:rPr lang="en-US"/>
            <a:t>Nepal</a:t>
          </a:r>
        </a:p>
      </dgm:t>
    </dgm:pt>
    <dgm:pt modelId="{B0EC1357-7643-47A5-99A6-09326F5D604D}" type="parTrans" cxnId="{E285D374-12D5-4B3E-A514-7D6C8F2B518F}">
      <dgm:prSet/>
      <dgm:spPr/>
      <dgm:t>
        <a:bodyPr/>
        <a:lstStyle/>
        <a:p>
          <a:endParaRPr lang="en-US"/>
        </a:p>
      </dgm:t>
    </dgm:pt>
    <dgm:pt modelId="{682943D6-A844-450A-9D57-9AE30D2A3AAB}" type="sibTrans" cxnId="{E285D374-12D5-4B3E-A514-7D6C8F2B518F}">
      <dgm:prSet/>
      <dgm:spPr/>
      <dgm:t>
        <a:bodyPr/>
        <a:lstStyle/>
        <a:p>
          <a:endParaRPr lang="en-US"/>
        </a:p>
      </dgm:t>
    </dgm:pt>
    <dgm:pt modelId="{E718D01C-D8B5-40D6-9E5F-32F8A15C9A4C}">
      <dgm:prSet phldrT="[Text]"/>
      <dgm:spPr/>
      <dgm:t>
        <a:bodyPr/>
        <a:lstStyle/>
        <a:p>
          <a:r>
            <a:rPr lang="en-US" dirty="0"/>
            <a:t>Timor-Leste</a:t>
          </a:r>
        </a:p>
      </dgm:t>
    </dgm:pt>
    <dgm:pt modelId="{47D904EB-7B69-46F9-981C-A1F7040B7BE0}" type="parTrans" cxnId="{1E141EF8-C5FD-4DB0-B34F-52F418BC9645}">
      <dgm:prSet/>
      <dgm:spPr/>
      <dgm:t>
        <a:bodyPr/>
        <a:lstStyle/>
        <a:p>
          <a:endParaRPr lang="en-US"/>
        </a:p>
      </dgm:t>
    </dgm:pt>
    <dgm:pt modelId="{BB70D6BC-08D6-4CB9-8D5B-4BB3FB957D3B}" type="sibTrans" cxnId="{1E141EF8-C5FD-4DB0-B34F-52F418BC9645}">
      <dgm:prSet/>
      <dgm:spPr/>
      <dgm:t>
        <a:bodyPr/>
        <a:lstStyle/>
        <a:p>
          <a:endParaRPr lang="en-US"/>
        </a:p>
      </dgm:t>
    </dgm:pt>
    <dgm:pt modelId="{5705F18C-2E19-4292-AFA7-3C66DE032FCB}">
      <dgm:prSet phldrT="[Text]"/>
      <dgm:spPr/>
      <dgm:t>
        <a:bodyPr/>
        <a:lstStyle/>
        <a:p>
          <a:r>
            <a:rPr lang="en-US"/>
            <a:t>Kosovo</a:t>
          </a:r>
        </a:p>
      </dgm:t>
    </dgm:pt>
    <dgm:pt modelId="{EC8B7AB9-50F5-410B-8716-916A984545C9}" type="parTrans" cxnId="{DFD55CC2-51CE-4C20-94BC-88350BE8F89E}">
      <dgm:prSet/>
      <dgm:spPr/>
      <dgm:t>
        <a:bodyPr/>
        <a:lstStyle/>
        <a:p>
          <a:endParaRPr lang="en-US"/>
        </a:p>
      </dgm:t>
    </dgm:pt>
    <dgm:pt modelId="{1A862FB8-573D-47D4-AF5B-D432F4A5DE29}" type="sibTrans" cxnId="{DFD55CC2-51CE-4C20-94BC-88350BE8F89E}">
      <dgm:prSet/>
      <dgm:spPr/>
      <dgm:t>
        <a:bodyPr/>
        <a:lstStyle/>
        <a:p>
          <a:endParaRPr lang="en-US"/>
        </a:p>
      </dgm:t>
    </dgm:pt>
    <dgm:pt modelId="{9FD2CDF9-6208-493D-8D6F-7F3CED1C6A34}">
      <dgm:prSet phldrT="[Text]"/>
      <dgm:spPr/>
      <dgm:t>
        <a:bodyPr/>
        <a:lstStyle/>
        <a:p>
          <a:r>
            <a:rPr lang="en-US" dirty="0"/>
            <a:t>Belize</a:t>
          </a:r>
        </a:p>
      </dgm:t>
    </dgm:pt>
    <dgm:pt modelId="{270D9CAE-2143-4022-99C4-98FC7907AA8F}" type="parTrans" cxnId="{E6B9F3A6-A99D-4049-9125-9B366A344964}">
      <dgm:prSet/>
      <dgm:spPr/>
      <dgm:t>
        <a:bodyPr/>
        <a:lstStyle/>
        <a:p>
          <a:endParaRPr lang="en-US"/>
        </a:p>
      </dgm:t>
    </dgm:pt>
    <dgm:pt modelId="{50C62EAB-66E9-49E5-BEF2-F632C9F8C0FF}" type="sibTrans" cxnId="{E6B9F3A6-A99D-4049-9125-9B366A344964}">
      <dgm:prSet/>
      <dgm:spPr/>
      <dgm:t>
        <a:bodyPr/>
        <a:lstStyle/>
        <a:p>
          <a:endParaRPr lang="en-US"/>
        </a:p>
      </dgm:t>
    </dgm:pt>
    <dgm:pt modelId="{FB1F0C49-8E8D-4302-B4CD-254CE39E21E5}" type="pres">
      <dgm:prSet presAssocID="{C41659AC-23B4-4445-ABAF-AFA1FE8695C2}" presName="linearFlow" presStyleCnt="0">
        <dgm:presLayoutVars>
          <dgm:dir/>
          <dgm:animLvl val="lvl"/>
          <dgm:resizeHandles/>
        </dgm:presLayoutVars>
      </dgm:prSet>
      <dgm:spPr/>
    </dgm:pt>
    <dgm:pt modelId="{61A8D180-731A-4271-832C-05C1C5E0DEF6}" type="pres">
      <dgm:prSet presAssocID="{BAC7A579-828F-4134-96CC-6A905AC3D184}" presName="compositeNode" presStyleCnt="0">
        <dgm:presLayoutVars>
          <dgm:bulletEnabled val="1"/>
        </dgm:presLayoutVars>
      </dgm:prSet>
      <dgm:spPr/>
    </dgm:pt>
    <dgm:pt modelId="{66E99A3D-E9D9-43F3-ACAC-622031113C9E}" type="pres">
      <dgm:prSet presAssocID="{BAC7A579-828F-4134-96CC-6A905AC3D184}"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ump truck outline"/>
        </a:ext>
      </dgm:extLst>
    </dgm:pt>
    <dgm:pt modelId="{6F2B6318-86D4-49EB-8885-245A99646F6F}" type="pres">
      <dgm:prSet presAssocID="{BAC7A579-828F-4134-96CC-6A905AC3D184}" presName="childNode" presStyleLbl="node1" presStyleIdx="0" presStyleCnt="3">
        <dgm:presLayoutVars>
          <dgm:bulletEnabled val="1"/>
        </dgm:presLayoutVars>
      </dgm:prSet>
      <dgm:spPr/>
    </dgm:pt>
    <dgm:pt modelId="{6E2F731E-2A2E-4123-B3A3-003AA6FC78FA}" type="pres">
      <dgm:prSet presAssocID="{BAC7A579-828F-4134-96CC-6A905AC3D184}" presName="parentNode" presStyleLbl="revTx" presStyleIdx="0" presStyleCnt="3">
        <dgm:presLayoutVars>
          <dgm:chMax val="0"/>
          <dgm:bulletEnabled val="1"/>
        </dgm:presLayoutVars>
      </dgm:prSet>
      <dgm:spPr/>
    </dgm:pt>
    <dgm:pt modelId="{4349ED62-687E-48FC-91CC-DACBBA29FF9A}" type="pres">
      <dgm:prSet presAssocID="{1AB628A5-1D15-4465-8F8E-49D8678317D4}" presName="sibTrans" presStyleCnt="0"/>
      <dgm:spPr/>
    </dgm:pt>
    <dgm:pt modelId="{9F33BE70-2942-41C6-BDA5-63E989BE1F23}" type="pres">
      <dgm:prSet presAssocID="{5A974F34-FDAE-4EB3-8211-6B3F0FC78E5E}" presName="compositeNode" presStyleCnt="0">
        <dgm:presLayoutVars>
          <dgm:bulletEnabled val="1"/>
        </dgm:presLayoutVars>
      </dgm:prSet>
      <dgm:spPr/>
    </dgm:pt>
    <dgm:pt modelId="{4C338D53-26F3-41CA-AA57-625D4E8E45EB}" type="pres">
      <dgm:prSet presAssocID="{5A974F34-FDAE-4EB3-8211-6B3F0FC78E5E}"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ke Off outline"/>
        </a:ext>
      </dgm:extLst>
    </dgm:pt>
    <dgm:pt modelId="{08401A48-172F-4D54-B48F-583305411B2F}" type="pres">
      <dgm:prSet presAssocID="{5A974F34-FDAE-4EB3-8211-6B3F0FC78E5E}" presName="childNode" presStyleLbl="node1" presStyleIdx="1" presStyleCnt="3">
        <dgm:presLayoutVars>
          <dgm:bulletEnabled val="1"/>
        </dgm:presLayoutVars>
      </dgm:prSet>
      <dgm:spPr/>
    </dgm:pt>
    <dgm:pt modelId="{9FED6EF6-0977-49EC-B7C4-E172031119C2}" type="pres">
      <dgm:prSet presAssocID="{5A974F34-FDAE-4EB3-8211-6B3F0FC78E5E}" presName="parentNode" presStyleLbl="revTx" presStyleIdx="1" presStyleCnt="3">
        <dgm:presLayoutVars>
          <dgm:chMax val="0"/>
          <dgm:bulletEnabled val="1"/>
        </dgm:presLayoutVars>
      </dgm:prSet>
      <dgm:spPr/>
    </dgm:pt>
    <dgm:pt modelId="{850FCE1E-699C-43A1-8CD6-BCF664289D2E}" type="pres">
      <dgm:prSet presAssocID="{123AF2E3-AD67-462A-83B0-832EE1EA3FE6}" presName="sibTrans" presStyleCnt="0"/>
      <dgm:spPr/>
    </dgm:pt>
    <dgm:pt modelId="{4AFD929F-4F8B-4FA2-8AE6-9E9B78A324C8}" type="pres">
      <dgm:prSet presAssocID="{4616DD5A-28C5-485D-AC94-6F8E72B55D26}" presName="compositeNode" presStyleCnt="0">
        <dgm:presLayoutVars>
          <dgm:bulletEnabled val="1"/>
        </dgm:presLayoutVars>
      </dgm:prSet>
      <dgm:spPr/>
    </dgm:pt>
    <dgm:pt modelId="{FBB76FE8-3910-4CAB-92A2-23BBC7819A53}" type="pres">
      <dgm:prSet presAssocID="{4616DD5A-28C5-485D-AC94-6F8E72B55D26}" presName="imag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lueprint outline"/>
        </a:ext>
      </dgm:extLst>
    </dgm:pt>
    <dgm:pt modelId="{32DAD5D9-B23D-40F7-9E6F-51D4E8A366B6}" type="pres">
      <dgm:prSet presAssocID="{4616DD5A-28C5-485D-AC94-6F8E72B55D26}" presName="childNode" presStyleLbl="node1" presStyleIdx="2" presStyleCnt="3">
        <dgm:presLayoutVars>
          <dgm:bulletEnabled val="1"/>
        </dgm:presLayoutVars>
      </dgm:prSet>
      <dgm:spPr/>
    </dgm:pt>
    <dgm:pt modelId="{9872C564-C869-4E6B-A6B0-77AE0A25F95E}" type="pres">
      <dgm:prSet presAssocID="{4616DD5A-28C5-485D-AC94-6F8E72B55D26}" presName="parentNode" presStyleLbl="revTx" presStyleIdx="2" presStyleCnt="3">
        <dgm:presLayoutVars>
          <dgm:chMax val="0"/>
          <dgm:bulletEnabled val="1"/>
        </dgm:presLayoutVars>
      </dgm:prSet>
      <dgm:spPr/>
    </dgm:pt>
  </dgm:ptLst>
  <dgm:cxnLst>
    <dgm:cxn modelId="{580EA412-9EE1-42B2-A8C0-1E89B77BDEFF}" type="presOf" srcId="{5A974F34-FDAE-4EB3-8211-6B3F0FC78E5E}" destId="{9FED6EF6-0977-49EC-B7C4-E172031119C2}" srcOrd="0" destOrd="0" presId="urn:microsoft.com/office/officeart/2005/8/layout/hList2"/>
    <dgm:cxn modelId="{66E02E18-35FE-4759-9B2B-A5F907C5C7EF}" srcId="{4616DD5A-28C5-485D-AC94-6F8E72B55D26}" destId="{EE480EB1-5589-4334-B869-3FBCA03F2EE3}" srcOrd="0" destOrd="0" parTransId="{168F22D8-1239-487A-B96C-327E2B210301}" sibTransId="{6CCA51D3-5563-4139-BCA1-F63BE8168871}"/>
    <dgm:cxn modelId="{62D55D2B-2CE0-4AC7-9D1E-64CD06922865}" type="presOf" srcId="{E718D01C-D8B5-40D6-9E5F-32F8A15C9A4C}" destId="{08401A48-172F-4D54-B48F-583305411B2F}" srcOrd="0" destOrd="1" presId="urn:microsoft.com/office/officeart/2005/8/layout/hList2"/>
    <dgm:cxn modelId="{A3294633-8F68-4505-9ED7-091BA05DA554}" srcId="{BAC7A579-828F-4134-96CC-6A905AC3D184}" destId="{81624844-F914-4477-B6B4-3684DB0F38AE}" srcOrd="1" destOrd="0" parTransId="{62BE3CED-E077-4018-A07E-3DA35ACB5C84}" sibTransId="{4629187E-5A43-4047-A900-924FF03F387C}"/>
    <dgm:cxn modelId="{DA88406B-B4C8-44CD-8437-DBB2CAA99C1F}" srcId="{C41659AC-23B4-4445-ABAF-AFA1FE8695C2}" destId="{BAC7A579-828F-4134-96CC-6A905AC3D184}" srcOrd="0" destOrd="0" parTransId="{3A3B6CF9-E49E-4D6F-BD45-223D3C040FA3}" sibTransId="{1AB628A5-1D15-4465-8F8E-49D8678317D4}"/>
    <dgm:cxn modelId="{5A5BF950-B8C8-43AD-B56D-F6C50F5B474F}" type="presOf" srcId="{81624844-F914-4477-B6B4-3684DB0F38AE}" destId="{6F2B6318-86D4-49EB-8885-245A99646F6F}" srcOrd="0" destOrd="1" presId="urn:microsoft.com/office/officeart/2005/8/layout/hList2"/>
    <dgm:cxn modelId="{59D56772-6AB5-4FDA-8166-60972327CAC3}" srcId="{C41659AC-23B4-4445-ABAF-AFA1FE8695C2}" destId="{5A974F34-FDAE-4EB3-8211-6B3F0FC78E5E}" srcOrd="1" destOrd="0" parTransId="{2F09A146-CADA-412C-8223-DCEFDAF3C71B}" sibTransId="{123AF2E3-AD67-462A-83B0-832EE1EA3FE6}"/>
    <dgm:cxn modelId="{E285D374-12D5-4B3E-A514-7D6C8F2B518F}" srcId="{5A974F34-FDAE-4EB3-8211-6B3F0FC78E5E}" destId="{3C6A9988-24D7-4917-AD36-107AA50C5B11}" srcOrd="0" destOrd="0" parTransId="{B0EC1357-7643-47A5-99A6-09326F5D604D}" sibTransId="{682943D6-A844-450A-9D57-9AE30D2A3AAB}"/>
    <dgm:cxn modelId="{129C8A57-D705-4753-8759-0286BC559D4A}" srcId="{C41659AC-23B4-4445-ABAF-AFA1FE8695C2}" destId="{4616DD5A-28C5-485D-AC94-6F8E72B55D26}" srcOrd="2" destOrd="0" parTransId="{0070E5C2-ED66-4074-B126-1091818C1A9E}" sibTransId="{90515610-20EC-4637-BA95-948FBC720DDC}"/>
    <dgm:cxn modelId="{A696877A-8BBA-4191-994E-9E0C6BDED7CD}" type="presOf" srcId="{EE480EB1-5589-4334-B869-3FBCA03F2EE3}" destId="{32DAD5D9-B23D-40F7-9E6F-51D4E8A366B6}" srcOrd="0" destOrd="0" presId="urn:microsoft.com/office/officeart/2005/8/layout/hList2"/>
    <dgm:cxn modelId="{A1DD5984-117E-41C3-9EE0-EB246C2E8CC0}" type="presOf" srcId="{C41659AC-23B4-4445-ABAF-AFA1FE8695C2}" destId="{FB1F0C49-8E8D-4302-B4CD-254CE39E21E5}" srcOrd="0" destOrd="0" presId="urn:microsoft.com/office/officeart/2005/8/layout/hList2"/>
    <dgm:cxn modelId="{C3869D84-1CBF-4980-82DF-8B57C3B624F2}" type="presOf" srcId="{62BAA144-9E87-45B1-9BE3-35CADB52E505}" destId="{6F2B6318-86D4-49EB-8885-245A99646F6F}" srcOrd="0" destOrd="0" presId="urn:microsoft.com/office/officeart/2005/8/layout/hList2"/>
    <dgm:cxn modelId="{E57FE185-B229-4E7C-B276-388C518A1A06}" type="presOf" srcId="{4616DD5A-28C5-485D-AC94-6F8E72B55D26}" destId="{9872C564-C869-4E6B-A6B0-77AE0A25F95E}" srcOrd="0" destOrd="0" presId="urn:microsoft.com/office/officeart/2005/8/layout/hList2"/>
    <dgm:cxn modelId="{98E7A791-A2C4-4A15-9D4A-E09CA99842DF}" type="presOf" srcId="{9FD2CDF9-6208-493D-8D6F-7F3CED1C6A34}" destId="{32DAD5D9-B23D-40F7-9E6F-51D4E8A366B6}" srcOrd="0" destOrd="1" presId="urn:microsoft.com/office/officeart/2005/8/layout/hList2"/>
    <dgm:cxn modelId="{E6B9F3A6-A99D-4049-9125-9B366A344964}" srcId="{4616DD5A-28C5-485D-AC94-6F8E72B55D26}" destId="{9FD2CDF9-6208-493D-8D6F-7F3CED1C6A34}" srcOrd="1" destOrd="0" parTransId="{270D9CAE-2143-4022-99C4-98FC7907AA8F}" sibTransId="{50C62EAB-66E9-49E5-BEF2-F632C9F8C0FF}"/>
    <dgm:cxn modelId="{7EC0A1A7-207A-4FDC-A565-31011FCF2D99}" type="presOf" srcId="{BAC7A579-828F-4134-96CC-6A905AC3D184}" destId="{6E2F731E-2A2E-4123-B3A3-003AA6FC78FA}" srcOrd="0" destOrd="0" presId="urn:microsoft.com/office/officeart/2005/8/layout/hList2"/>
    <dgm:cxn modelId="{001998AB-6766-427F-B0AB-A8211FDE401E}" srcId="{BAC7A579-828F-4134-96CC-6A905AC3D184}" destId="{62BAA144-9E87-45B1-9BE3-35CADB52E505}" srcOrd="0" destOrd="0" parTransId="{378FDAD1-6A9B-42B8-8079-69CAC45D49FC}" sibTransId="{1C2DD9FB-6BF3-4FDC-93EA-211BCCF0F865}"/>
    <dgm:cxn modelId="{DFD55CC2-51CE-4C20-94BC-88350BE8F89E}" srcId="{5A974F34-FDAE-4EB3-8211-6B3F0FC78E5E}" destId="{5705F18C-2E19-4292-AFA7-3C66DE032FCB}" srcOrd="2" destOrd="0" parTransId="{EC8B7AB9-50F5-410B-8716-916A984545C9}" sibTransId="{1A862FB8-573D-47D4-AF5B-D432F4A5DE29}"/>
    <dgm:cxn modelId="{AA2872C6-11FA-49C4-8A8F-7F0453D03065}" type="presOf" srcId="{3C6A9988-24D7-4917-AD36-107AA50C5B11}" destId="{08401A48-172F-4D54-B48F-583305411B2F}" srcOrd="0" destOrd="0" presId="urn:microsoft.com/office/officeart/2005/8/layout/hList2"/>
    <dgm:cxn modelId="{C5EE21E2-803C-4523-BF06-E05DAD9B843C}" type="presOf" srcId="{5705F18C-2E19-4292-AFA7-3C66DE032FCB}" destId="{08401A48-172F-4D54-B48F-583305411B2F}" srcOrd="0" destOrd="2" presId="urn:microsoft.com/office/officeart/2005/8/layout/hList2"/>
    <dgm:cxn modelId="{1E141EF8-C5FD-4DB0-B34F-52F418BC9645}" srcId="{5A974F34-FDAE-4EB3-8211-6B3F0FC78E5E}" destId="{E718D01C-D8B5-40D6-9E5F-32F8A15C9A4C}" srcOrd="1" destOrd="0" parTransId="{47D904EB-7B69-46F9-981C-A1F7040B7BE0}" sibTransId="{BB70D6BC-08D6-4CB9-8D5B-4BB3FB957D3B}"/>
    <dgm:cxn modelId="{CBCB7150-4252-4ACF-B2CF-73B44F7E3963}" type="presParOf" srcId="{FB1F0C49-8E8D-4302-B4CD-254CE39E21E5}" destId="{61A8D180-731A-4271-832C-05C1C5E0DEF6}" srcOrd="0" destOrd="0" presId="urn:microsoft.com/office/officeart/2005/8/layout/hList2"/>
    <dgm:cxn modelId="{74A89BCE-9828-4287-AB15-D56A9E515106}" type="presParOf" srcId="{61A8D180-731A-4271-832C-05C1C5E0DEF6}" destId="{66E99A3D-E9D9-43F3-ACAC-622031113C9E}" srcOrd="0" destOrd="0" presId="urn:microsoft.com/office/officeart/2005/8/layout/hList2"/>
    <dgm:cxn modelId="{64532509-F97D-47A1-9FEB-FCA5D28BCE6A}" type="presParOf" srcId="{61A8D180-731A-4271-832C-05C1C5E0DEF6}" destId="{6F2B6318-86D4-49EB-8885-245A99646F6F}" srcOrd="1" destOrd="0" presId="urn:microsoft.com/office/officeart/2005/8/layout/hList2"/>
    <dgm:cxn modelId="{AB055816-700C-44BB-A828-06679D61E0C7}" type="presParOf" srcId="{61A8D180-731A-4271-832C-05C1C5E0DEF6}" destId="{6E2F731E-2A2E-4123-B3A3-003AA6FC78FA}" srcOrd="2" destOrd="0" presId="urn:microsoft.com/office/officeart/2005/8/layout/hList2"/>
    <dgm:cxn modelId="{82CB909A-9376-404E-9DC1-39E3FCD7002F}" type="presParOf" srcId="{FB1F0C49-8E8D-4302-B4CD-254CE39E21E5}" destId="{4349ED62-687E-48FC-91CC-DACBBA29FF9A}" srcOrd="1" destOrd="0" presId="urn:microsoft.com/office/officeart/2005/8/layout/hList2"/>
    <dgm:cxn modelId="{1ACDA42A-21C7-4B55-906B-065DA9A1554F}" type="presParOf" srcId="{FB1F0C49-8E8D-4302-B4CD-254CE39E21E5}" destId="{9F33BE70-2942-41C6-BDA5-63E989BE1F23}" srcOrd="2" destOrd="0" presId="urn:microsoft.com/office/officeart/2005/8/layout/hList2"/>
    <dgm:cxn modelId="{D4F13B83-967D-495E-8F82-9A2948335702}" type="presParOf" srcId="{9F33BE70-2942-41C6-BDA5-63E989BE1F23}" destId="{4C338D53-26F3-41CA-AA57-625D4E8E45EB}" srcOrd="0" destOrd="0" presId="urn:microsoft.com/office/officeart/2005/8/layout/hList2"/>
    <dgm:cxn modelId="{2531BB1C-31B0-44A1-9648-FC259E5368CA}" type="presParOf" srcId="{9F33BE70-2942-41C6-BDA5-63E989BE1F23}" destId="{08401A48-172F-4D54-B48F-583305411B2F}" srcOrd="1" destOrd="0" presId="urn:microsoft.com/office/officeart/2005/8/layout/hList2"/>
    <dgm:cxn modelId="{E880D6C7-330F-4189-A579-B0905FE704C9}" type="presParOf" srcId="{9F33BE70-2942-41C6-BDA5-63E989BE1F23}" destId="{9FED6EF6-0977-49EC-B7C4-E172031119C2}" srcOrd="2" destOrd="0" presId="urn:microsoft.com/office/officeart/2005/8/layout/hList2"/>
    <dgm:cxn modelId="{32DDC4D1-5F00-4F34-A14F-553430A6DFBC}" type="presParOf" srcId="{FB1F0C49-8E8D-4302-B4CD-254CE39E21E5}" destId="{850FCE1E-699C-43A1-8CD6-BCF664289D2E}" srcOrd="3" destOrd="0" presId="urn:microsoft.com/office/officeart/2005/8/layout/hList2"/>
    <dgm:cxn modelId="{89033BB3-CD00-45A7-99CE-AA9760661EB5}" type="presParOf" srcId="{FB1F0C49-8E8D-4302-B4CD-254CE39E21E5}" destId="{4AFD929F-4F8B-4FA2-8AE6-9E9B78A324C8}" srcOrd="4" destOrd="0" presId="urn:microsoft.com/office/officeart/2005/8/layout/hList2"/>
    <dgm:cxn modelId="{4944139F-1C9E-4D97-9BEF-5F02907BAD6B}" type="presParOf" srcId="{4AFD929F-4F8B-4FA2-8AE6-9E9B78A324C8}" destId="{FBB76FE8-3910-4CAB-92A2-23BBC7819A53}" srcOrd="0" destOrd="0" presId="urn:microsoft.com/office/officeart/2005/8/layout/hList2"/>
    <dgm:cxn modelId="{CECC05D6-D659-4DE0-8873-6665D583832A}" type="presParOf" srcId="{4AFD929F-4F8B-4FA2-8AE6-9E9B78A324C8}" destId="{32DAD5D9-B23D-40F7-9E6F-51D4E8A366B6}" srcOrd="1" destOrd="0" presId="urn:microsoft.com/office/officeart/2005/8/layout/hList2"/>
    <dgm:cxn modelId="{72B765D1-774A-4C04-AB00-DDB5F26FAD77}" type="presParOf" srcId="{4AFD929F-4F8B-4FA2-8AE6-9E9B78A324C8}" destId="{9872C564-C869-4E6B-A6B0-77AE0A25F95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F731E-2A2E-4123-B3A3-003AA6FC78FA}">
      <dsp:nvSpPr>
        <dsp:cNvPr id="0" name=""/>
        <dsp:cNvSpPr/>
      </dsp:nvSpPr>
      <dsp:spPr>
        <a:xfrm rot="16200000">
          <a:off x="-1383004"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466850">
            <a:lnSpc>
              <a:spcPct val="90000"/>
            </a:lnSpc>
            <a:spcBef>
              <a:spcPct val="0"/>
            </a:spcBef>
            <a:spcAft>
              <a:spcPct val="35000"/>
            </a:spcAft>
            <a:buNone/>
          </a:pPr>
          <a:r>
            <a:rPr lang="en-US" sz="3300" kern="1200"/>
            <a:t>Implementation</a:t>
          </a:r>
        </a:p>
      </dsp:txBody>
      <dsp:txXfrm>
        <a:off x="-1383004" y="2256453"/>
        <a:ext cx="3394043" cy="504901"/>
      </dsp:txXfrm>
    </dsp:sp>
    <dsp:sp modelId="{6F2B6318-86D4-49EB-8885-245A99646F6F}">
      <dsp:nvSpPr>
        <dsp:cNvPr id="0" name=""/>
        <dsp:cNvSpPr/>
      </dsp:nvSpPr>
      <dsp:spPr>
        <a:xfrm>
          <a:off x="566467"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445295" rIns="291592" bIns="29159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Mongolia</a:t>
          </a:r>
        </a:p>
        <a:p>
          <a:pPr marL="285750" lvl="1" indent="-285750" algn="l" defTabSz="1422400">
            <a:lnSpc>
              <a:spcPct val="90000"/>
            </a:lnSpc>
            <a:spcBef>
              <a:spcPct val="0"/>
            </a:spcBef>
            <a:spcAft>
              <a:spcPct val="15000"/>
            </a:spcAft>
            <a:buChar char="•"/>
          </a:pPr>
          <a:endParaRPr lang="en-US" sz="3200" kern="1200" dirty="0"/>
        </a:p>
      </dsp:txBody>
      <dsp:txXfrm>
        <a:off x="566467" y="811881"/>
        <a:ext cx="2514943" cy="3394043"/>
      </dsp:txXfrm>
    </dsp:sp>
    <dsp:sp modelId="{66E99A3D-E9D9-43F3-ACAC-622031113C9E}">
      <dsp:nvSpPr>
        <dsp:cNvPr id="0" name=""/>
        <dsp:cNvSpPr/>
      </dsp:nvSpPr>
      <dsp:spPr>
        <a:xfrm>
          <a:off x="61566" y="145412"/>
          <a:ext cx="1009802" cy="1009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ED6EF6-0977-49EC-B7C4-E172031119C2}">
      <dsp:nvSpPr>
        <dsp:cNvPr id="0" name=""/>
        <dsp:cNvSpPr/>
      </dsp:nvSpPr>
      <dsp:spPr>
        <a:xfrm rot="16200000">
          <a:off x="2303306"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466850">
            <a:lnSpc>
              <a:spcPct val="90000"/>
            </a:lnSpc>
            <a:spcBef>
              <a:spcPct val="0"/>
            </a:spcBef>
            <a:spcAft>
              <a:spcPct val="35000"/>
            </a:spcAft>
            <a:buNone/>
          </a:pPr>
          <a:r>
            <a:rPr lang="en-US" sz="3300" kern="1200"/>
            <a:t>Pre-EIF</a:t>
          </a:r>
        </a:p>
      </dsp:txBody>
      <dsp:txXfrm>
        <a:off x="2303306" y="2256453"/>
        <a:ext cx="3394043" cy="504901"/>
      </dsp:txXfrm>
    </dsp:sp>
    <dsp:sp modelId="{08401A48-172F-4D54-B48F-583305411B2F}">
      <dsp:nvSpPr>
        <dsp:cNvPr id="0" name=""/>
        <dsp:cNvSpPr/>
      </dsp:nvSpPr>
      <dsp:spPr>
        <a:xfrm>
          <a:off x="4252779"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445295" rIns="291592" bIns="291592" numCol="1" spcCol="1270" anchor="t" anchorCtr="0">
          <a:noAutofit/>
        </a:bodyPr>
        <a:lstStyle/>
        <a:p>
          <a:pPr marL="285750" lvl="1" indent="-285750" algn="l" defTabSz="1422400">
            <a:lnSpc>
              <a:spcPct val="90000"/>
            </a:lnSpc>
            <a:spcBef>
              <a:spcPct val="0"/>
            </a:spcBef>
            <a:spcAft>
              <a:spcPct val="15000"/>
            </a:spcAft>
            <a:buChar char="•"/>
          </a:pPr>
          <a:r>
            <a:rPr lang="en-US" sz="3200" kern="1200"/>
            <a:t>Nepal</a:t>
          </a:r>
        </a:p>
        <a:p>
          <a:pPr marL="285750" lvl="1" indent="-285750" algn="l" defTabSz="1422400">
            <a:lnSpc>
              <a:spcPct val="90000"/>
            </a:lnSpc>
            <a:spcBef>
              <a:spcPct val="0"/>
            </a:spcBef>
            <a:spcAft>
              <a:spcPct val="15000"/>
            </a:spcAft>
            <a:buChar char="•"/>
          </a:pPr>
          <a:r>
            <a:rPr lang="en-US" sz="3200" kern="1200" dirty="0"/>
            <a:t>Timor-Leste</a:t>
          </a:r>
        </a:p>
        <a:p>
          <a:pPr marL="285750" lvl="1" indent="-285750" algn="l" defTabSz="1422400">
            <a:lnSpc>
              <a:spcPct val="90000"/>
            </a:lnSpc>
            <a:spcBef>
              <a:spcPct val="0"/>
            </a:spcBef>
            <a:spcAft>
              <a:spcPct val="15000"/>
            </a:spcAft>
            <a:buChar char="•"/>
          </a:pPr>
          <a:r>
            <a:rPr lang="en-US" sz="3200" kern="1200"/>
            <a:t>Kosovo</a:t>
          </a:r>
        </a:p>
      </dsp:txBody>
      <dsp:txXfrm>
        <a:off x="4252779" y="811881"/>
        <a:ext cx="2514943" cy="3394043"/>
      </dsp:txXfrm>
    </dsp:sp>
    <dsp:sp modelId="{4C338D53-26F3-41CA-AA57-625D4E8E45EB}">
      <dsp:nvSpPr>
        <dsp:cNvPr id="0" name=""/>
        <dsp:cNvSpPr/>
      </dsp:nvSpPr>
      <dsp:spPr>
        <a:xfrm>
          <a:off x="3747877" y="145412"/>
          <a:ext cx="1009802" cy="1009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72C564-C869-4E6B-A6B0-77AE0A25F95E}">
      <dsp:nvSpPr>
        <dsp:cNvPr id="0" name=""/>
        <dsp:cNvSpPr/>
      </dsp:nvSpPr>
      <dsp:spPr>
        <a:xfrm rot="16200000">
          <a:off x="5989618" y="2256453"/>
          <a:ext cx="3394043" cy="5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5" bIns="0" numCol="1" spcCol="1270" anchor="t" anchorCtr="0">
          <a:noAutofit/>
        </a:bodyPr>
        <a:lstStyle/>
        <a:p>
          <a:pPr marL="0" lvl="0" indent="0" algn="r" defTabSz="1466850">
            <a:lnSpc>
              <a:spcPct val="90000"/>
            </a:lnSpc>
            <a:spcBef>
              <a:spcPct val="0"/>
            </a:spcBef>
            <a:spcAft>
              <a:spcPct val="35000"/>
            </a:spcAft>
            <a:buNone/>
          </a:pPr>
          <a:r>
            <a:rPr lang="en-US" sz="3300" kern="1200"/>
            <a:t>Development</a:t>
          </a:r>
        </a:p>
      </dsp:txBody>
      <dsp:txXfrm>
        <a:off x="5989618" y="2256453"/>
        <a:ext cx="3394043" cy="504901"/>
      </dsp:txXfrm>
    </dsp:sp>
    <dsp:sp modelId="{32DAD5D9-B23D-40F7-9E6F-51D4E8A366B6}">
      <dsp:nvSpPr>
        <dsp:cNvPr id="0" name=""/>
        <dsp:cNvSpPr/>
      </dsp:nvSpPr>
      <dsp:spPr>
        <a:xfrm>
          <a:off x="7939090" y="811881"/>
          <a:ext cx="2514943" cy="3394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445295" rIns="291592" bIns="29159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Indonesia</a:t>
          </a:r>
        </a:p>
        <a:p>
          <a:pPr marL="285750" lvl="1" indent="-285750" algn="l" defTabSz="1422400">
            <a:lnSpc>
              <a:spcPct val="90000"/>
            </a:lnSpc>
            <a:spcBef>
              <a:spcPct val="0"/>
            </a:spcBef>
            <a:spcAft>
              <a:spcPct val="15000"/>
            </a:spcAft>
            <a:buChar char="•"/>
          </a:pPr>
          <a:r>
            <a:rPr lang="en-US" sz="3200" kern="1200" dirty="0"/>
            <a:t>Belize</a:t>
          </a:r>
        </a:p>
      </dsp:txBody>
      <dsp:txXfrm>
        <a:off x="7939090" y="811881"/>
        <a:ext cx="2514943" cy="3394043"/>
      </dsp:txXfrm>
    </dsp:sp>
    <dsp:sp modelId="{FBB76FE8-3910-4CAB-92A2-23BBC7819A53}">
      <dsp:nvSpPr>
        <dsp:cNvPr id="0" name=""/>
        <dsp:cNvSpPr/>
      </dsp:nvSpPr>
      <dsp:spPr>
        <a:xfrm>
          <a:off x="7434189" y="145412"/>
          <a:ext cx="1009802" cy="10098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6FE5D3-C88A-4B07-9BC2-7182476197B1}" type="datetimeFigureOut">
              <a:rPr lang="en-US" smtClean="0"/>
              <a:t>10/13/2022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240FFD-1124-40D8-AC39-779C78A65251}" type="slidenum">
              <a:rPr lang="en-US" smtClean="0"/>
              <a:t>‹#›</a:t>
            </a:fld>
            <a:endParaRPr lang="en-US"/>
          </a:p>
        </p:txBody>
      </p:sp>
    </p:spTree>
    <p:extLst>
      <p:ext uri="{BB962C8B-B14F-4D97-AF65-F5344CB8AC3E}">
        <p14:creationId xmlns:p14="http://schemas.microsoft.com/office/powerpoint/2010/main" val="399208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60C472-F028-4C84-BA59-39BC4283737C}" type="slidenum">
              <a:rPr lang="en-US" smtClean="0">
                <a:sym typeface="Century Gothic" panose="020B0502020202020204" pitchFamily="34" charset="0"/>
              </a:rPr>
              <a:t>1</a:t>
            </a:fld>
            <a:endParaRPr lang="en-US">
              <a:sym typeface="Century Gothic" panose="020B0502020202020204" pitchFamily="34" charset="0"/>
            </a:endParaRPr>
          </a:p>
        </p:txBody>
      </p:sp>
    </p:spTree>
    <p:extLst>
      <p:ext uri="{BB962C8B-B14F-4D97-AF65-F5344CB8AC3E}">
        <p14:creationId xmlns:p14="http://schemas.microsoft.com/office/powerpoint/2010/main" val="92826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Cameron</a:t>
            </a:r>
          </a:p>
          <a:p>
            <a:endParaRPr lang="en-US"/>
          </a:p>
        </p:txBody>
      </p:sp>
      <p:sp>
        <p:nvSpPr>
          <p:cNvPr id="4" name="Slide Number Placeholder 3"/>
          <p:cNvSpPr>
            <a:spLocks noGrp="1"/>
          </p:cNvSpPr>
          <p:nvPr>
            <p:ph type="sldNum" sz="quarter" idx="5"/>
          </p:nvPr>
        </p:nvSpPr>
        <p:spPr/>
        <p:txBody>
          <a:bodyPr/>
          <a:lstStyle/>
          <a:p>
            <a:fld id="{3A240FFD-1124-40D8-AC39-779C78A65251}" type="slidenum">
              <a:rPr lang="en-US" smtClean="0"/>
              <a:t>2</a:t>
            </a:fld>
            <a:endParaRPr lang="en-US"/>
          </a:p>
        </p:txBody>
      </p:sp>
    </p:spTree>
    <p:extLst>
      <p:ext uri="{BB962C8B-B14F-4D97-AF65-F5344CB8AC3E}">
        <p14:creationId xmlns:p14="http://schemas.microsoft.com/office/powerpoint/2010/main" val="145071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0C472-F028-4C84-BA59-39BC4283737C}" type="slidenum">
              <a:rPr lang="en-US" smtClean="0"/>
              <a:t>3</a:t>
            </a:fld>
            <a:endParaRPr lang="en-US"/>
          </a:p>
        </p:txBody>
      </p:sp>
    </p:spTree>
    <p:extLst>
      <p:ext uri="{BB962C8B-B14F-4D97-AF65-F5344CB8AC3E}">
        <p14:creationId xmlns:p14="http://schemas.microsoft.com/office/powerpoint/2010/main" val="215987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0C472-F028-4C84-BA59-39BC4283737C}" type="slidenum">
              <a:rPr lang="en-US" smtClean="0"/>
              <a:t>4</a:t>
            </a:fld>
            <a:endParaRPr lang="en-US"/>
          </a:p>
        </p:txBody>
      </p:sp>
    </p:spTree>
    <p:extLst>
      <p:ext uri="{BB962C8B-B14F-4D97-AF65-F5344CB8AC3E}">
        <p14:creationId xmlns:p14="http://schemas.microsoft.com/office/powerpoint/2010/main" val="96005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9478">
              <a:defRPr/>
            </a:pPr>
            <a:fld id="{AC60C472-F028-4C84-BA59-39BC4283737C}" type="slidenum">
              <a:rPr lang="en-US">
                <a:solidFill>
                  <a:prstClr val="black"/>
                </a:solidFill>
                <a:latin typeface="Calibri" panose="020F0502020204030204"/>
              </a:rPr>
              <a:pPr defTabSz="94947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7410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240FFD-1124-40D8-AC39-779C78A65251}" type="slidenum">
              <a:rPr lang="en-US" smtClean="0"/>
              <a:t>6</a:t>
            </a:fld>
            <a:endParaRPr lang="en-US"/>
          </a:p>
        </p:txBody>
      </p:sp>
    </p:spTree>
    <p:extLst>
      <p:ext uri="{BB962C8B-B14F-4D97-AF65-F5344CB8AC3E}">
        <p14:creationId xmlns:p14="http://schemas.microsoft.com/office/powerpoint/2010/main" val="10939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3A240FFD-1124-40D8-AC39-779C78A65251}"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98297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6D09027-3DA1-4D5D-94E6-4A08D4640743}"/>
              </a:ext>
            </a:extLst>
          </p:cNvPr>
          <p:cNvGraphicFramePr>
            <a:graphicFrameLocks noChangeAspect="1"/>
          </p:cNvGraphicFramePr>
          <p:nvPr userDrawn="1">
            <p:custDataLst>
              <p:tags r:id="rId1"/>
            </p:custDataLst>
            <p:extLst>
              <p:ext uri="{D42A27DB-BD31-4B8C-83A1-F6EECF244321}">
                <p14:modId xmlns:p14="http://schemas.microsoft.com/office/powerpoint/2010/main" val="391472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8" name="Object 7" hidden="1">
                        <a:extLst>
                          <a:ext uri="{FF2B5EF4-FFF2-40B4-BE49-F238E27FC236}">
                            <a16:creationId xmlns:a16="http://schemas.microsoft.com/office/drawing/2014/main" id="{26D09027-3DA1-4D5D-94E6-4A08D4640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530D20D-69B6-4505-B40F-2A8F1D9A8888}"/>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BDE1B5B8-8CB3-4D59-85F1-4D73AA035BA6}"/>
              </a:ext>
            </a:extLst>
          </p:cNvPr>
          <p:cNvSpPr>
            <a:spLocks noGrp="1"/>
          </p:cNvSpPr>
          <p:nvPr>
            <p:ph type="title"/>
          </p:nvPr>
        </p:nvSpPr>
        <p:spPr>
          <a:xfrm>
            <a:off x="440675" y="341522"/>
            <a:ext cx="11310650" cy="837283"/>
          </a:xfrm>
          <a:prstGeom prst="rect">
            <a:avLst/>
          </a:prstGeom>
        </p:spPr>
        <p:txBody>
          <a:bodyPr vert="horz" lIns="0"/>
          <a:lstStyle>
            <a:lvl1pPr>
              <a:defRPr sz="2800" b="1">
                <a:solidFill>
                  <a:schemeClr val="bg1"/>
                </a:solidFill>
                <a:latin typeface="Century Gothic" panose="020B0502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1010712-9DE5-4980-AA6A-79B33A45AD4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126946D-D002-4A4B-99FF-8F3A1E550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F3D12C-13FE-42FC-837A-997535108A26}"/>
              </a:ext>
            </a:extLst>
          </p:cNvPr>
          <p:cNvSpPr>
            <a:spLocks noGrp="1"/>
          </p:cNvSpPr>
          <p:nvPr>
            <p:ph type="sldNum" sz="quarter" idx="12"/>
          </p:nvPr>
        </p:nvSpPr>
        <p:spPr/>
        <p:txBody>
          <a:bodyPr/>
          <a:lstStyle/>
          <a:p>
            <a:fld id="{A3B9A859-3C18-4535-876F-54C99B42B7AE}" type="slidenum">
              <a:rPr lang="en-US" smtClean="0"/>
              <a:t>‹#›</a:t>
            </a:fld>
            <a:endParaRPr lang="en-US"/>
          </a:p>
        </p:txBody>
      </p:sp>
      <p:sp>
        <p:nvSpPr>
          <p:cNvPr id="10" name="Text Placeholder 9">
            <a:extLst>
              <a:ext uri="{FF2B5EF4-FFF2-40B4-BE49-F238E27FC236}">
                <a16:creationId xmlns:a16="http://schemas.microsoft.com/office/drawing/2014/main" id="{E635EFDB-2064-4A24-83B0-CD6A1074D1C7}"/>
              </a:ext>
            </a:extLst>
          </p:cNvPr>
          <p:cNvSpPr>
            <a:spLocks noGrp="1"/>
          </p:cNvSpPr>
          <p:nvPr>
            <p:ph type="body" sz="quarter" idx="13"/>
          </p:nvPr>
        </p:nvSpPr>
        <p:spPr>
          <a:xfrm>
            <a:off x="440025" y="1612900"/>
            <a:ext cx="11310650" cy="4521200"/>
          </a:xfrm>
        </p:spPr>
        <p:txBody>
          <a:bodyPr lIns="0">
            <a:normAutofit/>
          </a:bodyPr>
          <a:lstStyle>
            <a:lvl1pPr marL="0" indent="0">
              <a:buNone/>
              <a:defRPr sz="1600" b="1"/>
            </a:lvl1pPr>
            <a:lvl2pPr marL="182880" indent="-182880">
              <a:lnSpc>
                <a:spcPct val="100000"/>
              </a:lnSpc>
              <a:spcBef>
                <a:spcPts val="300"/>
              </a:spcBef>
              <a:buClr>
                <a:srgbClr val="002060"/>
              </a:buClr>
              <a:buFont typeface="Wingdings" panose="05000000000000000000" pitchFamily="2" charset="2"/>
              <a:buChar char="§"/>
              <a:defRPr sz="1600"/>
            </a:lvl2pPr>
            <a:lvl3pPr marL="365760" indent="-182880">
              <a:lnSpc>
                <a:spcPct val="100000"/>
              </a:lnSpc>
              <a:spcBef>
                <a:spcPts val="300"/>
              </a:spcBef>
              <a:buClr>
                <a:srgbClr val="002060"/>
              </a:buClr>
              <a:buFont typeface="Palatino Linotype" panose="02040502050505030304" pitchFamily="18" charset="0"/>
              <a:buChar char="‒"/>
              <a:defRPr sz="1600"/>
            </a:lvl3pPr>
            <a:lvl4pPr marL="548640" indent="-182880">
              <a:lnSpc>
                <a:spcPct val="100000"/>
              </a:lnSpc>
              <a:spcBef>
                <a:spcPts val="300"/>
              </a:spcBef>
              <a:buClr>
                <a:srgbClr val="002060"/>
              </a:buCl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22877694"/>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272" userDrawn="1">
          <p15:clr>
            <a:srgbClr val="FBAE40"/>
          </p15:clr>
        </p15:guide>
        <p15:guide id="3" pos="7416" userDrawn="1">
          <p15:clr>
            <a:srgbClr val="FBAE40"/>
          </p15:clr>
        </p15:guide>
        <p15:guide id="4" orient="horz" pos="1008" userDrawn="1">
          <p15:clr>
            <a:srgbClr val="FBAE40"/>
          </p15:clr>
        </p15:guide>
        <p15:guide id="5" orient="horz" pos="39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9A859-3C18-4535-876F-54C99B42B7AE}" type="slidenum">
              <a:rPr lang="en-US" smtClean="0"/>
              <a:t>‹#›</a:t>
            </a:fld>
            <a:endParaRPr lang="en-US"/>
          </a:p>
        </p:txBody>
      </p:sp>
    </p:spTree>
    <p:extLst>
      <p:ext uri="{BB962C8B-B14F-4D97-AF65-F5344CB8AC3E}">
        <p14:creationId xmlns:p14="http://schemas.microsoft.com/office/powerpoint/2010/main" val="407288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7E964C-5F47-47AC-807E-C8B814F89480}"/>
              </a:ext>
            </a:extLst>
          </p:cNvPr>
          <p:cNvGraphicFramePr>
            <a:graphicFrameLocks noChangeAspect="1"/>
          </p:cNvGraphicFramePr>
          <p:nvPr userDrawn="1">
            <p:custDataLst>
              <p:tags r:id="rId1"/>
            </p:custDataLst>
            <p:extLst>
              <p:ext uri="{D42A27DB-BD31-4B8C-83A1-F6EECF244321}">
                <p14:modId xmlns:p14="http://schemas.microsoft.com/office/powerpoint/2010/main" val="1108165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7" name="Object 6" hidden="1">
                        <a:extLst>
                          <a:ext uri="{FF2B5EF4-FFF2-40B4-BE49-F238E27FC236}">
                            <a16:creationId xmlns:a16="http://schemas.microsoft.com/office/drawing/2014/main" id="{4D7E964C-5F47-47AC-807E-C8B814F894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F9D882E-B59B-4BF6-A1C4-42900A2BF82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a:latin typeface="Century Gothic" panose="020B0502020202020204" pitchFamily="34" charset="0"/>
              <a:ea typeface="+mj-ea"/>
              <a:cs typeface="+mj-cs"/>
              <a:sym typeface="Century Gothic" panose="020B0502020202020204" pitchFamily="34" charset="0"/>
            </a:endParaRPr>
          </a:p>
        </p:txBody>
      </p:sp>
      <p:sp>
        <p:nvSpPr>
          <p:cNvPr id="4" name="Slide Number Placeholder 3"/>
          <p:cNvSpPr>
            <a:spLocks noGrp="1"/>
          </p:cNvSpPr>
          <p:nvPr>
            <p:ph type="sldNum" sz="quarter" idx="12"/>
          </p:nvPr>
        </p:nvSpPr>
        <p:spPr>
          <a:xfrm>
            <a:off x="9008125" y="6356350"/>
            <a:ext cx="2743200" cy="365125"/>
          </a:xfrm>
        </p:spPr>
        <p:txBody>
          <a:bodyPr rIns="0"/>
          <a:lstStyle/>
          <a:p>
            <a:fld id="{A3B9A859-3C18-4535-876F-54C99B42B7AE}" type="slidenum">
              <a:rPr lang="en-US" smtClean="0"/>
              <a:t>‹#›</a:t>
            </a:fld>
            <a:endParaRPr lang="en-US"/>
          </a:p>
        </p:txBody>
      </p:sp>
      <p:sp>
        <p:nvSpPr>
          <p:cNvPr id="5" name="Title 4">
            <a:extLst>
              <a:ext uri="{FF2B5EF4-FFF2-40B4-BE49-F238E27FC236}">
                <a16:creationId xmlns:a16="http://schemas.microsoft.com/office/drawing/2014/main" id="{082E971C-B85B-42E9-8CFD-A47832F1B5FE}"/>
              </a:ext>
            </a:extLst>
          </p:cNvPr>
          <p:cNvSpPr>
            <a:spLocks noGrp="1"/>
          </p:cNvSpPr>
          <p:nvPr>
            <p:ph type="title"/>
          </p:nvPr>
        </p:nvSpPr>
        <p:spPr>
          <a:xfrm>
            <a:off x="440675" y="153266"/>
            <a:ext cx="11310650" cy="1089528"/>
          </a:xfrm>
          <a:prstGeom prst="rect">
            <a:avLst/>
          </a:prstGeom>
        </p:spPr>
        <p:txBody>
          <a:bodyPr lIns="0"/>
          <a:lstStyle>
            <a:lvl1pPr>
              <a:defRPr sz="2400">
                <a:solidFill>
                  <a:schemeClr val="bg1"/>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2087669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6D09027-3DA1-4D5D-94E6-4A08D4640743}"/>
              </a:ext>
            </a:extLst>
          </p:cNvPr>
          <p:cNvGraphicFramePr>
            <a:graphicFrameLocks noChangeAspect="1"/>
          </p:cNvGraphicFramePr>
          <p:nvPr userDrawn="1">
            <p:custDataLst>
              <p:tags r:id="rId1"/>
            </p:custDataLst>
            <p:extLst>
              <p:ext uri="{D42A27DB-BD31-4B8C-83A1-F6EECF244321}">
                <p14:modId xmlns:p14="http://schemas.microsoft.com/office/powerpoint/2010/main" val="2685549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8" name="Object 7" hidden="1">
                        <a:extLst>
                          <a:ext uri="{FF2B5EF4-FFF2-40B4-BE49-F238E27FC236}">
                            <a16:creationId xmlns:a16="http://schemas.microsoft.com/office/drawing/2014/main" id="{26D09027-3DA1-4D5D-94E6-4A08D46407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530D20D-69B6-4505-B40F-2A8F1D9A8888}"/>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0" i="0" baseline="0">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BDE1B5B8-8CB3-4D59-85F1-4D73AA035BA6}"/>
              </a:ext>
            </a:extLst>
          </p:cNvPr>
          <p:cNvSpPr>
            <a:spLocks noGrp="1"/>
          </p:cNvSpPr>
          <p:nvPr>
            <p:ph type="title"/>
          </p:nvPr>
        </p:nvSpPr>
        <p:spPr>
          <a:xfrm>
            <a:off x="440675" y="341522"/>
            <a:ext cx="11310650" cy="837283"/>
          </a:xfrm>
          <a:prstGeom prst="rect">
            <a:avLst/>
          </a:prstGeom>
        </p:spPr>
        <p:txBody>
          <a:bodyPr vert="horz" lIns="0"/>
          <a:lstStyle>
            <a:lvl1pPr>
              <a:defRPr sz="2800" b="1">
                <a:solidFill>
                  <a:schemeClr val="bg1"/>
                </a:solidFill>
                <a:latin typeface="Century Gothic" panose="020B0502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1010712-9DE5-4980-AA6A-79B33A45AD4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126946D-D002-4A4B-99FF-8F3A1E550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F3D12C-13FE-42FC-837A-997535108A26}"/>
              </a:ext>
            </a:extLst>
          </p:cNvPr>
          <p:cNvSpPr>
            <a:spLocks noGrp="1"/>
          </p:cNvSpPr>
          <p:nvPr>
            <p:ph type="sldNum" sz="quarter" idx="12"/>
          </p:nvPr>
        </p:nvSpPr>
        <p:spPr/>
        <p:txBody>
          <a:bodyPr/>
          <a:lstStyle/>
          <a:p>
            <a:fld id="{A3B9A859-3C18-4535-876F-54C99B42B7AE}" type="slidenum">
              <a:rPr lang="en-US" smtClean="0"/>
              <a:t>‹#›</a:t>
            </a:fld>
            <a:endParaRPr lang="en-US"/>
          </a:p>
        </p:txBody>
      </p:sp>
      <p:sp>
        <p:nvSpPr>
          <p:cNvPr id="10" name="Text Placeholder 9">
            <a:extLst>
              <a:ext uri="{FF2B5EF4-FFF2-40B4-BE49-F238E27FC236}">
                <a16:creationId xmlns:a16="http://schemas.microsoft.com/office/drawing/2014/main" id="{E635EFDB-2064-4A24-83B0-CD6A1074D1C7}"/>
              </a:ext>
            </a:extLst>
          </p:cNvPr>
          <p:cNvSpPr>
            <a:spLocks noGrp="1"/>
          </p:cNvSpPr>
          <p:nvPr>
            <p:ph type="body" sz="quarter" idx="13"/>
          </p:nvPr>
        </p:nvSpPr>
        <p:spPr>
          <a:xfrm>
            <a:off x="440025" y="1612900"/>
            <a:ext cx="11310650" cy="4521200"/>
          </a:xfrm>
        </p:spPr>
        <p:txBody>
          <a:bodyPr lIns="0">
            <a:normAutofit/>
          </a:bodyPr>
          <a:lstStyle>
            <a:lvl1pPr marL="0" indent="0">
              <a:buNone/>
              <a:defRPr sz="1600" b="1"/>
            </a:lvl1pPr>
            <a:lvl2pPr marL="182880" indent="-182880">
              <a:lnSpc>
                <a:spcPct val="100000"/>
              </a:lnSpc>
              <a:spcBef>
                <a:spcPts val="300"/>
              </a:spcBef>
              <a:buClr>
                <a:srgbClr val="002060"/>
              </a:buClr>
              <a:buFont typeface="Wingdings" panose="05000000000000000000" pitchFamily="2" charset="2"/>
              <a:buChar char="§"/>
              <a:defRPr sz="1600"/>
            </a:lvl2pPr>
            <a:lvl3pPr marL="365760" indent="-182880">
              <a:lnSpc>
                <a:spcPct val="100000"/>
              </a:lnSpc>
              <a:spcBef>
                <a:spcPts val="300"/>
              </a:spcBef>
              <a:buClr>
                <a:srgbClr val="002060"/>
              </a:buClr>
              <a:buFont typeface="Palatino Linotype" panose="02040502050505030304" pitchFamily="18" charset="0"/>
              <a:buChar char="‒"/>
              <a:defRPr sz="1600"/>
            </a:lvl3pPr>
            <a:lvl4pPr marL="548640" indent="-182880">
              <a:lnSpc>
                <a:spcPct val="100000"/>
              </a:lnSpc>
              <a:spcBef>
                <a:spcPts val="300"/>
              </a:spcBef>
              <a:buClr>
                <a:srgbClr val="002060"/>
              </a:buCl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97741146"/>
      </p:ext>
    </p:extLst>
  </p:cSld>
  <p:clrMapOvr>
    <a:masterClrMapping/>
  </p:clrMapOvr>
  <p:extLst>
    <p:ext uri="{DCECCB84-F9BA-43D5-87BE-67443E8EF086}">
      <p15:sldGuideLst xmlns:p15="http://schemas.microsoft.com/office/powerpoint/2012/main">
        <p15:guide id="1" orient="horz" pos="4080">
          <p15:clr>
            <a:srgbClr val="FBAE40"/>
          </p15:clr>
        </p15:guide>
        <p15:guide id="2" pos="272">
          <p15:clr>
            <a:srgbClr val="FBAE40"/>
          </p15:clr>
        </p15:guide>
        <p15:guide id="3" pos="7416">
          <p15:clr>
            <a:srgbClr val="FBAE40"/>
          </p15:clr>
        </p15:guide>
        <p15:guide id="4" orient="horz" pos="1008">
          <p15:clr>
            <a:srgbClr val="FBAE40"/>
          </p15:clr>
        </p15:guide>
        <p15:guide id="5" orient="horz" pos="39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9A859-3C18-4535-876F-54C99B42B7AE}" type="slidenum">
              <a:rPr lang="en-US" smtClean="0"/>
              <a:t>‹#›</a:t>
            </a:fld>
            <a:endParaRPr lang="en-US"/>
          </a:p>
        </p:txBody>
      </p:sp>
    </p:spTree>
    <p:extLst>
      <p:ext uri="{BB962C8B-B14F-4D97-AF65-F5344CB8AC3E}">
        <p14:creationId xmlns:p14="http://schemas.microsoft.com/office/powerpoint/2010/main" val="237948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D7E964C-5F47-47AC-807E-C8B814F89480}"/>
              </a:ext>
            </a:extLst>
          </p:cNvPr>
          <p:cNvGraphicFramePr>
            <a:graphicFrameLocks noChangeAspect="1"/>
          </p:cNvGraphicFramePr>
          <p:nvPr userDrawn="1">
            <p:custDataLst>
              <p:tags r:id="rId1"/>
            </p:custDataLst>
            <p:extLst>
              <p:ext uri="{D42A27DB-BD31-4B8C-83A1-F6EECF244321}">
                <p14:modId xmlns:p14="http://schemas.microsoft.com/office/powerpoint/2010/main" val="70412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7" name="Object 6" hidden="1">
                        <a:extLst>
                          <a:ext uri="{FF2B5EF4-FFF2-40B4-BE49-F238E27FC236}">
                            <a16:creationId xmlns:a16="http://schemas.microsoft.com/office/drawing/2014/main" id="{4D7E964C-5F47-47AC-807E-C8B814F894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F9D882E-B59B-4BF6-A1C4-42900A2BF82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a:latin typeface="Century Gothic" panose="020B0502020202020204" pitchFamily="34" charset="0"/>
              <a:ea typeface="+mj-ea"/>
              <a:cs typeface="+mj-cs"/>
              <a:sym typeface="Century Gothic" panose="020B0502020202020204" pitchFamily="34" charset="0"/>
            </a:endParaRPr>
          </a:p>
        </p:txBody>
      </p:sp>
      <p:sp>
        <p:nvSpPr>
          <p:cNvPr id="4" name="Slide Number Placeholder 3"/>
          <p:cNvSpPr>
            <a:spLocks noGrp="1"/>
          </p:cNvSpPr>
          <p:nvPr>
            <p:ph type="sldNum" sz="quarter" idx="12"/>
          </p:nvPr>
        </p:nvSpPr>
        <p:spPr>
          <a:xfrm>
            <a:off x="9008125" y="6356350"/>
            <a:ext cx="2743200" cy="365125"/>
          </a:xfrm>
        </p:spPr>
        <p:txBody>
          <a:bodyPr rIns="0"/>
          <a:lstStyle/>
          <a:p>
            <a:fld id="{A3B9A859-3C18-4535-876F-54C99B42B7AE}" type="slidenum">
              <a:rPr lang="en-US" smtClean="0"/>
              <a:t>‹#›</a:t>
            </a:fld>
            <a:endParaRPr lang="en-US"/>
          </a:p>
        </p:txBody>
      </p:sp>
      <p:sp>
        <p:nvSpPr>
          <p:cNvPr id="5" name="Title 4">
            <a:extLst>
              <a:ext uri="{FF2B5EF4-FFF2-40B4-BE49-F238E27FC236}">
                <a16:creationId xmlns:a16="http://schemas.microsoft.com/office/drawing/2014/main" id="{082E971C-B85B-42E9-8CFD-A47832F1B5FE}"/>
              </a:ext>
            </a:extLst>
          </p:cNvPr>
          <p:cNvSpPr>
            <a:spLocks noGrp="1"/>
          </p:cNvSpPr>
          <p:nvPr>
            <p:ph type="title"/>
          </p:nvPr>
        </p:nvSpPr>
        <p:spPr>
          <a:xfrm>
            <a:off x="440675" y="153266"/>
            <a:ext cx="11310650" cy="1089528"/>
          </a:xfrm>
          <a:prstGeom prst="rect">
            <a:avLst/>
          </a:prstGeom>
        </p:spPr>
        <p:txBody>
          <a:bodyPr lIns="0"/>
          <a:lstStyle>
            <a:lvl1pPr>
              <a:defRPr sz="2400">
                <a:solidFill>
                  <a:schemeClr val="bg1"/>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89596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4C535A3-3B47-4578-9F17-202645ADBA53}"/>
              </a:ext>
            </a:extLst>
          </p:cNvPr>
          <p:cNvGraphicFramePr>
            <a:graphicFrameLocks noChangeAspect="1"/>
          </p:cNvGraphicFramePr>
          <p:nvPr userDrawn="1">
            <p:custDataLst>
              <p:tags r:id="rId13"/>
            </p:custDataLst>
            <p:extLst>
              <p:ext uri="{D42A27DB-BD31-4B8C-83A1-F6EECF244321}">
                <p14:modId xmlns:p14="http://schemas.microsoft.com/office/powerpoint/2010/main" val="1685661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53" imgH="359" progId="TCLayout.ActiveDocument.1">
                  <p:embed/>
                </p:oleObj>
              </mc:Choice>
              <mc:Fallback>
                <p:oleObj name="think-cell Slide" r:id="rId14" imgW="353" imgH="359" progId="TCLayout.ActiveDocument.1">
                  <p:embed/>
                  <p:pic>
                    <p:nvPicPr>
                      <p:cNvPr id="8" name="Object 7" hidden="1">
                        <a:extLst>
                          <a:ext uri="{FF2B5EF4-FFF2-40B4-BE49-F238E27FC236}">
                            <a16:creationId xmlns:a16="http://schemas.microsoft.com/office/drawing/2014/main" id="{E4C535A3-3B47-4578-9F17-202645ADBA5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CDC569-D494-4081-83ED-F7E18BE41C5B}"/>
              </a:ext>
            </a:extLst>
          </p:cNvPr>
          <p:cNvGraphicFramePr>
            <a:graphicFrameLocks noChangeAspect="1"/>
          </p:cNvGraphicFramePr>
          <p:nvPr userDrawn="1">
            <p:custDataLst>
              <p:tags r:id="rId5"/>
            </p:custDataLst>
            <p:extLst>
              <p:ext uri="{D42A27DB-BD31-4B8C-83A1-F6EECF244321}">
                <p14:modId xmlns:p14="http://schemas.microsoft.com/office/powerpoint/2010/main" val="411035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53" imgH="359" progId="TCLayout.ActiveDocument.1">
                  <p:embed/>
                </p:oleObj>
              </mc:Choice>
              <mc:Fallback>
                <p:oleObj name="think-cell Slide" r:id="rId7" imgW="353" imgH="359" progId="TCLayout.ActiveDocument.1">
                  <p:embed/>
                  <p:pic>
                    <p:nvPicPr>
                      <p:cNvPr id="8" name="Object 7" hidden="1">
                        <a:extLst>
                          <a:ext uri="{FF2B5EF4-FFF2-40B4-BE49-F238E27FC236}">
                            <a16:creationId xmlns:a16="http://schemas.microsoft.com/office/drawing/2014/main" id="{22CDC569-D494-4081-83ED-F7E18BE41C5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FEA1D9A-F36B-4EF2-B137-B808FF612A6B}"/>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rgbClr val="505864"/>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rgbClr val="505864"/>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rgbClr val="505864"/>
                </a:solidFill>
              </a:defRPr>
            </a:lvl1pPr>
          </a:lstStyle>
          <a:p>
            <a:fld id="{A3B9A859-3C18-4535-876F-54C99B42B7AE}" type="slidenum">
              <a:rPr lang="en-US" smtClean="0"/>
              <a:pPr/>
              <a:t>‹#›</a:t>
            </a:fld>
            <a:endParaRPr lang="en-US"/>
          </a:p>
        </p:txBody>
      </p:sp>
      <p:sp>
        <p:nvSpPr>
          <p:cNvPr id="9" name="Rectangle 8">
            <a:extLst>
              <a:ext uri="{FF2B5EF4-FFF2-40B4-BE49-F238E27FC236}">
                <a16:creationId xmlns:a16="http://schemas.microsoft.com/office/drawing/2014/main" id="{C5C3EBEA-4C13-4C21-A909-A7F726DC17E7}"/>
              </a:ext>
            </a:extLst>
          </p:cNvPr>
          <p:cNvSpPr/>
          <p:nvPr userDrawn="1"/>
        </p:nvSpPr>
        <p:spPr>
          <a:xfrm>
            <a:off x="0" y="0"/>
            <a:ext cx="12192000" cy="1285875"/>
          </a:xfrm>
          <a:prstGeom prst="rect">
            <a:avLst/>
          </a:prstGeom>
          <a:solidFill>
            <a:srgbClr val="00206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00" b="1"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897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CDC569-D494-4081-83ED-F7E18BE41C5B}"/>
              </a:ext>
            </a:extLst>
          </p:cNvPr>
          <p:cNvGraphicFramePr>
            <a:graphicFrameLocks noChangeAspect="1"/>
          </p:cNvGraphicFramePr>
          <p:nvPr userDrawn="1">
            <p:custDataLst>
              <p:tags r:id="rId5"/>
            </p:custDataLst>
            <p:extLst>
              <p:ext uri="{D42A27DB-BD31-4B8C-83A1-F6EECF244321}">
                <p14:modId xmlns:p14="http://schemas.microsoft.com/office/powerpoint/2010/main" val="658967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53" imgH="359" progId="TCLayout.ActiveDocument.1">
                  <p:embed/>
                </p:oleObj>
              </mc:Choice>
              <mc:Fallback>
                <p:oleObj name="think-cell Slide" r:id="rId7" imgW="353" imgH="359" progId="TCLayout.ActiveDocument.1">
                  <p:embed/>
                  <p:pic>
                    <p:nvPicPr>
                      <p:cNvPr id="8" name="Object 7" hidden="1">
                        <a:extLst>
                          <a:ext uri="{FF2B5EF4-FFF2-40B4-BE49-F238E27FC236}">
                            <a16:creationId xmlns:a16="http://schemas.microsoft.com/office/drawing/2014/main" id="{22CDC569-D494-4081-83ED-F7E18BE41C5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FEA1D9A-F36B-4EF2-B137-B808FF612A6B}"/>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rgbClr val="505864"/>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rgbClr val="505864"/>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rgbClr val="505864"/>
                </a:solidFill>
              </a:defRPr>
            </a:lvl1pPr>
          </a:lstStyle>
          <a:p>
            <a:fld id="{A3B9A859-3C18-4535-876F-54C99B42B7AE}" type="slidenum">
              <a:rPr lang="en-US" smtClean="0"/>
              <a:pPr/>
              <a:t>‹#›</a:t>
            </a:fld>
            <a:endParaRPr lang="en-US"/>
          </a:p>
        </p:txBody>
      </p:sp>
      <p:sp>
        <p:nvSpPr>
          <p:cNvPr id="9" name="Rectangle 8">
            <a:extLst>
              <a:ext uri="{FF2B5EF4-FFF2-40B4-BE49-F238E27FC236}">
                <a16:creationId xmlns:a16="http://schemas.microsoft.com/office/drawing/2014/main" id="{C5C3EBEA-4C13-4C21-A909-A7F726DC17E7}"/>
              </a:ext>
            </a:extLst>
          </p:cNvPr>
          <p:cNvSpPr/>
          <p:nvPr userDrawn="1"/>
        </p:nvSpPr>
        <p:spPr>
          <a:xfrm>
            <a:off x="0" y="0"/>
            <a:ext cx="12192000" cy="1285875"/>
          </a:xfrm>
          <a:prstGeom prst="rect">
            <a:avLst/>
          </a:prstGeom>
          <a:solidFill>
            <a:srgbClr val="00206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500" b="1"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33777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slideLayout" Target="../slideLayouts/slideLayout12.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11" Type="http://schemas.openxmlformats.org/officeDocument/2006/relationships/image" Target="../media/image14.png"/><Relationship Id="rId5" Type="http://schemas.openxmlformats.org/officeDocument/2006/relationships/oleObject" Target="../embeddings/oleObject9.bin"/><Relationship Id="rId10" Type="http://schemas.openxmlformats.org/officeDocument/2006/relationships/image" Target="../media/image13.svg"/><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xml"/><Relationship Id="rId7" Type="http://schemas.openxmlformats.org/officeDocument/2006/relationships/image" Target="../media/image1.emf"/><Relationship Id="rId12" Type="http://schemas.openxmlformats.org/officeDocument/2006/relationships/image" Target="../media/image21.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oleObject" Target="../embeddings/oleObject10.bin"/><Relationship Id="rId11" Type="http://schemas.openxmlformats.org/officeDocument/2006/relationships/image" Target="../media/image20.png"/><Relationship Id="rId5" Type="http://schemas.openxmlformats.org/officeDocument/2006/relationships/notesSlide" Target="../notesSlides/notesSlide4.xml"/><Relationship Id="rId10" Type="http://schemas.openxmlformats.org/officeDocument/2006/relationships/image" Target="../media/image19.svg"/><Relationship Id="rId4" Type="http://schemas.openxmlformats.org/officeDocument/2006/relationships/slideLayout" Target="../slideLayouts/slideLayout12.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4.xml"/><Relationship Id="rId7" Type="http://schemas.openxmlformats.org/officeDocument/2006/relationships/image" Target="../media/image1.emf"/><Relationship Id="rId12" Type="http://schemas.openxmlformats.org/officeDocument/2006/relationships/image" Target="../media/image26.sv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oleObject" Target="../embeddings/oleObject11.bin"/><Relationship Id="rId11" Type="http://schemas.openxmlformats.org/officeDocument/2006/relationships/image" Target="../media/image25.png"/><Relationship Id="rId5" Type="http://schemas.openxmlformats.org/officeDocument/2006/relationships/notesSlide" Target="../notesSlides/notesSlide5.xml"/><Relationship Id="rId10" Type="http://schemas.openxmlformats.org/officeDocument/2006/relationships/image" Target="../media/image24.svg"/><Relationship Id="rId4" Type="http://schemas.openxmlformats.org/officeDocument/2006/relationships/slideLayout" Target="../slideLayouts/slideLayout12.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6.xml"/><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1.emf"/><Relationship Id="rId10" Type="http://schemas.openxmlformats.org/officeDocument/2006/relationships/image" Target="../media/image31.svg"/><Relationship Id="rId4" Type="http://schemas.openxmlformats.org/officeDocument/2006/relationships/oleObject" Target="../embeddings/oleObject12.bin"/><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3.bin"/><Relationship Id="rId7" Type="http://schemas.openxmlformats.org/officeDocument/2006/relationships/image" Target="../media/image33.sv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32.png"/><Relationship Id="rId11" Type="http://schemas.openxmlformats.org/officeDocument/2006/relationships/image" Target="../media/image36.svg"/><Relationship Id="rId5" Type="http://schemas.openxmlformats.org/officeDocument/2006/relationships/image" Target="../media/image34.png"/><Relationship Id="rId10" Type="http://schemas.openxmlformats.org/officeDocument/2006/relationships/image" Target="../media/image35.png"/><Relationship Id="rId4" Type="http://schemas.openxmlformats.org/officeDocument/2006/relationships/image" Target="../media/image1.emf"/><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7.xml"/><Relationship Id="rId7" Type="http://schemas.openxmlformats.org/officeDocument/2006/relationships/image" Target="../media/image37.svg"/><Relationship Id="rId2" Type="http://schemas.openxmlformats.org/officeDocument/2006/relationships/slideLayout" Target="../slideLayouts/slideLayout15.xml"/><Relationship Id="rId1" Type="http://schemas.openxmlformats.org/officeDocument/2006/relationships/tags" Target="../tags/tag27.xml"/><Relationship Id="rId6" Type="http://schemas.openxmlformats.org/officeDocument/2006/relationships/image" Target="../media/image32.png"/><Relationship Id="rId5" Type="http://schemas.openxmlformats.org/officeDocument/2006/relationships/image" Target="../media/image1.emf"/><Relationship Id="rId10" Type="http://schemas.openxmlformats.org/officeDocument/2006/relationships/image" Target="../media/image31.svg"/><Relationship Id="rId4" Type="http://schemas.openxmlformats.org/officeDocument/2006/relationships/oleObject" Target="../embeddings/oleObject14.bin"/><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1405445C-CD87-4F95-8012-CD0C586E2D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9" progId="TCLayout.ActiveDocument.1">
                  <p:embed/>
                </p:oleObj>
              </mc:Choice>
              <mc:Fallback>
                <p:oleObj name="think-cell Slide" r:id="rId5" imgW="353" imgH="359" progId="TCLayout.ActiveDocument.1">
                  <p:embed/>
                  <p:pic>
                    <p:nvPicPr>
                      <p:cNvPr id="17" name="Object 16" hidden="1">
                        <a:extLst>
                          <a:ext uri="{FF2B5EF4-FFF2-40B4-BE49-F238E27FC236}">
                            <a16:creationId xmlns:a16="http://schemas.microsoft.com/office/drawing/2014/main" id="{1405445C-CD87-4F95-8012-CD0C586E2D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7967" t="8433" r="6250" b="12876"/>
          <a:stretch/>
        </p:blipFill>
        <p:spPr bwMode="auto">
          <a:xfrm>
            <a:off x="0" y="24594"/>
            <a:ext cx="12192000" cy="5855359"/>
          </a:xfrm>
          <a:prstGeom prst="rect">
            <a:avLst/>
          </a:prstGeom>
          <a:noFill/>
          <a:ln>
            <a:noFill/>
          </a:ln>
        </p:spPr>
      </p:pic>
      <p:pic>
        <p:nvPicPr>
          <p:cNvPr id="5"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1352" y="1753979"/>
            <a:ext cx="2636874" cy="267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9DBAE571-6126-40D1-988D-8367EEFE2A36}"/>
              </a:ext>
            </a:extLst>
          </p:cNvPr>
          <p:cNvSpPr/>
          <p:nvPr/>
        </p:nvSpPr>
        <p:spPr>
          <a:xfrm>
            <a:off x="0" y="4731027"/>
            <a:ext cx="12192000" cy="212697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sym typeface="Century Gothic" panose="020B0502020202020204" pitchFamily="34" charset="0"/>
            </a:endParaRPr>
          </a:p>
        </p:txBody>
      </p:sp>
      <p:sp>
        <p:nvSpPr>
          <p:cNvPr id="14" name="Rectangle 13" hidden="1">
            <a:extLst>
              <a:ext uri="{FF2B5EF4-FFF2-40B4-BE49-F238E27FC236}">
                <a16:creationId xmlns:a16="http://schemas.microsoft.com/office/drawing/2014/main" id="{C8ACAB85-1395-4620-AB3B-56031C9D020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600" b="1">
              <a:latin typeface="Century Gothic" panose="020B0502020202020204" pitchFamily="34" charset="0"/>
              <a:ea typeface="+mj-ea"/>
              <a:cs typeface="+mj-cs"/>
              <a:sym typeface="Century Gothic" panose="020B0502020202020204" pitchFamily="34" charset="0"/>
            </a:endParaRPr>
          </a:p>
        </p:txBody>
      </p:sp>
      <p:sp>
        <p:nvSpPr>
          <p:cNvPr id="15" name="Title 1">
            <a:extLst>
              <a:ext uri="{FF2B5EF4-FFF2-40B4-BE49-F238E27FC236}">
                <a16:creationId xmlns:a16="http://schemas.microsoft.com/office/drawing/2014/main" id="{37EB37FD-D6AC-42ED-9CCB-AF30C66E751C}"/>
              </a:ext>
            </a:extLst>
          </p:cNvPr>
          <p:cNvSpPr txBox="1">
            <a:spLocks/>
          </p:cNvSpPr>
          <p:nvPr/>
        </p:nvSpPr>
        <p:spPr>
          <a:xfrm>
            <a:off x="0" y="5534200"/>
            <a:ext cx="12192000" cy="565563"/>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bg1"/>
                </a:solidFill>
                <a:latin typeface="Century Gothic" panose="020B0502020202020204" pitchFamily="34" charset="0"/>
                <a:sym typeface="Century Gothic" panose="020B0502020202020204" pitchFamily="34" charset="0"/>
              </a:rPr>
              <a:t>EAPLA Compact Portfolio Overview</a:t>
            </a:r>
          </a:p>
        </p:txBody>
      </p:sp>
      <p:sp>
        <p:nvSpPr>
          <p:cNvPr id="18" name="Subtitle 2">
            <a:extLst>
              <a:ext uri="{FF2B5EF4-FFF2-40B4-BE49-F238E27FC236}">
                <a16:creationId xmlns:a16="http://schemas.microsoft.com/office/drawing/2014/main" id="{80342B98-CD33-436D-81AD-F96ABABA9201}"/>
              </a:ext>
            </a:extLst>
          </p:cNvPr>
          <p:cNvSpPr txBox="1">
            <a:spLocks/>
          </p:cNvSpPr>
          <p:nvPr/>
        </p:nvSpPr>
        <p:spPr>
          <a:xfrm>
            <a:off x="1524000" y="6128897"/>
            <a:ext cx="9144000" cy="4801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bg1"/>
                </a:solidFill>
                <a:latin typeface="Century Gothic"/>
                <a:sym typeface="Century Gothic" panose="020B0502020202020204" pitchFamily="34" charset="0"/>
              </a:rPr>
              <a:t>August 2022</a:t>
            </a:r>
            <a:endParaRPr lang="en-US">
              <a:latin typeface="Century Gothic" panose="020B0502020202020204" pitchFamily="34" charset="0"/>
              <a:sym typeface="Century Gothic" panose="020B0502020202020204" pitchFamily="34" charset="0"/>
            </a:endParaRPr>
          </a:p>
        </p:txBody>
      </p:sp>
    </p:spTree>
    <p:extLst>
      <p:ext uri="{BB962C8B-B14F-4D97-AF65-F5344CB8AC3E}">
        <p14:creationId xmlns:p14="http://schemas.microsoft.com/office/powerpoint/2010/main" val="144124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534B-AE3E-4E64-9A2A-EA7D1510850B}"/>
              </a:ext>
            </a:extLst>
          </p:cNvPr>
          <p:cNvSpPr>
            <a:spLocks noGrp="1"/>
          </p:cNvSpPr>
          <p:nvPr>
            <p:ph type="title"/>
          </p:nvPr>
        </p:nvSpPr>
        <p:spPr/>
        <p:txBody>
          <a:bodyPr/>
          <a:lstStyle/>
          <a:p>
            <a:r>
              <a:rPr lang="en-US" dirty="0"/>
              <a:t>Portfolio Status as of September 2022</a:t>
            </a:r>
          </a:p>
        </p:txBody>
      </p:sp>
      <p:graphicFrame>
        <p:nvGraphicFramePr>
          <p:cNvPr id="4" name="Content Placeholder 3">
            <a:extLst>
              <a:ext uri="{FF2B5EF4-FFF2-40B4-BE49-F238E27FC236}">
                <a16:creationId xmlns:a16="http://schemas.microsoft.com/office/drawing/2014/main" id="{2FA8239F-D861-0F8B-0A56-C95D5AAF055E}"/>
              </a:ext>
            </a:extLst>
          </p:cNvPr>
          <p:cNvGraphicFramePr>
            <a:graphicFrameLocks noGrp="1"/>
          </p:cNvGraphicFramePr>
          <p:nvPr>
            <p:ph idx="1"/>
            <p:extLst>
              <p:ext uri="{D42A27DB-BD31-4B8C-83A1-F6EECF244321}">
                <p14:modId xmlns:p14="http://schemas.microsoft.com/office/powerpoint/2010/main" val="1947059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61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20645E-1E61-44F7-BC3C-FD060B156F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9" progId="TCLayout.ActiveDocument.1">
                  <p:embed/>
                </p:oleObj>
              </mc:Choice>
              <mc:Fallback>
                <p:oleObj name="think-cell Slide" r:id="rId5" imgW="353" imgH="359" progId="TCLayout.ActiveDocument.1">
                  <p:embed/>
                  <p:pic>
                    <p:nvPicPr>
                      <p:cNvPr id="3" name="Object 2" hidden="1">
                        <a:extLst>
                          <a:ext uri="{FF2B5EF4-FFF2-40B4-BE49-F238E27FC236}">
                            <a16:creationId xmlns:a16="http://schemas.microsoft.com/office/drawing/2014/main" id="{A520645E-1E61-44F7-BC3C-FD060B156F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463E100-38A9-426B-9E11-8AFBEA95DDD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3200" b="1">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89A69F4A-6F01-4384-835B-94C36880FFAE}"/>
              </a:ext>
            </a:extLst>
          </p:cNvPr>
          <p:cNvSpPr>
            <a:spLocks noGrp="1"/>
          </p:cNvSpPr>
          <p:nvPr>
            <p:ph type="title"/>
          </p:nvPr>
        </p:nvSpPr>
        <p:spPr/>
        <p:txBody>
          <a:bodyPr vert="horz"/>
          <a:lstStyle/>
          <a:p>
            <a:r>
              <a:rPr lang="en-US" b="1">
                <a:latin typeface="Century Gothic" panose="020B0502020202020204" pitchFamily="34" charset="0"/>
              </a:rPr>
              <a:t>Mongolia Compact II</a:t>
            </a:r>
            <a:endParaRPr lang="en-GB" b="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3B9A859-3C18-4535-876F-54C99B42B7AE}" type="slidenum">
              <a:rPr lang="en-US" smtClean="0"/>
              <a:pPr/>
              <a:t>3</a:t>
            </a:fld>
            <a:endParaRPr lang="en-US"/>
          </a:p>
        </p:txBody>
      </p:sp>
      <p:sp>
        <p:nvSpPr>
          <p:cNvPr id="21" name="TextBox 20">
            <a:extLst>
              <a:ext uri="{FF2B5EF4-FFF2-40B4-BE49-F238E27FC236}">
                <a16:creationId xmlns:a16="http://schemas.microsoft.com/office/drawing/2014/main" id="{218B43C8-AE45-42B1-9EF1-6BA5BF44D6C9}"/>
              </a:ext>
            </a:extLst>
          </p:cNvPr>
          <p:cNvSpPr txBox="1"/>
          <p:nvPr/>
        </p:nvSpPr>
        <p:spPr>
          <a:xfrm>
            <a:off x="10454640" y="107320"/>
            <a:ext cx="1737360" cy="276999"/>
          </a:xfrm>
          <a:prstGeom prst="rect">
            <a:avLst/>
          </a:prstGeom>
          <a:noFill/>
        </p:spPr>
        <p:txBody>
          <a:bodyPr wrap="square" rtlCol="0">
            <a:spAutoFit/>
          </a:bodyPr>
          <a:lstStyle/>
          <a:p>
            <a:pPr algn="ctr"/>
            <a:r>
              <a:rPr lang="en-US" sz="1200" b="1">
                <a:solidFill>
                  <a:schemeClr val="bg1"/>
                </a:solidFill>
              </a:rPr>
              <a:t>Implementation </a:t>
            </a:r>
          </a:p>
        </p:txBody>
      </p:sp>
      <p:sp>
        <p:nvSpPr>
          <p:cNvPr id="30" name="Rectangle 29">
            <a:extLst>
              <a:ext uri="{FF2B5EF4-FFF2-40B4-BE49-F238E27FC236}">
                <a16:creationId xmlns:a16="http://schemas.microsoft.com/office/drawing/2014/main" id="{D69E23AF-1F0F-4C87-943F-DD99931BECB7}"/>
              </a:ext>
            </a:extLst>
          </p:cNvPr>
          <p:cNvSpPr/>
          <p:nvPr/>
        </p:nvSpPr>
        <p:spPr>
          <a:xfrm>
            <a:off x="4334925" y="3302468"/>
            <a:ext cx="7416399" cy="1107996"/>
          </a:xfrm>
          <a:prstGeom prst="rect">
            <a:avLst/>
          </a:prstGeom>
          <a:ln w="12700">
            <a:noFill/>
          </a:ln>
        </p:spPr>
        <p:txBody>
          <a:bodyPr wrap="square" lIns="0" tIns="0" rIns="0" bIns="0" anchor="t">
            <a:spAutoFit/>
          </a:bodyPr>
          <a:lstStyle/>
          <a:p>
            <a:pPr>
              <a:buClr>
                <a:srgbClr val="002060"/>
              </a:buClr>
              <a:defRPr/>
            </a:pPr>
            <a:r>
              <a:rPr kumimoji="0" lang="en-US" sz="1200" b="1"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sym typeface="Century Gothic" panose="020B0502020202020204" pitchFamily="34" charset="0"/>
              </a:rPr>
              <a:t>Wastewater recycling</a:t>
            </a:r>
            <a:r>
              <a:rPr lang="en-US" sz="1200" b="1" dirty="0">
                <a:solidFill>
                  <a:srgbClr val="002060"/>
                </a:solidFill>
                <a:latin typeface="Century Gothic"/>
                <a:ea typeface="Calibri" panose="020F0502020204030204" pitchFamily="34" charset="0"/>
                <a:cs typeface="Times New Roman"/>
                <a:sym typeface="Century Gothic" panose="020B0502020202020204" pitchFamily="34" charset="0"/>
              </a:rPr>
              <a:t> </a:t>
            </a:r>
            <a:endParaRPr kumimoji="0" lang="en-US" sz="1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Replace freshwater used in two largest CHP plants</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Construct recycling plant, transmission line, storage tanks, plant infrastructure</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Requires consistent quality of effluent </a:t>
            </a:r>
            <a:br>
              <a:rPr lang="en-US" sz="1200" b="0" i="0" u="none" strike="noStrike" kern="1200" cap="none" spc="0" normalizeH="0" baseline="0" noProof="0" dirty="0">
                <a:ln>
                  <a:noFill/>
                </a:ln>
                <a:effectLst/>
                <a:uLnTx/>
                <a:uFillTx/>
                <a:latin typeface="Century Gothic" panose="020B0502020202020204" pitchFamily="34" charset="0"/>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from CWWTP</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a:t>
            </a:r>
            <a:r>
              <a:rPr lang="en-US" sz="1200" dirty="0">
                <a:latin typeface="Century Gothic"/>
                <a:ea typeface="Calibri" panose="020F0502020204030204" pitchFamily="34" charset="0"/>
                <a:cs typeface="Times New Roman"/>
                <a:sym typeface="Century Gothic" panose="020B0502020202020204" pitchFamily="34" charset="0"/>
              </a:rPr>
              <a:t>F</a:t>
            </a:r>
            <a:r>
              <a:rPr kumimoji="0" lang="en-US" sz="1200" i="0" u="none" strike="noStrike" kern="1200" cap="none" spc="0" normalizeH="0" baseline="0" noProof="0" dirty="0" err="1">
                <a:ln>
                  <a:noFill/>
                </a:ln>
                <a:effectLst/>
                <a:uLnTx/>
                <a:uFillTx/>
                <a:latin typeface="Century Gothic"/>
                <a:ea typeface="Calibri" panose="020F0502020204030204" pitchFamily="34" charset="0"/>
                <a:cs typeface="Times New Roman"/>
                <a:sym typeface="Century Gothic" panose="020B0502020202020204" pitchFamily="34" charset="0"/>
              </a:rPr>
              <a:t>ree</a:t>
            </a:r>
            <a:r>
              <a:rPr kumimoji="0" lang="en-US" sz="120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-up” approx. 14 MCM of water each year</a:t>
            </a:r>
            <a:endParaRPr lang="en-US" sz="1200" i="0" u="none" strike="noStrike" kern="1200" cap="none" spc="0" normalizeH="0" baseline="0" noProof="0" dirty="0">
              <a:ln>
                <a:noFill/>
              </a:ln>
              <a:effectLst/>
              <a:uLnTx/>
              <a:uFillTx/>
              <a:latin typeface="Century Gothic"/>
              <a:ea typeface="Calibri" panose="020F0502020204030204" pitchFamily="34" charset="0"/>
              <a:cs typeface="Times New Roman"/>
            </a:endParaRPr>
          </a:p>
        </p:txBody>
      </p:sp>
      <p:sp>
        <p:nvSpPr>
          <p:cNvPr id="31" name="Rectangle 30">
            <a:extLst>
              <a:ext uri="{FF2B5EF4-FFF2-40B4-BE49-F238E27FC236}">
                <a16:creationId xmlns:a16="http://schemas.microsoft.com/office/drawing/2014/main" id="{7BE40276-4581-4B09-9C83-A5A49D87E5A1}"/>
              </a:ext>
            </a:extLst>
          </p:cNvPr>
          <p:cNvSpPr/>
          <p:nvPr/>
        </p:nvSpPr>
        <p:spPr>
          <a:xfrm>
            <a:off x="4242201" y="4977940"/>
            <a:ext cx="7509123" cy="923330"/>
          </a:xfrm>
          <a:prstGeom prst="rect">
            <a:avLst/>
          </a:prstGeom>
          <a:ln w="12700">
            <a:noFill/>
          </a:ln>
        </p:spPr>
        <p:txBody>
          <a:bodyPr wrap="square" lIns="0" tIns="0" rIns="0" bIns="0" anchor="t">
            <a:spAutoFit/>
          </a:bodyPr>
          <a:lstStyle/>
          <a:p>
            <a:pPr>
              <a:buClr>
                <a:srgbClr val="002060"/>
              </a:buClr>
              <a:defRPr/>
            </a:pPr>
            <a:r>
              <a:rPr kumimoji="0" lang="en-US" sz="1200" b="1"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sym typeface="Century Gothic" panose="020B0502020202020204" pitchFamily="34" charset="0"/>
              </a:rPr>
              <a:t>Water sector sustainability</a:t>
            </a:r>
            <a:r>
              <a:rPr lang="en-US" sz="1200" b="1" dirty="0">
                <a:solidFill>
                  <a:srgbClr val="002060"/>
                </a:solidFill>
                <a:latin typeface="Century Gothic"/>
                <a:ea typeface="Calibri" panose="020F0502020204030204" pitchFamily="34" charset="0"/>
                <a:cs typeface="Times New Roman"/>
                <a:sym typeface="Century Gothic" panose="020B0502020202020204" pitchFamily="34" charset="0"/>
              </a:rPr>
              <a:t> </a:t>
            </a:r>
            <a:endParaRPr kumimoji="0" lang="en-US" sz="1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Support policy, regulatory and institutional changes to sustain water supplies</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Assist utility (USUG) to reduce costs, improve O&amp;M</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Complement plans to raise cost recovery, reduce industrial pollution</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Increase long-term sustainability of benefits</a:t>
            </a:r>
            <a:endParaRPr lang="en-US" sz="1200" i="0" u="none" strike="noStrike" kern="1200" cap="none" spc="0" normalizeH="0" baseline="0" noProof="0" dirty="0">
              <a:ln>
                <a:noFill/>
              </a:ln>
              <a:effectLst/>
              <a:uLnTx/>
              <a:uFillTx/>
              <a:latin typeface="Century Gothic"/>
              <a:ea typeface="Calibri" panose="020F0502020204030204" pitchFamily="34" charset="0"/>
              <a:cs typeface="Times New Roman"/>
            </a:endParaRPr>
          </a:p>
        </p:txBody>
      </p:sp>
      <p:grpSp>
        <p:nvGrpSpPr>
          <p:cNvPr id="41" name="Group 40">
            <a:extLst>
              <a:ext uri="{FF2B5EF4-FFF2-40B4-BE49-F238E27FC236}">
                <a16:creationId xmlns:a16="http://schemas.microsoft.com/office/drawing/2014/main" id="{D3E327DF-2624-4588-A86F-84970F663F93}"/>
              </a:ext>
            </a:extLst>
          </p:cNvPr>
          <p:cNvGrpSpPr/>
          <p:nvPr/>
        </p:nvGrpSpPr>
        <p:grpSpPr>
          <a:xfrm>
            <a:off x="4242201" y="3111064"/>
            <a:ext cx="7416399" cy="1675470"/>
            <a:chOff x="7753350" y="3111064"/>
            <a:chExt cx="3905250" cy="1675470"/>
          </a:xfrm>
        </p:grpSpPr>
        <p:cxnSp>
          <p:nvCxnSpPr>
            <p:cNvPr id="34" name="Straight Connector 33">
              <a:extLst>
                <a:ext uri="{FF2B5EF4-FFF2-40B4-BE49-F238E27FC236}">
                  <a16:creationId xmlns:a16="http://schemas.microsoft.com/office/drawing/2014/main" id="{FBDECFE9-796A-448F-BD1E-54C8514171A3}"/>
                </a:ext>
              </a:extLst>
            </p:cNvPr>
            <p:cNvCxnSpPr>
              <a:cxnSpLocks/>
            </p:cNvCxnSpPr>
            <p:nvPr/>
          </p:nvCxnSpPr>
          <p:spPr>
            <a:xfrm>
              <a:off x="7753350" y="3111064"/>
              <a:ext cx="390525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8976F8A-907A-4027-8BD8-3CA2CB2FD929}"/>
                </a:ext>
              </a:extLst>
            </p:cNvPr>
            <p:cNvCxnSpPr>
              <a:cxnSpLocks/>
            </p:cNvCxnSpPr>
            <p:nvPr/>
          </p:nvCxnSpPr>
          <p:spPr>
            <a:xfrm>
              <a:off x="7753350" y="4786534"/>
              <a:ext cx="3905250"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10D0163-165E-47C2-8B8F-51F01F54D3BC}"/>
              </a:ext>
            </a:extLst>
          </p:cNvPr>
          <p:cNvGrpSpPr/>
          <p:nvPr/>
        </p:nvGrpSpPr>
        <p:grpSpPr>
          <a:xfrm>
            <a:off x="2601350" y="1551715"/>
            <a:ext cx="9149974" cy="998613"/>
            <a:chOff x="6818828" y="1551715"/>
            <a:chExt cx="4932496" cy="998613"/>
          </a:xfrm>
        </p:grpSpPr>
        <p:sp>
          <p:nvSpPr>
            <p:cNvPr id="29" name="Rectangle 28">
              <a:extLst>
                <a:ext uri="{FF2B5EF4-FFF2-40B4-BE49-F238E27FC236}">
                  <a16:creationId xmlns:a16="http://schemas.microsoft.com/office/drawing/2014/main" id="{78214B49-EB38-47D9-A232-B01FBE7FA43F}"/>
                </a:ext>
              </a:extLst>
            </p:cNvPr>
            <p:cNvSpPr/>
            <p:nvPr/>
          </p:nvSpPr>
          <p:spPr>
            <a:xfrm>
              <a:off x="7753350" y="1626998"/>
              <a:ext cx="3997974" cy="923330"/>
            </a:xfrm>
            <a:prstGeom prst="rect">
              <a:avLst/>
            </a:prstGeom>
            <a:ln w="12700">
              <a:noFill/>
            </a:ln>
          </p:spPr>
          <p:txBody>
            <a:bodyPr wrap="square" lIns="0" tIns="0" rIns="0" bIns="0" anchor="t">
              <a:spAutoFit/>
            </a:bodyPr>
            <a:lstStyle/>
            <a:p>
              <a:pPr>
                <a:buClr>
                  <a:srgbClr val="002060"/>
                </a:buClr>
                <a:defRPr/>
              </a:pPr>
              <a:r>
                <a:rPr kumimoji="0" lang="en-US" sz="1200" b="1"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sym typeface="Century Gothic" panose="020B0502020202020204" pitchFamily="34" charset="0"/>
                </a:rPr>
                <a:t>Downstream wells</a:t>
              </a:r>
              <a:r>
                <a:rPr lang="en-US" sz="1200" b="1" dirty="0">
                  <a:solidFill>
                    <a:srgbClr val="002060"/>
                  </a:solidFill>
                  <a:latin typeface="Century Gothic"/>
                  <a:ea typeface="Calibri" panose="020F0502020204030204" pitchFamily="34" charset="0"/>
                  <a:cs typeface="Times New Roman"/>
                  <a:sym typeface="Century Gothic" panose="020B0502020202020204" pitchFamily="34" charset="0"/>
                </a:rPr>
                <a:t> </a:t>
              </a:r>
              <a:endParaRPr kumimoji="0" lang="en-US" sz="1200" b="1"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sym typeface="Century Gothic" panose="020B0502020202020204" pitchFamily="34" charset="0"/>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2 new wellfields downstream from city</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indent="-285750">
                <a:buClr>
                  <a:srgbClr val="002060"/>
                </a:buClr>
                <a:buFont typeface="Wingdings" panose="05000000000000000000" pitchFamily="2" charset="2"/>
                <a:buChar char="§"/>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Drill</a:t>
              </a:r>
              <a:r>
                <a:rPr lang="en-US" sz="1200" dirty="0">
                  <a:latin typeface="Century Gothic"/>
                  <a:ea typeface="Calibri" panose="020F0502020204030204" pitchFamily="34" charset="0"/>
                  <a:cs typeface="Times New Roman"/>
                  <a:sym typeface="Century Gothic" panose="020B0502020202020204" pitchFamily="34" charset="0"/>
                </a:rPr>
                <a:t> 30</a:t>
              </a: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 wells, build pump stations, transmission line and storage tanks</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Build water purification plant, as groundwater may contain contaminants</a:t>
              </a:r>
              <a:endParaRPr lang="en-US" sz="12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285750" marR="0" lvl="0" indent="-285750" algn="l" defTabSz="914400" rtl="0" eaLnBrk="1" fontAlgn="auto" latinLnBrk="0" hangingPunct="1">
                <a:spcAft>
                  <a:spcPts val="0"/>
                </a:spcAft>
                <a:buClr>
                  <a:srgbClr val="002060"/>
                </a:buClr>
                <a:buSzTx/>
                <a:buFont typeface="Wingdings" panose="05000000000000000000" pitchFamily="2" charset="2"/>
                <a:buChar char="§"/>
                <a:tabLst/>
                <a:defRPr/>
              </a:pPr>
              <a:r>
                <a:rPr kumimoji="0" lang="en-US" sz="1200" i="0" u="none" strike="noStrike" kern="1200" cap="none" spc="0" normalizeH="0" baseline="0" noProof="0" dirty="0">
                  <a:ln>
                    <a:noFill/>
                  </a:ln>
                  <a:effectLst/>
                  <a:uLnTx/>
                  <a:uFillTx/>
                  <a:latin typeface="Century Gothic"/>
                  <a:ea typeface="Calibri" panose="020F0502020204030204" pitchFamily="34" charset="0"/>
                  <a:cs typeface="Times New Roman"/>
                  <a:sym typeface="Wingdings" panose="05000000000000000000" pitchFamily="2" charset="2"/>
                </a:rPr>
                <a:t>Up to </a:t>
              </a:r>
              <a:r>
                <a:rPr kumimoji="0" lang="en-US" sz="120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50 MCM of additional water each year</a:t>
              </a:r>
              <a:endParaRPr lang="en-US" sz="1200" i="0" u="none" strike="noStrike" kern="1200" cap="none" spc="0" normalizeH="0" baseline="0" noProof="0" dirty="0">
                <a:ln>
                  <a:noFill/>
                </a:ln>
                <a:effectLst/>
                <a:uLnTx/>
                <a:uFillTx/>
                <a:latin typeface="Century Gothic"/>
                <a:ea typeface="Calibri" panose="020F0502020204030204" pitchFamily="34" charset="0"/>
                <a:cs typeface="Times New Roman"/>
              </a:endParaRPr>
            </a:p>
          </p:txBody>
        </p:sp>
        <p:grpSp>
          <p:nvGrpSpPr>
            <p:cNvPr id="14" name="Group 13">
              <a:extLst>
                <a:ext uri="{FF2B5EF4-FFF2-40B4-BE49-F238E27FC236}">
                  <a16:creationId xmlns:a16="http://schemas.microsoft.com/office/drawing/2014/main" id="{CCEFE915-3DEB-4DBF-A476-320DB01B0418}"/>
                </a:ext>
              </a:extLst>
            </p:cNvPr>
            <p:cNvGrpSpPr/>
            <p:nvPr/>
          </p:nvGrpSpPr>
          <p:grpSpPr>
            <a:xfrm>
              <a:off x="6818828" y="1551715"/>
              <a:ext cx="480394" cy="837283"/>
              <a:chOff x="6818828" y="1546116"/>
              <a:chExt cx="480394" cy="837283"/>
            </a:xfrm>
          </p:grpSpPr>
          <p:sp>
            <p:nvSpPr>
              <p:cNvPr id="28" name="Oval 27">
                <a:extLst>
                  <a:ext uri="{FF2B5EF4-FFF2-40B4-BE49-F238E27FC236}">
                    <a16:creationId xmlns:a16="http://schemas.microsoft.com/office/drawing/2014/main" id="{B0099E99-D5B7-4C04-B91C-6357B7292666}"/>
                  </a:ext>
                </a:extLst>
              </p:cNvPr>
              <p:cNvSpPr/>
              <p:nvPr/>
            </p:nvSpPr>
            <p:spPr>
              <a:xfrm>
                <a:off x="6818828" y="1546116"/>
                <a:ext cx="480394" cy="837283"/>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sym typeface="Century Gothic" panose="020B0502020202020204" pitchFamily="34" charset="0"/>
                </a:endParaRPr>
              </a:p>
            </p:txBody>
          </p:sp>
          <p:pic>
            <p:nvPicPr>
              <p:cNvPr id="36" name="Graphic 35">
                <a:extLst>
                  <a:ext uri="{FF2B5EF4-FFF2-40B4-BE49-F238E27FC236}">
                    <a16:creationId xmlns:a16="http://schemas.microsoft.com/office/drawing/2014/main" id="{C3E17CBC-D25F-4DD7-BC43-B8F30D23C1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92861" y="1729139"/>
                <a:ext cx="406361" cy="444921"/>
              </a:xfrm>
              <a:prstGeom prst="rect">
                <a:avLst/>
              </a:prstGeom>
            </p:spPr>
          </p:pic>
        </p:grpSp>
      </p:grpSp>
      <p:grpSp>
        <p:nvGrpSpPr>
          <p:cNvPr id="12" name="Group 11">
            <a:extLst>
              <a:ext uri="{FF2B5EF4-FFF2-40B4-BE49-F238E27FC236}">
                <a16:creationId xmlns:a16="http://schemas.microsoft.com/office/drawing/2014/main" id="{D546368A-1279-4E4A-B498-97CBA4340AA5}"/>
              </a:ext>
            </a:extLst>
          </p:cNvPr>
          <p:cNvGrpSpPr/>
          <p:nvPr/>
        </p:nvGrpSpPr>
        <p:grpSpPr>
          <a:xfrm>
            <a:off x="2716728" y="3302468"/>
            <a:ext cx="762002" cy="762000"/>
            <a:chOff x="6818828" y="3302469"/>
            <a:chExt cx="762002" cy="762000"/>
          </a:xfrm>
        </p:grpSpPr>
        <p:sp>
          <p:nvSpPr>
            <p:cNvPr id="32" name="Oval 31">
              <a:extLst>
                <a:ext uri="{FF2B5EF4-FFF2-40B4-BE49-F238E27FC236}">
                  <a16:creationId xmlns:a16="http://schemas.microsoft.com/office/drawing/2014/main" id="{5178428B-4566-44E3-B868-283B88E17ECE}"/>
                </a:ext>
              </a:extLst>
            </p:cNvPr>
            <p:cNvSpPr/>
            <p:nvPr/>
          </p:nvSpPr>
          <p:spPr>
            <a:xfrm>
              <a:off x="6818828" y="3302469"/>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sym typeface="Century Gothic" panose="020B0502020202020204" pitchFamily="34" charset="0"/>
              </a:endParaRPr>
            </a:p>
          </p:txBody>
        </p:sp>
        <p:pic>
          <p:nvPicPr>
            <p:cNvPr id="37" name="Graphic 36">
              <a:extLst>
                <a:ext uri="{FF2B5EF4-FFF2-40B4-BE49-F238E27FC236}">
                  <a16:creationId xmlns:a16="http://schemas.microsoft.com/office/drawing/2014/main" id="{C074203C-5D07-433B-9B01-5A4401B2EF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75561" y="3469667"/>
              <a:ext cx="448537" cy="427605"/>
            </a:xfrm>
            <a:prstGeom prst="rect">
              <a:avLst/>
            </a:prstGeom>
          </p:spPr>
        </p:pic>
      </p:grpSp>
      <p:grpSp>
        <p:nvGrpSpPr>
          <p:cNvPr id="13" name="Group 12">
            <a:extLst>
              <a:ext uri="{FF2B5EF4-FFF2-40B4-BE49-F238E27FC236}">
                <a16:creationId xmlns:a16="http://schemas.microsoft.com/office/drawing/2014/main" id="{D550306E-A996-4F65-8966-30CA49C1E2E5}"/>
              </a:ext>
            </a:extLst>
          </p:cNvPr>
          <p:cNvGrpSpPr/>
          <p:nvPr/>
        </p:nvGrpSpPr>
        <p:grpSpPr>
          <a:xfrm>
            <a:off x="2792928" y="4977940"/>
            <a:ext cx="762002" cy="762000"/>
            <a:chOff x="6818828" y="4977940"/>
            <a:chExt cx="762002" cy="762000"/>
          </a:xfrm>
        </p:grpSpPr>
        <p:sp>
          <p:nvSpPr>
            <p:cNvPr id="33" name="Oval 32">
              <a:extLst>
                <a:ext uri="{FF2B5EF4-FFF2-40B4-BE49-F238E27FC236}">
                  <a16:creationId xmlns:a16="http://schemas.microsoft.com/office/drawing/2014/main" id="{230343EC-2E1C-4518-941D-E9676CC9E399}"/>
                </a:ext>
              </a:extLst>
            </p:cNvPr>
            <p:cNvSpPr/>
            <p:nvPr/>
          </p:nvSpPr>
          <p:spPr>
            <a:xfrm>
              <a:off x="6818828" y="4977940"/>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sym typeface="Century Gothic" panose="020B0502020202020204" pitchFamily="34" charset="0"/>
              </a:endParaRPr>
            </a:p>
          </p:txBody>
        </p:sp>
        <p:pic>
          <p:nvPicPr>
            <p:cNvPr id="38" name="Graphic 37">
              <a:extLst>
                <a:ext uri="{FF2B5EF4-FFF2-40B4-BE49-F238E27FC236}">
                  <a16:creationId xmlns:a16="http://schemas.microsoft.com/office/drawing/2014/main" id="{06086C81-65EF-4F0A-BC67-A9E554B0C7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18268" y="5100582"/>
              <a:ext cx="363122" cy="516716"/>
            </a:xfrm>
            <a:prstGeom prst="rect">
              <a:avLst/>
            </a:prstGeom>
          </p:spPr>
        </p:pic>
      </p:grpSp>
      <p:pic>
        <p:nvPicPr>
          <p:cNvPr id="40" name="Picture 39" descr="Logo&#10;&#10;Description automatically generated">
            <a:extLst>
              <a:ext uri="{FF2B5EF4-FFF2-40B4-BE49-F238E27FC236}">
                <a16:creationId xmlns:a16="http://schemas.microsoft.com/office/drawing/2014/main" id="{2F67BE7A-C988-41AE-890D-183D0F7647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0943" y="401782"/>
            <a:ext cx="676656" cy="676656"/>
          </a:xfrm>
          <a:prstGeom prst="rect">
            <a:avLst/>
          </a:prstGeom>
        </p:spPr>
      </p:pic>
      <p:sp>
        <p:nvSpPr>
          <p:cNvPr id="52" name="Rectangle 51">
            <a:extLst>
              <a:ext uri="{FF2B5EF4-FFF2-40B4-BE49-F238E27FC236}">
                <a16:creationId xmlns:a16="http://schemas.microsoft.com/office/drawing/2014/main" id="{367C28E9-67A8-4AB4-A8B0-822349B5AFED}"/>
              </a:ext>
            </a:extLst>
          </p:cNvPr>
          <p:cNvSpPr/>
          <p:nvPr/>
        </p:nvSpPr>
        <p:spPr>
          <a:xfrm>
            <a:off x="1144936" y="3221675"/>
            <a:ext cx="1322070" cy="274320"/>
          </a:xfrm>
          <a:prstGeom prst="rect">
            <a:avLst/>
          </a:prstGeom>
          <a:ln w="12700">
            <a:noFill/>
          </a:ln>
        </p:spPr>
        <p:txBody>
          <a:bodyPr wrap="square" lIns="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a:t>
            </a:r>
            <a:r>
              <a:rPr lang="en-US" sz="1000" dirty="0">
                <a:latin typeface="+mj-lt"/>
                <a:ea typeface="Calibri" panose="020F0502020204030204" pitchFamily="34" charset="0"/>
                <a:cs typeface="Times New Roman" panose="02020603050405020304" pitchFamily="18" charset="0"/>
              </a:rPr>
              <a:t>462 (</a:t>
            </a: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$350M +</a:t>
            </a:r>
            <a:br>
              <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b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$112M GOM funds) </a:t>
            </a:r>
          </a:p>
        </p:txBody>
      </p:sp>
      <p:sp>
        <p:nvSpPr>
          <p:cNvPr id="53" name="Rectangle 52">
            <a:extLst>
              <a:ext uri="{FF2B5EF4-FFF2-40B4-BE49-F238E27FC236}">
                <a16:creationId xmlns:a16="http://schemas.microsoft.com/office/drawing/2014/main" id="{DDA19FCC-7BBD-4CBA-8681-E82F497CC852}"/>
              </a:ext>
            </a:extLst>
          </p:cNvPr>
          <p:cNvSpPr/>
          <p:nvPr/>
        </p:nvSpPr>
        <p:spPr>
          <a:xfrm>
            <a:off x="1144936" y="3601248"/>
            <a:ext cx="1322070" cy="231775"/>
          </a:xfrm>
          <a:prstGeom prst="rect">
            <a:avLst/>
          </a:prstGeom>
          <a:ln w="12700">
            <a:noFill/>
          </a:ln>
        </p:spPr>
        <p:txBody>
          <a:bodyPr wrap="square" lIns="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i="0" u="none" strike="noStrike" kern="1200" cap="none" spc="0" normalizeH="0" baseline="0" noProof="0">
                <a:ln>
                  <a:noFill/>
                </a:ln>
                <a:effectLst/>
                <a:uLnTx/>
                <a:uFillTx/>
                <a:latin typeface="+mj-lt"/>
                <a:ea typeface="Calibri" panose="020F0502020204030204" pitchFamily="34" charset="0"/>
                <a:cs typeface="Times New Roman" panose="02020603050405020304" pitchFamily="18" charset="0"/>
              </a:rPr>
              <a:t>July 27, 2018</a:t>
            </a:r>
          </a:p>
        </p:txBody>
      </p:sp>
      <p:sp>
        <p:nvSpPr>
          <p:cNvPr id="54" name="Rectangle 53">
            <a:extLst>
              <a:ext uri="{FF2B5EF4-FFF2-40B4-BE49-F238E27FC236}">
                <a16:creationId xmlns:a16="http://schemas.microsoft.com/office/drawing/2014/main" id="{9D61282C-0675-470E-91FB-0D93B51F831F}"/>
              </a:ext>
            </a:extLst>
          </p:cNvPr>
          <p:cNvSpPr/>
          <p:nvPr/>
        </p:nvSpPr>
        <p:spPr>
          <a:xfrm>
            <a:off x="1144936" y="3973202"/>
            <a:ext cx="1322070" cy="231775"/>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lang="en-US" sz="1000">
                <a:latin typeface="+mj-lt"/>
                <a:ea typeface="Calibri" panose="020F0502020204030204" pitchFamily="34" charset="0"/>
                <a:cs typeface="Times New Roman"/>
              </a:rPr>
              <a:t>March 31, 2021</a:t>
            </a:r>
            <a:endParaRPr lang="en-US" sz="1000" i="0" u="none" strike="noStrike" kern="120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55DC2F43-C52D-42B0-A7EB-B706989CAD38}"/>
              </a:ext>
            </a:extLst>
          </p:cNvPr>
          <p:cNvSpPr/>
          <p:nvPr/>
        </p:nvSpPr>
        <p:spPr>
          <a:xfrm>
            <a:off x="335580" y="3221675"/>
            <a:ext cx="675012" cy="27432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rPr>
              <a:t>Size</a:t>
            </a:r>
            <a:endParaRPr kumimoji="0" lang="en-US" sz="1000"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56" name="Rectangle 55">
            <a:extLst>
              <a:ext uri="{FF2B5EF4-FFF2-40B4-BE49-F238E27FC236}">
                <a16:creationId xmlns:a16="http://schemas.microsoft.com/office/drawing/2014/main" id="{A9771D01-7B31-46E6-94A2-CEB8218D6C1A}"/>
              </a:ext>
            </a:extLst>
          </p:cNvPr>
          <p:cNvSpPr/>
          <p:nvPr/>
        </p:nvSpPr>
        <p:spPr>
          <a:xfrm>
            <a:off x="335580" y="3582135"/>
            <a:ext cx="675012" cy="27000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Signed</a:t>
            </a:r>
            <a:endParaRPr kumimoji="0" lang="en-US" sz="1000"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57" name="Rectangle 56">
            <a:extLst>
              <a:ext uri="{FF2B5EF4-FFF2-40B4-BE49-F238E27FC236}">
                <a16:creationId xmlns:a16="http://schemas.microsoft.com/office/drawing/2014/main" id="{E6906BD0-B8F0-4F72-A595-511D039CE2CD}"/>
              </a:ext>
            </a:extLst>
          </p:cNvPr>
          <p:cNvSpPr/>
          <p:nvPr/>
        </p:nvSpPr>
        <p:spPr>
          <a:xfrm>
            <a:off x="335580" y="3934977"/>
            <a:ext cx="675012" cy="27000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EIF</a:t>
            </a:r>
            <a:endParaRPr kumimoji="0" lang="en-US" sz="1000"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E6F060C0-045A-4C54-A26A-D38648FC595D}"/>
              </a:ext>
            </a:extLst>
          </p:cNvPr>
          <p:cNvSpPr/>
          <p:nvPr/>
        </p:nvSpPr>
        <p:spPr>
          <a:xfrm>
            <a:off x="349824" y="4295234"/>
            <a:ext cx="675012" cy="27000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CED</a:t>
            </a:r>
          </a:p>
        </p:txBody>
      </p:sp>
      <p:sp>
        <p:nvSpPr>
          <p:cNvPr id="59" name="Rectangle 58">
            <a:extLst>
              <a:ext uri="{FF2B5EF4-FFF2-40B4-BE49-F238E27FC236}">
                <a16:creationId xmlns:a16="http://schemas.microsoft.com/office/drawing/2014/main" id="{22337034-B33C-4BD2-8A22-C34710BA9A54}"/>
              </a:ext>
            </a:extLst>
          </p:cNvPr>
          <p:cNvSpPr/>
          <p:nvPr/>
        </p:nvSpPr>
        <p:spPr>
          <a:xfrm>
            <a:off x="1139594" y="4295234"/>
            <a:ext cx="1322070" cy="231775"/>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lang="en-US" sz="1000">
                <a:latin typeface="+mj-lt"/>
                <a:ea typeface="Calibri" panose="020F0502020204030204" pitchFamily="34" charset="0"/>
                <a:cs typeface="Times New Roman"/>
              </a:rPr>
              <a:t>March 31, 2026</a:t>
            </a:r>
            <a:endParaRPr lang="en-US" sz="1000" i="0" u="none" strike="noStrike" kern="120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892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20645E-1E61-44F7-BC3C-FD060B156F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3" imgH="359" progId="TCLayout.ActiveDocument.1">
                  <p:embed/>
                </p:oleObj>
              </mc:Choice>
              <mc:Fallback>
                <p:oleObj name="think-cell Slide" r:id="rId6" imgW="353" imgH="359" progId="TCLayout.ActiveDocument.1">
                  <p:embed/>
                  <p:pic>
                    <p:nvPicPr>
                      <p:cNvPr id="3" name="Object 2" hidden="1">
                        <a:extLst>
                          <a:ext uri="{FF2B5EF4-FFF2-40B4-BE49-F238E27FC236}">
                            <a16:creationId xmlns:a16="http://schemas.microsoft.com/office/drawing/2014/main" id="{A520645E-1E61-44F7-BC3C-FD060B156F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BE08C35-B3B4-4A70-B082-D3655BF8689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a:latin typeface="Century Gothic" panose="020B0502020202020204" pitchFamily="34" charset="0"/>
              <a:ea typeface="+mj-ea"/>
              <a:cs typeface="+mj-cs"/>
              <a:sym typeface="Century Gothic" panose="020B0502020202020204" pitchFamily="34" charset="0"/>
            </a:endParaRPr>
          </a:p>
        </p:txBody>
      </p:sp>
      <p:sp>
        <p:nvSpPr>
          <p:cNvPr id="7" name="Rectangle 6" hidden="1">
            <a:extLst>
              <a:ext uri="{FF2B5EF4-FFF2-40B4-BE49-F238E27FC236}">
                <a16:creationId xmlns:a16="http://schemas.microsoft.com/office/drawing/2014/main" id="{B463E100-38A9-426B-9E11-8AFBEA95DD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3200" b="1">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89A69F4A-6F01-4384-835B-94C36880FFAE}"/>
              </a:ext>
            </a:extLst>
          </p:cNvPr>
          <p:cNvSpPr>
            <a:spLocks noGrp="1"/>
          </p:cNvSpPr>
          <p:nvPr>
            <p:ph type="title"/>
          </p:nvPr>
        </p:nvSpPr>
        <p:spPr/>
        <p:txBody>
          <a:bodyPr vert="horz"/>
          <a:lstStyle/>
          <a:p>
            <a:r>
              <a:rPr lang="en-US" b="1">
                <a:latin typeface="Century Gothic" panose="020B0502020202020204" pitchFamily="34" charset="0"/>
              </a:rPr>
              <a:t>Nepal Compact</a:t>
            </a:r>
            <a:endParaRPr lang="en-GB" b="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3B9A859-3C18-4535-876F-54C99B42B7AE}" type="slidenum">
              <a:rPr lang="en-US" smtClean="0"/>
              <a:pPr/>
              <a:t>4</a:t>
            </a:fld>
            <a:endParaRPr lang="en-US"/>
          </a:p>
        </p:txBody>
      </p:sp>
      <p:cxnSp>
        <p:nvCxnSpPr>
          <p:cNvPr id="34" name="Straight Connector 33">
            <a:extLst>
              <a:ext uri="{FF2B5EF4-FFF2-40B4-BE49-F238E27FC236}">
                <a16:creationId xmlns:a16="http://schemas.microsoft.com/office/drawing/2014/main" id="{FBDECFE9-796A-448F-BD1E-54C8514171A3}"/>
              </a:ext>
            </a:extLst>
          </p:cNvPr>
          <p:cNvCxnSpPr>
            <a:cxnSpLocks/>
          </p:cNvCxnSpPr>
          <p:nvPr/>
        </p:nvCxnSpPr>
        <p:spPr>
          <a:xfrm>
            <a:off x="3975100" y="3921923"/>
            <a:ext cx="8044455"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0099E99-D5B7-4C04-B91C-6357B7292666}"/>
              </a:ext>
            </a:extLst>
          </p:cNvPr>
          <p:cNvSpPr/>
          <p:nvPr/>
        </p:nvSpPr>
        <p:spPr>
          <a:xfrm>
            <a:off x="2599331" y="2503204"/>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sym typeface="Century Gothic" panose="020B0502020202020204" pitchFamily="34" charset="0"/>
            </a:endParaRPr>
          </a:p>
        </p:txBody>
      </p:sp>
      <p:sp>
        <p:nvSpPr>
          <p:cNvPr id="32" name="Oval 31">
            <a:extLst>
              <a:ext uri="{FF2B5EF4-FFF2-40B4-BE49-F238E27FC236}">
                <a16:creationId xmlns:a16="http://schemas.microsoft.com/office/drawing/2014/main" id="{5178428B-4566-44E3-B868-283B88E17ECE}"/>
              </a:ext>
            </a:extLst>
          </p:cNvPr>
          <p:cNvSpPr/>
          <p:nvPr/>
        </p:nvSpPr>
        <p:spPr>
          <a:xfrm>
            <a:off x="2619077" y="4301982"/>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sym typeface="Century Gothic" panose="020B0502020202020204" pitchFamily="34" charset="0"/>
            </a:endParaRPr>
          </a:p>
        </p:txBody>
      </p:sp>
      <p:sp>
        <p:nvSpPr>
          <p:cNvPr id="57" name="Rectangle 56">
            <a:extLst>
              <a:ext uri="{FF2B5EF4-FFF2-40B4-BE49-F238E27FC236}">
                <a16:creationId xmlns:a16="http://schemas.microsoft.com/office/drawing/2014/main" id="{2C8DB55D-9B0E-4036-A6FA-878E6AD672E0}"/>
              </a:ext>
            </a:extLst>
          </p:cNvPr>
          <p:cNvSpPr/>
          <p:nvPr/>
        </p:nvSpPr>
        <p:spPr>
          <a:xfrm>
            <a:off x="4086472" y="2150888"/>
            <a:ext cx="7821709" cy="1092607"/>
          </a:xfrm>
          <a:prstGeom prst="rect">
            <a:avLst/>
          </a:prstGeom>
          <a:ln w="12700">
            <a:noFill/>
          </a:ln>
        </p:spPr>
        <p:txBody>
          <a:bodyPr wrap="square" lIns="0" tIns="0" rIns="0" bIns="0" anchor="t">
            <a:spAutoFit/>
          </a:bodyPr>
          <a:lstStyle/>
          <a:p>
            <a:pPr marR="0" lvl="0" algn="l" defTabSz="914400" rtl="0" eaLnBrk="1" fontAlgn="auto" latinLnBrk="0" hangingPunct="1">
              <a:spcBef>
                <a:spcPts val="400"/>
              </a:spcBef>
              <a:spcAft>
                <a:spcPts val="200"/>
              </a:spcAft>
              <a:buClr>
                <a:srgbClr val="002060"/>
              </a:buClr>
              <a:buSzTx/>
              <a:tabLst/>
              <a:defRPr/>
            </a:pPr>
            <a:r>
              <a:rPr kumimoji="0" lang="en-US" sz="1400" b="1" i="0" u="none" strike="noStrike" kern="1200" cap="none" spc="0" normalizeH="0" baseline="0" noProof="0" dirty="0">
                <a:ln>
                  <a:noFill/>
                </a:ln>
                <a:solidFill>
                  <a:srgbClr val="002060"/>
                </a:solidFill>
                <a:effectLst/>
                <a:uLnTx/>
                <a:uFillTx/>
                <a:latin typeface="+mj-lt"/>
                <a:ea typeface="Calibri" panose="020F0502020204030204" pitchFamily="34" charset="0"/>
                <a:cs typeface="Times New Roman"/>
              </a:rPr>
              <a:t>Electricity Transmission Project</a:t>
            </a:r>
          </a:p>
          <a:p>
            <a:pPr marL="285750" marR="0" lvl="0" indent="-285750" algn="l" defTabSz="914400" rtl="0" eaLnBrk="1" fontAlgn="auto" latinLnBrk="0" hangingPunct="1">
              <a:spcBef>
                <a:spcPts val="400"/>
              </a:spcBef>
              <a:spcAft>
                <a:spcPts val="200"/>
              </a:spcAft>
              <a:buClr>
                <a:srgbClr val="002060"/>
              </a:buClr>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mj-lt"/>
                <a:ea typeface="Calibri" panose="020F0502020204030204" pitchFamily="34" charset="0"/>
                <a:cs typeface="Times New Roman"/>
              </a:rPr>
              <a:t>New high voltage lines 1/3rd length of Nepal; increase power carrying capacity by ~5x</a:t>
            </a:r>
            <a:endParaRPr lang="en-US" sz="1400" u="none" strike="noStrike" kern="1200" cap="none" spc="0" normalizeH="0" baseline="0" noProof="0" dirty="0">
              <a:ln>
                <a:noFill/>
              </a:ln>
              <a:effectLst/>
              <a:uLnTx/>
              <a:uFillTx/>
              <a:latin typeface="+mj-lt"/>
              <a:ea typeface="Calibri" panose="020F0502020204030204" pitchFamily="34" charset="0"/>
              <a:cs typeface="Times New Roman"/>
            </a:endParaRPr>
          </a:p>
          <a:p>
            <a:pPr marL="285750" marR="0" lvl="0" indent="-285750" algn="l" defTabSz="914400" rtl="0" eaLnBrk="1" fontAlgn="auto" latinLnBrk="0" hangingPunct="1">
              <a:spcBef>
                <a:spcPts val="400"/>
              </a:spcBef>
              <a:spcAft>
                <a:spcPts val="200"/>
              </a:spcAft>
              <a:buClr>
                <a:srgbClr val="002060"/>
              </a:buClr>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mj-lt"/>
                <a:ea typeface="Calibri" panose="020F0502020204030204" pitchFamily="34" charset="0"/>
                <a:cs typeface="Times New Roman"/>
              </a:rPr>
              <a:t>Increase cross-border power trade with India, regional integration</a:t>
            </a:r>
            <a:endParaRPr lang="en-US" sz="1400" u="none" strike="noStrike" kern="1200" cap="none" spc="0" normalizeH="0" baseline="0" noProof="0" dirty="0">
              <a:ln>
                <a:noFill/>
              </a:ln>
              <a:effectLst/>
              <a:uLnTx/>
              <a:uFillTx/>
              <a:latin typeface="+mj-lt"/>
              <a:ea typeface="Calibri" panose="020F0502020204030204" pitchFamily="34" charset="0"/>
              <a:cs typeface="Times New Roman"/>
            </a:endParaRPr>
          </a:p>
          <a:p>
            <a:pPr marL="285750" marR="0" lvl="0" indent="-285750" algn="l" defTabSz="914400" rtl="0" eaLnBrk="1" fontAlgn="auto" latinLnBrk="0" hangingPunct="1">
              <a:spcBef>
                <a:spcPts val="400"/>
              </a:spcBef>
              <a:spcAft>
                <a:spcPts val="200"/>
              </a:spcAft>
              <a:buClr>
                <a:srgbClr val="002060"/>
              </a:buClr>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mj-lt"/>
                <a:ea typeface="Calibri" panose="020F0502020204030204" pitchFamily="34" charset="0"/>
                <a:cs typeface="Times New Roman"/>
              </a:rPr>
              <a:t>New regulator to improve sector governance</a:t>
            </a:r>
            <a:endParaRPr lang="en-US" sz="1400" u="none" strike="noStrike" kern="1200" cap="none" spc="0" normalizeH="0" baseline="0" noProof="0" dirty="0">
              <a:ln>
                <a:noFill/>
              </a:ln>
              <a:effectLst/>
              <a:uLnTx/>
              <a:uFillTx/>
              <a:latin typeface="+mj-lt"/>
              <a:ea typeface="Calibri" panose="020F0502020204030204" pitchFamily="34" charset="0"/>
              <a:cs typeface="Times New Roman"/>
            </a:endParaRPr>
          </a:p>
        </p:txBody>
      </p:sp>
      <p:sp>
        <p:nvSpPr>
          <p:cNvPr id="58" name="Rectangle 57">
            <a:extLst>
              <a:ext uri="{FF2B5EF4-FFF2-40B4-BE49-F238E27FC236}">
                <a16:creationId xmlns:a16="http://schemas.microsoft.com/office/drawing/2014/main" id="{FAA1CA0D-2F39-448C-9E5E-0580C95CB131}"/>
              </a:ext>
            </a:extLst>
          </p:cNvPr>
          <p:cNvSpPr/>
          <p:nvPr/>
        </p:nvSpPr>
        <p:spPr>
          <a:xfrm>
            <a:off x="4102100" y="4190454"/>
            <a:ext cx="7821725" cy="1092607"/>
          </a:xfrm>
          <a:prstGeom prst="rect">
            <a:avLst/>
          </a:prstGeom>
          <a:ln w="12700">
            <a:noFill/>
          </a:ln>
        </p:spPr>
        <p:txBody>
          <a:bodyPr wrap="square" lIns="0" tIns="0" rIns="0" bIns="0" anchor="t">
            <a:spAutoFit/>
          </a:bodyPr>
          <a:lstStyle/>
          <a:p>
            <a:pPr marR="0" lvl="0" algn="l" defTabSz="914400" rtl="0" eaLnBrk="1" fontAlgn="auto" latinLnBrk="0" hangingPunct="1">
              <a:spcBef>
                <a:spcPts val="400"/>
              </a:spcBef>
              <a:spcAft>
                <a:spcPts val="200"/>
              </a:spcAft>
              <a:buClr>
                <a:srgbClr val="002060"/>
              </a:buClr>
              <a:buSzTx/>
              <a:tabLst/>
              <a:defRPr/>
            </a:pPr>
            <a:r>
              <a:rPr kumimoji="0" lang="en-US" sz="1400" b="1" i="0" u="none" strike="noStrike" kern="1200" cap="none" spc="0" normalizeH="0" baseline="0" noProof="0" dirty="0">
                <a:ln>
                  <a:noFill/>
                </a:ln>
                <a:solidFill>
                  <a:srgbClr val="002060"/>
                </a:solidFill>
                <a:effectLst/>
                <a:uLnTx/>
                <a:uFillTx/>
                <a:latin typeface="+mj-lt"/>
                <a:ea typeface="Calibri" panose="020F0502020204030204" pitchFamily="34" charset="0"/>
                <a:cs typeface="Times New Roman"/>
              </a:rPr>
              <a:t>Road Maintenance Project</a:t>
            </a:r>
          </a:p>
          <a:p>
            <a:pPr marL="285750" marR="0" lvl="0" indent="-285750" algn="l" defTabSz="914400" rtl="0" eaLnBrk="1" fontAlgn="auto" latinLnBrk="0" hangingPunct="1">
              <a:spcBef>
                <a:spcPts val="400"/>
              </a:spcBef>
              <a:spcAft>
                <a:spcPts val="200"/>
              </a:spcAft>
              <a:buClr>
                <a:srgbClr val="002060"/>
              </a:buClr>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mj-lt"/>
                <a:ea typeface="Calibri" panose="020F0502020204030204" pitchFamily="34" charset="0"/>
                <a:cs typeface="Times New Roman"/>
              </a:rPr>
              <a:t>Improve maintenance planning and analytical skills</a:t>
            </a:r>
            <a:endParaRPr lang="en-US" sz="1400" u="none" strike="noStrike" kern="1200" cap="none" spc="0" normalizeH="0" baseline="0" noProof="0" dirty="0">
              <a:ln>
                <a:noFill/>
              </a:ln>
              <a:effectLst/>
              <a:uLnTx/>
              <a:uFillTx/>
              <a:latin typeface="+mj-lt"/>
              <a:ea typeface="Calibri" panose="020F0502020204030204" pitchFamily="34" charset="0"/>
              <a:cs typeface="Times New Roman"/>
            </a:endParaRPr>
          </a:p>
          <a:p>
            <a:pPr marL="285750" marR="0" lvl="0" indent="-285750" algn="l" defTabSz="914400" rtl="0" eaLnBrk="1" fontAlgn="auto" latinLnBrk="0" hangingPunct="1">
              <a:spcBef>
                <a:spcPts val="400"/>
              </a:spcBef>
              <a:spcAft>
                <a:spcPts val="200"/>
              </a:spcAft>
              <a:buClr>
                <a:srgbClr val="002060"/>
              </a:buClr>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mj-lt"/>
                <a:ea typeface="Calibri" panose="020F0502020204030204" pitchFamily="34" charset="0"/>
                <a:cs typeface="Times New Roman"/>
              </a:rPr>
              <a:t>New road maintenance techniques and technology</a:t>
            </a:r>
            <a:endParaRPr lang="en-US" sz="1400" u="none" strike="noStrike" kern="1200" cap="none" spc="0" normalizeH="0" baseline="0" noProof="0" dirty="0">
              <a:ln>
                <a:noFill/>
              </a:ln>
              <a:effectLst/>
              <a:uLnTx/>
              <a:uFillTx/>
              <a:latin typeface="+mj-lt"/>
              <a:ea typeface="Calibri" panose="020F0502020204030204" pitchFamily="34" charset="0"/>
              <a:cs typeface="Times New Roman"/>
            </a:endParaRPr>
          </a:p>
          <a:p>
            <a:pPr marL="285750" marR="0" lvl="0" indent="-285750" algn="l" defTabSz="914400" rtl="0" eaLnBrk="1" fontAlgn="auto" latinLnBrk="0" hangingPunct="1">
              <a:spcBef>
                <a:spcPts val="400"/>
              </a:spcBef>
              <a:spcAft>
                <a:spcPts val="200"/>
              </a:spcAft>
              <a:buClr>
                <a:srgbClr val="002060"/>
              </a:buClr>
              <a:buSzTx/>
              <a:buFont typeface="Wingdings" panose="05000000000000000000" pitchFamily="2" charset="2"/>
              <a:buChar char="§"/>
              <a:tabLst/>
              <a:defRPr/>
            </a:pPr>
            <a:r>
              <a:rPr kumimoji="0" lang="en-US" sz="1400" u="none" strike="noStrike" kern="1200" cap="none" spc="0" normalizeH="0" baseline="0" noProof="0" dirty="0">
                <a:ln>
                  <a:noFill/>
                </a:ln>
                <a:effectLst/>
                <a:uLnTx/>
                <a:uFillTx/>
                <a:latin typeface="+mj-lt"/>
                <a:ea typeface="Calibri" panose="020F0502020204030204" pitchFamily="34" charset="0"/>
                <a:cs typeface="Times New Roman"/>
              </a:rPr>
              <a:t>MCC incentive matching fund to leverage Nepali funds</a:t>
            </a:r>
            <a:endParaRPr lang="en-US" sz="1400" u="none" strike="noStrike" kern="1200" cap="none" spc="0" normalizeH="0" baseline="0" noProof="0" dirty="0">
              <a:ln>
                <a:noFill/>
              </a:ln>
              <a:effectLst/>
              <a:uLnTx/>
              <a:uFillTx/>
              <a:latin typeface="+mj-lt"/>
              <a:ea typeface="Calibri" panose="020F0502020204030204" pitchFamily="34" charset="0"/>
              <a:cs typeface="Times New Roman"/>
            </a:endParaRPr>
          </a:p>
        </p:txBody>
      </p:sp>
      <p:sp>
        <p:nvSpPr>
          <p:cNvPr id="72" name="TextBox 71">
            <a:extLst>
              <a:ext uri="{FF2B5EF4-FFF2-40B4-BE49-F238E27FC236}">
                <a16:creationId xmlns:a16="http://schemas.microsoft.com/office/drawing/2014/main" id="{0610127E-DE3F-4DA4-9021-9361AB63532F}"/>
              </a:ext>
            </a:extLst>
          </p:cNvPr>
          <p:cNvSpPr txBox="1"/>
          <p:nvPr/>
        </p:nvSpPr>
        <p:spPr>
          <a:xfrm>
            <a:off x="10454640" y="0"/>
            <a:ext cx="1737360" cy="276999"/>
          </a:xfrm>
          <a:prstGeom prst="rect">
            <a:avLst/>
          </a:prstGeom>
          <a:noFill/>
        </p:spPr>
        <p:txBody>
          <a:bodyPr wrap="square" rtlCol="0">
            <a:spAutoFit/>
          </a:bodyPr>
          <a:lstStyle/>
          <a:p>
            <a:r>
              <a:rPr lang="en-US" sz="1200" b="1">
                <a:solidFill>
                  <a:schemeClr val="bg1"/>
                </a:solidFill>
              </a:rPr>
              <a:t>Pre-Implementation </a:t>
            </a:r>
          </a:p>
        </p:txBody>
      </p:sp>
      <p:pic>
        <p:nvPicPr>
          <p:cNvPr id="73" name="Picture 72" descr="Icon&#10;&#10;Description automatically generated">
            <a:extLst>
              <a:ext uri="{FF2B5EF4-FFF2-40B4-BE49-F238E27FC236}">
                <a16:creationId xmlns:a16="http://schemas.microsoft.com/office/drawing/2014/main" id="{F19C1A0E-5FE6-48B1-840A-31E4DF6AA6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49271" y="401782"/>
            <a:ext cx="676656" cy="676656"/>
          </a:xfrm>
          <a:prstGeom prst="rect">
            <a:avLst/>
          </a:prstGeom>
        </p:spPr>
      </p:pic>
      <p:pic>
        <p:nvPicPr>
          <p:cNvPr id="15" name="Graphic 14">
            <a:extLst>
              <a:ext uri="{FF2B5EF4-FFF2-40B4-BE49-F238E27FC236}">
                <a16:creationId xmlns:a16="http://schemas.microsoft.com/office/drawing/2014/main" id="{2E6790A4-C66E-492F-B473-6B543AA7E8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75871" y="2654548"/>
            <a:ext cx="448414" cy="459313"/>
          </a:xfrm>
          <a:prstGeom prst="rect">
            <a:avLst/>
          </a:prstGeom>
        </p:spPr>
      </p:pic>
      <p:pic>
        <p:nvPicPr>
          <p:cNvPr id="16" name="Graphic 15">
            <a:extLst>
              <a:ext uri="{FF2B5EF4-FFF2-40B4-BE49-F238E27FC236}">
                <a16:creationId xmlns:a16="http://schemas.microsoft.com/office/drawing/2014/main" id="{ED86383B-2276-479E-AC75-D6EEC62F3EF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52559" y="4342287"/>
            <a:ext cx="471726" cy="610168"/>
          </a:xfrm>
          <a:prstGeom prst="rect">
            <a:avLst/>
          </a:prstGeom>
        </p:spPr>
      </p:pic>
      <p:sp>
        <p:nvSpPr>
          <p:cNvPr id="33" name="Rectangle 32">
            <a:extLst>
              <a:ext uri="{FF2B5EF4-FFF2-40B4-BE49-F238E27FC236}">
                <a16:creationId xmlns:a16="http://schemas.microsoft.com/office/drawing/2014/main" id="{531A4B12-F162-444A-A6CB-E71DA9B8A968}"/>
              </a:ext>
            </a:extLst>
          </p:cNvPr>
          <p:cNvSpPr/>
          <p:nvPr/>
        </p:nvSpPr>
        <p:spPr>
          <a:xfrm>
            <a:off x="1265192" y="3365690"/>
            <a:ext cx="1322070" cy="274320"/>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$500M +</a:t>
            </a:r>
            <a:br>
              <a:rPr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b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a:t>
            </a:r>
            <a:r>
              <a:rPr lang="en-US" sz="1000" dirty="0">
                <a:latin typeface="+mj-lt"/>
                <a:ea typeface="Calibri" panose="020F0502020204030204" pitchFamily="34" charset="0"/>
                <a:cs typeface="Times New Roman"/>
              </a:rPr>
              <a:t>130M </a:t>
            </a: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GON funds</a:t>
            </a:r>
            <a:r>
              <a:rPr lang="en-US" sz="1000" dirty="0">
                <a:latin typeface="+mj-lt"/>
                <a:ea typeface="Calibri" panose="020F0502020204030204" pitchFamily="34" charset="0"/>
                <a:cs typeface="Times New Roman"/>
              </a:rPr>
              <a:t> </a:t>
            </a:r>
            <a:endPar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71A7808F-1335-4021-B709-7AF9C15A3127}"/>
              </a:ext>
            </a:extLst>
          </p:cNvPr>
          <p:cNvSpPr/>
          <p:nvPr/>
        </p:nvSpPr>
        <p:spPr>
          <a:xfrm>
            <a:off x="1265192" y="3745263"/>
            <a:ext cx="1322070" cy="231775"/>
          </a:xfrm>
          <a:prstGeom prst="rect">
            <a:avLst/>
          </a:prstGeom>
          <a:ln w="12700">
            <a:noFill/>
          </a:ln>
        </p:spPr>
        <p:txBody>
          <a:bodyPr wrap="square" lIns="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September 14, 2017</a:t>
            </a:r>
          </a:p>
        </p:txBody>
      </p:sp>
      <p:sp>
        <p:nvSpPr>
          <p:cNvPr id="36" name="Rectangle 35">
            <a:extLst>
              <a:ext uri="{FF2B5EF4-FFF2-40B4-BE49-F238E27FC236}">
                <a16:creationId xmlns:a16="http://schemas.microsoft.com/office/drawing/2014/main" id="{F6CE3769-08B2-49B9-BC7E-D00BD85ADF2D}"/>
              </a:ext>
            </a:extLst>
          </p:cNvPr>
          <p:cNvSpPr/>
          <p:nvPr/>
        </p:nvSpPr>
        <p:spPr>
          <a:xfrm>
            <a:off x="1265192" y="4117217"/>
            <a:ext cx="1322070" cy="231775"/>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lang="en-US" sz="1000">
                <a:latin typeface="+mj-lt"/>
                <a:ea typeface="Calibri" panose="020F0502020204030204" pitchFamily="34" charset="0"/>
                <a:cs typeface="Times New Roman"/>
              </a:rPr>
              <a:t>August 2023</a:t>
            </a:r>
            <a:endParaRPr kumimoji="0" lang="en-US" sz="1000" i="0" u="none" strike="noStrike" kern="120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CB519BEC-880D-4434-93AF-C91F8850E0FF}"/>
              </a:ext>
            </a:extLst>
          </p:cNvPr>
          <p:cNvSpPr/>
          <p:nvPr/>
        </p:nvSpPr>
        <p:spPr>
          <a:xfrm>
            <a:off x="455836" y="3365690"/>
            <a:ext cx="675012" cy="27432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rPr>
              <a:t>Size</a:t>
            </a:r>
            <a:endParaRPr kumimoji="0" lang="en-US" sz="1000"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6D79AB7C-2B09-4A1A-B68E-E69BD4DE7446}"/>
              </a:ext>
            </a:extLst>
          </p:cNvPr>
          <p:cNvSpPr/>
          <p:nvPr/>
        </p:nvSpPr>
        <p:spPr>
          <a:xfrm>
            <a:off x="455836" y="3726150"/>
            <a:ext cx="675012" cy="27000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Signed</a:t>
            </a:r>
            <a:endParaRPr kumimoji="0" lang="en-US" sz="1000"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659A6940-46F2-4583-BB84-FD6209D96836}"/>
              </a:ext>
            </a:extLst>
          </p:cNvPr>
          <p:cNvSpPr/>
          <p:nvPr/>
        </p:nvSpPr>
        <p:spPr>
          <a:xfrm>
            <a:off x="455836" y="4078992"/>
            <a:ext cx="675012" cy="27000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EIF</a:t>
            </a:r>
            <a:endParaRPr kumimoji="0" lang="en-US" sz="1000"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79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72CE1E5-D851-421F-BC04-C76A6C0D06D0}"/>
              </a:ext>
            </a:extLst>
          </p:cNvPr>
          <p:cNvSpPr/>
          <p:nvPr/>
        </p:nvSpPr>
        <p:spPr>
          <a:xfrm>
            <a:off x="3373100" y="2264464"/>
            <a:ext cx="8853889" cy="1549142"/>
          </a:xfrm>
          <a:prstGeom prst="rect">
            <a:avLst/>
          </a:prstGeom>
          <a:ln w="12700">
            <a:noFill/>
          </a:ln>
        </p:spPr>
        <p:txBody>
          <a:bodyPr wrap="square" lIns="0" tIns="0" rIns="0" bIns="0">
            <a:spAutoFit/>
          </a:bodyPr>
          <a:lstStyle/>
          <a:p>
            <a:pPr marL="0" marR="0" lvl="0" indent="0" algn="l" defTabSz="914400" rtl="0" eaLnBrk="1" fontAlgn="auto" latinLnBrk="0" hangingPunct="1">
              <a:lnSpc>
                <a:spcPct val="100000"/>
              </a:lnSpc>
              <a:spcBef>
                <a:spcPts val="800"/>
              </a:spcBef>
              <a:spcAft>
                <a:spcPts val="0"/>
              </a:spcAft>
              <a:buClr>
                <a:srgbClr val="002060"/>
              </a:buClr>
              <a:buSzTx/>
              <a:buFontTx/>
              <a:buNone/>
              <a:tabLst/>
              <a:defRPr/>
            </a:pPr>
            <a:r>
              <a:rPr kumimoji="0" lang="en-US" sz="1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Water, Sanitation, and Drainage (WSD) Project </a:t>
            </a:r>
            <a:endParaRPr lang="en-US" sz="14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endParaRPr>
          </a:p>
          <a:p>
            <a:pPr marL="285750" indent="-285750">
              <a:spcBef>
                <a:spcPts val="800"/>
              </a:spcBef>
              <a:buClr>
                <a:srgbClr val="002060"/>
              </a:buClr>
              <a:buFont typeface="Wingdings" panose="05000000000000000000" pitchFamily="2" charset="2"/>
              <a:buChar char="§"/>
              <a:defRPr/>
            </a:pPr>
            <a:r>
              <a:rPr lang="en-US" sz="1200" dirty="0">
                <a:solidFill>
                  <a:prstClr val="black"/>
                </a:solidFill>
                <a:latin typeface="Century Gothic" panose="020B0502020202020204" pitchFamily="34" charset="0"/>
                <a:cs typeface="Times New Roman" panose="02020603050405020304" pitchFamily="18" charset="0"/>
                <a:sym typeface="Century Gothic" panose="020B0502020202020204" pitchFamily="34" charset="0"/>
              </a:rPr>
              <a:t>Construction of a disinfection plant for provision of treated drinking water to Dili and four municipalities.</a:t>
            </a:r>
          </a:p>
          <a:p>
            <a:pPr marL="285750" marR="0" lvl="0" indent="-285750" algn="l" defTabSz="914400" rtl="0" eaLnBrk="1" fontAlgn="auto" latinLnBrk="0" hangingPunct="1">
              <a:lnSpc>
                <a:spcPct val="100000"/>
              </a:lnSpc>
              <a:spcBef>
                <a:spcPts val="800"/>
              </a:spcBef>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Development of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th</a:t>
            </a:r>
            <a:r>
              <a:rPr lang="en-US"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e country’s first centralized wastewater collection and treatment system</a:t>
            </a:r>
            <a:r>
              <a:rPr kumimoji="0" lang="en-US" sz="1200" i="0" u="none" strike="noStrike" kern="1200" cap="none" spc="0" normalizeH="0" baseline="0" noProof="0" dirty="0">
                <a:ln>
                  <a:noFill/>
                </a:ln>
                <a:effectLst/>
                <a:uLnTx/>
                <a:uFillTx/>
                <a:ea typeface="+mn-ea"/>
                <a:cs typeface="+mn-cs"/>
              </a:rPr>
              <a:t> with ocean outfall and associated drainage. </a:t>
            </a:r>
          </a:p>
          <a:p>
            <a:pPr marL="285750" marR="0" lvl="0" indent="-285750" algn="l" defTabSz="914400" rtl="0" eaLnBrk="1" fontAlgn="auto" latinLnBrk="0" hangingPunct="1">
              <a:lnSpc>
                <a:spcPct val="100000"/>
              </a:lnSpc>
              <a:spcBef>
                <a:spcPts val="800"/>
              </a:spcBef>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Institutional strengthening and regulatory </a:t>
            </a:r>
            <a:r>
              <a:rPr lang="en-US"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r</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eform</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a:t>
            </a:r>
          </a:p>
          <a:p>
            <a:pPr marL="285750" marR="0" lvl="0" indent="-285750" algn="l" defTabSz="914400" rtl="0" eaLnBrk="1" fontAlgn="auto" latinLnBrk="0" hangingPunct="1">
              <a:lnSpc>
                <a:spcPct val="100000"/>
              </a:lnSpc>
              <a:spcBef>
                <a:spcPts val="800"/>
              </a:spcBef>
              <a:spcAft>
                <a:spcPts val="0"/>
              </a:spcAft>
              <a:buClr>
                <a:srgbClr val="002060"/>
              </a:buClr>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Household sanitation and water management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socia</a:t>
            </a:r>
            <a:r>
              <a:rPr lang="en-US"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l and behavior change.</a:t>
            </a:r>
            <a:endPar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endParaRPr>
          </a:p>
        </p:txBody>
      </p:sp>
      <p:sp>
        <p:nvSpPr>
          <p:cNvPr id="31" name="Oval 30">
            <a:extLst>
              <a:ext uri="{FF2B5EF4-FFF2-40B4-BE49-F238E27FC236}">
                <a16:creationId xmlns:a16="http://schemas.microsoft.com/office/drawing/2014/main" id="{76B98A6E-681F-426C-B4DF-000C28A60271}"/>
              </a:ext>
            </a:extLst>
          </p:cNvPr>
          <p:cNvSpPr/>
          <p:nvPr/>
        </p:nvSpPr>
        <p:spPr>
          <a:xfrm>
            <a:off x="2412375" y="4442153"/>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graphicFrame>
        <p:nvGraphicFramePr>
          <p:cNvPr id="3" name="Object 2" hidden="1">
            <a:extLst>
              <a:ext uri="{FF2B5EF4-FFF2-40B4-BE49-F238E27FC236}">
                <a16:creationId xmlns:a16="http://schemas.microsoft.com/office/drawing/2014/main" id="{A520645E-1E61-44F7-BC3C-FD060B156F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3" imgH="359" progId="TCLayout.ActiveDocument.1">
                  <p:embed/>
                </p:oleObj>
              </mc:Choice>
              <mc:Fallback>
                <p:oleObj name="think-cell Slide" r:id="rId6" imgW="353" imgH="359" progId="TCLayout.ActiveDocument.1">
                  <p:embed/>
                  <p:pic>
                    <p:nvPicPr>
                      <p:cNvPr id="3" name="Object 2" hidden="1">
                        <a:extLst>
                          <a:ext uri="{FF2B5EF4-FFF2-40B4-BE49-F238E27FC236}">
                            <a16:creationId xmlns:a16="http://schemas.microsoft.com/office/drawing/2014/main" id="{A520645E-1E61-44F7-BC3C-FD060B156F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7406DDF0-1127-4D68-89C0-4E5AB5C283C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a:latin typeface="Century Gothic" panose="020B0502020202020204" pitchFamily="34" charset="0"/>
              <a:ea typeface="+mj-ea"/>
              <a:cs typeface="+mj-cs"/>
              <a:sym typeface="Century Gothic" panose="020B0502020202020204" pitchFamily="34" charset="0"/>
            </a:endParaRPr>
          </a:p>
        </p:txBody>
      </p:sp>
      <p:sp>
        <p:nvSpPr>
          <p:cNvPr id="7" name="Rectangle 6" hidden="1">
            <a:extLst>
              <a:ext uri="{FF2B5EF4-FFF2-40B4-BE49-F238E27FC236}">
                <a16:creationId xmlns:a16="http://schemas.microsoft.com/office/drawing/2014/main" id="{B463E100-38A9-426B-9E11-8AFBEA95DD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2" name="Title 1">
            <a:extLst>
              <a:ext uri="{FF2B5EF4-FFF2-40B4-BE49-F238E27FC236}">
                <a16:creationId xmlns:a16="http://schemas.microsoft.com/office/drawing/2014/main" id="{89A69F4A-6F01-4384-835B-94C36880FFAE}"/>
              </a:ext>
            </a:extLst>
          </p:cNvPr>
          <p:cNvSpPr>
            <a:spLocks noGrp="1"/>
          </p:cNvSpPr>
          <p:nvPr>
            <p:ph type="title"/>
          </p:nvPr>
        </p:nvSpPr>
        <p:spPr>
          <a:xfrm>
            <a:off x="440675" y="311042"/>
            <a:ext cx="11310650" cy="837283"/>
          </a:xfrm>
        </p:spPr>
        <p:txBody>
          <a:bodyPr vert="horz"/>
          <a:lstStyle/>
          <a:p>
            <a:r>
              <a:rPr lang="en-US" b="1">
                <a:latin typeface="Century Gothic" panose="020B0502020202020204" pitchFamily="34" charset="0"/>
              </a:rPr>
              <a:t>Timor-Leste Compact</a:t>
            </a:r>
            <a:br>
              <a:rPr lang="en-US" b="1">
                <a:latin typeface="Century Gothic" panose="020B0502020202020204" pitchFamily="34" charset="0"/>
              </a:rPr>
            </a:br>
            <a:endParaRPr lang="en-GB" sz="2000" b="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9A859-3C18-4535-876F-54C99B42B7AE}" type="slidenum">
              <a:rPr kumimoji="0" lang="en-US" sz="900" b="0" i="0" u="none" strike="noStrike" kern="1200" cap="none" spc="0" normalizeH="0" baseline="0" noProof="0" smtClean="0">
                <a:ln>
                  <a:noFill/>
                </a:ln>
                <a:solidFill>
                  <a:srgbClr val="50586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505864"/>
              </a:solidFill>
              <a:effectLst/>
              <a:uLnTx/>
              <a:uFillTx/>
              <a:latin typeface="Century Gothic"/>
              <a:ea typeface="+mn-ea"/>
              <a:cs typeface="+mn-cs"/>
            </a:endParaRPr>
          </a:p>
        </p:txBody>
      </p:sp>
      <p:sp>
        <p:nvSpPr>
          <p:cNvPr id="29" name="Rectangle 28">
            <a:extLst>
              <a:ext uri="{FF2B5EF4-FFF2-40B4-BE49-F238E27FC236}">
                <a16:creationId xmlns:a16="http://schemas.microsoft.com/office/drawing/2014/main" id="{78214B49-EB38-47D9-A232-B01FBE7FA43F}"/>
              </a:ext>
            </a:extLst>
          </p:cNvPr>
          <p:cNvSpPr/>
          <p:nvPr/>
        </p:nvSpPr>
        <p:spPr>
          <a:xfrm>
            <a:off x="3373100" y="4425932"/>
            <a:ext cx="8730206" cy="1364476"/>
          </a:xfrm>
          <a:prstGeom prst="rect">
            <a:avLst/>
          </a:prstGeom>
          <a:ln w="12700">
            <a:noFill/>
          </a:ln>
        </p:spPr>
        <p:txBody>
          <a:bodyPr wrap="square" lIns="0" tIns="0" rIns="0" bIns="0">
            <a:spAutoFit/>
          </a:bodyPr>
          <a:lstStyle/>
          <a:p>
            <a:pPr marL="0" marR="0" lvl="0" indent="0" algn="l" defTabSz="914400" rtl="0" eaLnBrk="1" fontAlgn="auto" latinLnBrk="0" hangingPunct="1">
              <a:lnSpc>
                <a:spcPct val="100000"/>
              </a:lnSpc>
              <a:spcBef>
                <a:spcPts val="800"/>
              </a:spcBef>
              <a:spcAft>
                <a:spcPts val="0"/>
              </a:spcAft>
              <a:buClr>
                <a:srgbClr val="002060"/>
              </a:buClr>
              <a:buSzTx/>
              <a:buFontTx/>
              <a:buNone/>
              <a:tabLst/>
              <a:defRPr/>
            </a:pPr>
            <a:r>
              <a:rPr kumimoji="0" lang="en-US" sz="1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Century Gothic" panose="020B0502020202020204" pitchFamily="34" charset="0"/>
              </a:rPr>
              <a:t>Teaching and Leading the Next Generation of Timorese (TALENT) Project </a:t>
            </a:r>
          </a:p>
          <a:p>
            <a:pPr marL="285750" marR="0" lvl="0" indent="-285750" fontAlgn="auto">
              <a:lnSpc>
                <a:spcPct val="100000"/>
              </a:lnSpc>
              <a:spcBef>
                <a:spcPts val="800"/>
              </a:spcBef>
              <a:spcAft>
                <a:spcPts val="0"/>
              </a:spcAft>
              <a:buClr>
                <a:srgbClr val="002060"/>
              </a:buClr>
              <a:buSzTx/>
              <a:buFont typeface="Wingdings" panose="05000000000000000000" pitchFamily="2" charset="2"/>
              <a:buChar char="§"/>
              <a:tabLst/>
              <a:defRPr/>
            </a:pPr>
            <a:r>
              <a:rPr lang="en-US" sz="1200" dirty="0">
                <a:solidFill>
                  <a:prstClr val="black"/>
                </a:solidFill>
                <a:latin typeface="Century Gothic" panose="020B0502020202020204" pitchFamily="34" charset="0"/>
                <a:cs typeface="Times New Roman" panose="02020603050405020304" pitchFamily="18" charset="0"/>
                <a:sym typeface="Century Gothic" panose="020B0502020202020204" pitchFamily="34" charset="0"/>
              </a:rPr>
              <a:t>First formal pre-service certification and training institution established, Center of Excellence (</a:t>
            </a:r>
            <a:r>
              <a:rPr lang="en-US" sz="1200" dirty="0" err="1">
                <a:solidFill>
                  <a:prstClr val="black"/>
                </a:solidFill>
                <a:latin typeface="Century Gothic" panose="020B0502020202020204" pitchFamily="34" charset="0"/>
                <a:cs typeface="Times New Roman" panose="02020603050405020304" pitchFamily="18" charset="0"/>
                <a:sym typeface="Century Gothic" panose="020B0502020202020204" pitchFamily="34" charset="0"/>
              </a:rPr>
              <a:t>CoE</a:t>
            </a:r>
            <a:r>
              <a:rPr lang="en-US" sz="1200" dirty="0">
                <a:solidFill>
                  <a:prstClr val="black"/>
                </a:solidFill>
                <a:latin typeface="Century Gothic" panose="020B0502020202020204" pitchFamily="34" charset="0"/>
                <a:cs typeface="Times New Roman" panose="02020603050405020304" pitchFamily="18" charset="0"/>
                <a:sym typeface="Century Gothic" panose="020B0502020202020204" pitchFamily="34" charset="0"/>
              </a:rPr>
              <a:t>).</a:t>
            </a:r>
          </a:p>
          <a:p>
            <a:pPr marL="285750" marR="0" lvl="0" indent="-285750" fontAlgn="auto">
              <a:lnSpc>
                <a:spcPct val="100000"/>
              </a:lnSpc>
              <a:spcBef>
                <a:spcPts val="800"/>
              </a:spcBef>
              <a:spcAft>
                <a:spcPts val="0"/>
              </a:spcAft>
              <a:buClr>
                <a:srgbClr val="002060"/>
              </a:buClr>
              <a:buSzTx/>
              <a:buFont typeface="Wingdings" panose="05000000000000000000" pitchFamily="2" charset="2"/>
              <a:buChar char="§"/>
              <a:tabLst/>
              <a:defRPr/>
            </a:pPr>
            <a:r>
              <a:rPr lang="en-US" sz="1200" dirty="0">
                <a:solidFill>
                  <a:prstClr val="black"/>
                </a:solidFill>
                <a:latin typeface="Century Gothic" panose="020B0502020202020204" pitchFamily="34" charset="0"/>
                <a:cs typeface="Times New Roman" panose="02020603050405020304" pitchFamily="18" charset="0"/>
                <a:sym typeface="Century Gothic" panose="020B0502020202020204" pitchFamily="34" charset="0"/>
              </a:rPr>
              <a:t>Development and deployment of training programs focused on pedagogy and leadership.</a:t>
            </a:r>
          </a:p>
          <a:p>
            <a:pPr marL="285750" marR="0" lvl="0" indent="-285750" fontAlgn="auto">
              <a:lnSpc>
                <a:spcPct val="100000"/>
              </a:lnSpc>
              <a:spcBef>
                <a:spcPts val="800"/>
              </a:spcBef>
              <a:spcAft>
                <a:spcPts val="0"/>
              </a:spcAft>
              <a:buClr>
                <a:srgbClr val="002060"/>
              </a:buClr>
              <a:buSzTx/>
              <a:buFont typeface="Wingdings" panose="05000000000000000000" pitchFamily="2" charset="2"/>
              <a:buChar char="§"/>
              <a:tabLst/>
              <a:defRPr/>
            </a:pPr>
            <a:r>
              <a:rPr lang="en-US" sz="1200" dirty="0">
                <a:solidFill>
                  <a:prstClr val="black"/>
                </a:solidFill>
                <a:latin typeface="Century Gothic" panose="020B0502020202020204" pitchFamily="34" charset="0"/>
                <a:cs typeface="Times New Roman" panose="02020603050405020304" pitchFamily="18" charset="0"/>
                <a:sym typeface="Century Gothic" panose="020B0502020202020204" pitchFamily="34" charset="0"/>
              </a:rPr>
              <a:t>Improved access to secondary teaching and leadership positions for women. </a:t>
            </a:r>
          </a:p>
          <a:p>
            <a:pPr marL="285750" marR="0" lvl="0" indent="-285750" fontAlgn="auto">
              <a:lnSpc>
                <a:spcPct val="100000"/>
              </a:lnSpc>
              <a:spcBef>
                <a:spcPts val="800"/>
              </a:spcBef>
              <a:spcAft>
                <a:spcPts val="0"/>
              </a:spcAft>
              <a:buClr>
                <a:srgbClr val="002060"/>
              </a:buClr>
              <a:buSzTx/>
              <a:buFont typeface="Wingdings" panose="05000000000000000000" pitchFamily="2" charset="2"/>
              <a:buChar char="§"/>
              <a:tabLst/>
              <a:defRPr/>
            </a:pPr>
            <a:endParaRPr lang="en-US" sz="1200" dirty="0">
              <a:solidFill>
                <a:prstClr val="black"/>
              </a:solidFill>
              <a:latin typeface="Century Gothic" panose="020B0502020202020204" pitchFamily="34" charset="0"/>
              <a:cs typeface="Times New Roman" panose="02020603050405020304" pitchFamily="18" charset="0"/>
              <a:sym typeface="Century Gothic" panose="020B0502020202020204" pitchFamily="34" charset="0"/>
            </a:endParaRPr>
          </a:p>
        </p:txBody>
      </p:sp>
      <p:cxnSp>
        <p:nvCxnSpPr>
          <p:cNvPr id="34" name="Straight Connector 33">
            <a:extLst>
              <a:ext uri="{FF2B5EF4-FFF2-40B4-BE49-F238E27FC236}">
                <a16:creationId xmlns:a16="http://schemas.microsoft.com/office/drawing/2014/main" id="{FBDECFE9-796A-448F-BD1E-54C8514171A3}"/>
              </a:ext>
            </a:extLst>
          </p:cNvPr>
          <p:cNvCxnSpPr>
            <a:cxnSpLocks/>
          </p:cNvCxnSpPr>
          <p:nvPr/>
        </p:nvCxnSpPr>
        <p:spPr>
          <a:xfrm>
            <a:off x="3174377" y="4224300"/>
            <a:ext cx="8839779"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1F78D750-84D9-4C88-AE25-276DB2A3E61C}"/>
              </a:ext>
            </a:extLst>
          </p:cNvPr>
          <p:cNvGrpSpPr/>
          <p:nvPr/>
        </p:nvGrpSpPr>
        <p:grpSpPr>
          <a:xfrm>
            <a:off x="-658665" y="2761278"/>
            <a:ext cx="85945" cy="773504"/>
            <a:chOff x="684354" y="2761278"/>
            <a:chExt cx="85945" cy="773504"/>
          </a:xfrm>
        </p:grpSpPr>
        <p:sp>
          <p:nvSpPr>
            <p:cNvPr id="59" name="Rectangle 58">
              <a:extLst>
                <a:ext uri="{FF2B5EF4-FFF2-40B4-BE49-F238E27FC236}">
                  <a16:creationId xmlns:a16="http://schemas.microsoft.com/office/drawing/2014/main" id="{A10D37A4-FCDD-4D68-98A7-B1E01F2EBB5F}"/>
                </a:ext>
              </a:extLst>
            </p:cNvPr>
            <p:cNvSpPr/>
            <p:nvPr/>
          </p:nvSpPr>
          <p:spPr>
            <a:xfrm>
              <a:off x="684354" y="2761278"/>
              <a:ext cx="85945" cy="85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0" name="Rectangle 59">
              <a:extLst>
                <a:ext uri="{FF2B5EF4-FFF2-40B4-BE49-F238E27FC236}">
                  <a16:creationId xmlns:a16="http://schemas.microsoft.com/office/drawing/2014/main" id="{C2B8D306-D8C0-4B73-A6D3-6F8BCC472709}"/>
                </a:ext>
              </a:extLst>
            </p:cNvPr>
            <p:cNvSpPr/>
            <p:nvPr/>
          </p:nvSpPr>
          <p:spPr>
            <a:xfrm>
              <a:off x="684354" y="3105058"/>
              <a:ext cx="85945" cy="85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1" name="Rectangle 60">
              <a:extLst>
                <a:ext uri="{FF2B5EF4-FFF2-40B4-BE49-F238E27FC236}">
                  <a16:creationId xmlns:a16="http://schemas.microsoft.com/office/drawing/2014/main" id="{CA5E25A2-0215-43C2-A80D-82400B2D4D65}"/>
                </a:ext>
              </a:extLst>
            </p:cNvPr>
            <p:cNvSpPr/>
            <p:nvPr/>
          </p:nvSpPr>
          <p:spPr>
            <a:xfrm>
              <a:off x="684354" y="3448837"/>
              <a:ext cx="85945" cy="85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32" name="Oval 31">
            <a:extLst>
              <a:ext uri="{FF2B5EF4-FFF2-40B4-BE49-F238E27FC236}">
                <a16:creationId xmlns:a16="http://schemas.microsoft.com/office/drawing/2014/main" id="{5178428B-4566-44E3-B868-283B88E17ECE}"/>
              </a:ext>
            </a:extLst>
          </p:cNvPr>
          <p:cNvSpPr/>
          <p:nvPr/>
        </p:nvSpPr>
        <p:spPr>
          <a:xfrm>
            <a:off x="2412375" y="2314216"/>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75" name="TextBox 74">
            <a:extLst>
              <a:ext uri="{FF2B5EF4-FFF2-40B4-BE49-F238E27FC236}">
                <a16:creationId xmlns:a16="http://schemas.microsoft.com/office/drawing/2014/main" id="{DEC0D5F2-7833-4CDA-8EE4-FC732C94FCF4}"/>
              </a:ext>
            </a:extLst>
          </p:cNvPr>
          <p:cNvSpPr txBox="1"/>
          <p:nvPr/>
        </p:nvSpPr>
        <p:spPr>
          <a:xfrm>
            <a:off x="10219765" y="0"/>
            <a:ext cx="1972235" cy="276999"/>
          </a:xfrm>
          <a:prstGeom prst="rect">
            <a:avLst/>
          </a:prstGeom>
          <a:noFill/>
        </p:spPr>
        <p:txBody>
          <a:bodyPr wrap="square" rtlCol="0">
            <a:spAutoFit/>
          </a:bodyPr>
          <a:lstStyle/>
          <a:p>
            <a:pPr algn="r"/>
            <a:r>
              <a:rPr lang="en-US" sz="1200" b="1">
                <a:solidFill>
                  <a:schemeClr val="bg1"/>
                </a:solidFill>
              </a:rPr>
              <a:t>Compact Development</a:t>
            </a:r>
          </a:p>
        </p:txBody>
      </p:sp>
      <p:pic>
        <p:nvPicPr>
          <p:cNvPr id="76" name="Picture 6" descr="East Icon #77128 - Free Icons Library">
            <a:extLst>
              <a:ext uri="{FF2B5EF4-FFF2-40B4-BE49-F238E27FC236}">
                <a16:creationId xmlns:a16="http://schemas.microsoft.com/office/drawing/2014/main" id="{80C350FA-F82C-4070-B789-ECBFE238A91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934" r="14563"/>
          <a:stretch/>
        </p:blipFill>
        <p:spPr bwMode="auto">
          <a:xfrm>
            <a:off x="10937987" y="377460"/>
            <a:ext cx="709612" cy="744322"/>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a:extLst>
              <a:ext uri="{FF2B5EF4-FFF2-40B4-BE49-F238E27FC236}">
                <a16:creationId xmlns:a16="http://schemas.microsoft.com/office/drawing/2014/main" id="{A3E70DC9-FEB0-4BF5-A646-F1C6EF5272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11098" y="2438041"/>
            <a:ext cx="364557" cy="514350"/>
          </a:xfrm>
          <a:prstGeom prst="rect">
            <a:avLst/>
          </a:prstGeom>
        </p:spPr>
      </p:pic>
      <p:pic>
        <p:nvPicPr>
          <p:cNvPr id="86" name="Graphic 85">
            <a:extLst>
              <a:ext uri="{FF2B5EF4-FFF2-40B4-BE49-F238E27FC236}">
                <a16:creationId xmlns:a16="http://schemas.microsoft.com/office/drawing/2014/main" id="{E6C338F6-07AF-4314-91D6-273CAA9D29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83826" y="4629320"/>
            <a:ext cx="419100" cy="419100"/>
          </a:xfrm>
          <a:prstGeom prst="rect">
            <a:avLst/>
          </a:prstGeom>
        </p:spPr>
      </p:pic>
      <p:sp>
        <p:nvSpPr>
          <p:cNvPr id="26" name="Rectangle 25">
            <a:extLst>
              <a:ext uri="{FF2B5EF4-FFF2-40B4-BE49-F238E27FC236}">
                <a16:creationId xmlns:a16="http://schemas.microsoft.com/office/drawing/2014/main" id="{B414DAE1-B06A-414D-8F26-4063FD2CA9F9}"/>
              </a:ext>
            </a:extLst>
          </p:cNvPr>
          <p:cNvSpPr/>
          <p:nvPr/>
        </p:nvSpPr>
        <p:spPr>
          <a:xfrm>
            <a:off x="1095445" y="3194567"/>
            <a:ext cx="1322070" cy="274320"/>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a:t>
            </a:r>
            <a:r>
              <a:rPr lang="en-US" sz="1000" dirty="0">
                <a:latin typeface="+mj-lt"/>
                <a:ea typeface="Calibri" panose="020F0502020204030204" pitchFamily="34" charset="0"/>
                <a:cs typeface="Times New Roman"/>
              </a:rPr>
              <a:t>420M</a:t>
            </a: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 </a:t>
            </a:r>
            <a:r>
              <a:rPr lang="en-US" sz="1000" dirty="0">
                <a:latin typeface="+mj-lt"/>
                <a:ea typeface="Calibri" panose="020F0502020204030204" pitchFamily="34" charset="0"/>
                <a:cs typeface="Times New Roman"/>
              </a:rPr>
              <a:t>+</a:t>
            </a:r>
            <a:br>
              <a:rPr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b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a:t>
            </a:r>
            <a:r>
              <a:rPr lang="en-US" sz="1000" dirty="0">
                <a:latin typeface="+mj-lt"/>
                <a:ea typeface="Calibri" panose="020F0502020204030204" pitchFamily="34" charset="0"/>
                <a:cs typeface="Times New Roman"/>
              </a:rPr>
              <a:t>64M </a:t>
            </a: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GOTL funds</a:t>
            </a:r>
            <a:r>
              <a:rPr lang="en-US" sz="1000" dirty="0">
                <a:latin typeface="+mj-lt"/>
                <a:ea typeface="Calibri" panose="020F0502020204030204" pitchFamily="34" charset="0"/>
                <a:cs typeface="Times New Roman"/>
              </a:rPr>
              <a:t> </a:t>
            </a:r>
            <a:endPar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5C771763-18A0-4E9C-A5A9-81DD3D4B42FF}"/>
              </a:ext>
            </a:extLst>
          </p:cNvPr>
          <p:cNvSpPr/>
          <p:nvPr/>
        </p:nvSpPr>
        <p:spPr>
          <a:xfrm>
            <a:off x="307170" y="3194567"/>
            <a:ext cx="675012" cy="27432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Size</a:t>
            </a:r>
            <a:endParaRPr kumimoji="0" lang="en-US" sz="1000"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72F1EEF9-031F-EFE7-1D29-EF3B711461E5}"/>
              </a:ext>
            </a:extLst>
          </p:cNvPr>
          <p:cNvSpPr/>
          <p:nvPr/>
        </p:nvSpPr>
        <p:spPr>
          <a:xfrm>
            <a:off x="307170" y="3548240"/>
            <a:ext cx="675012" cy="27000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rPr>
              <a:t>Signed</a:t>
            </a:r>
            <a:endParaRPr kumimoji="0" lang="en-US" sz="1000"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3683745C-8D48-236A-2BB6-52DFBFFFBFC0}"/>
              </a:ext>
            </a:extLst>
          </p:cNvPr>
          <p:cNvSpPr/>
          <p:nvPr/>
        </p:nvSpPr>
        <p:spPr>
          <a:xfrm>
            <a:off x="1094061" y="3543920"/>
            <a:ext cx="1322070" cy="274320"/>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lang="en-US" sz="1000" dirty="0">
                <a:latin typeface="+mj-lt"/>
                <a:ea typeface="Calibri" panose="020F0502020204030204" pitchFamily="34" charset="0"/>
                <a:cs typeface="Times New Roman"/>
              </a:rPr>
              <a:t>July 19, 2022</a:t>
            </a:r>
            <a:endPar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EB6ABB5B-9101-E986-4FF6-1CCF56558D87}"/>
              </a:ext>
            </a:extLst>
          </p:cNvPr>
          <p:cNvSpPr/>
          <p:nvPr/>
        </p:nvSpPr>
        <p:spPr>
          <a:xfrm>
            <a:off x="322751" y="3877337"/>
            <a:ext cx="675012" cy="27000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EIF target</a:t>
            </a:r>
            <a:endParaRPr kumimoji="0" lang="en-US" sz="1000"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402F6F22-15EB-6236-B704-0372D3418FAE}"/>
              </a:ext>
            </a:extLst>
          </p:cNvPr>
          <p:cNvSpPr/>
          <p:nvPr/>
        </p:nvSpPr>
        <p:spPr>
          <a:xfrm>
            <a:off x="1094061" y="3885305"/>
            <a:ext cx="1322070" cy="274320"/>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lang="en-US" sz="1000">
                <a:latin typeface="+mj-lt"/>
                <a:ea typeface="Calibri" panose="020F0502020204030204" pitchFamily="34" charset="0"/>
                <a:cs typeface="Times New Roman"/>
              </a:rPr>
              <a:t>July 2024</a:t>
            </a:r>
            <a:endParaRPr kumimoji="0" lang="en-US" sz="1000" i="0" u="none" strike="noStrike" kern="120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87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5C0A773-BD29-447C-A200-86FC43C6CE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C5C0A773-BD29-447C-A200-86FC43C6CE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ED19AEB9-EA03-46CB-8E5A-AE1DD7E978BC}"/>
              </a:ext>
            </a:extLst>
          </p:cNvPr>
          <p:cNvSpPr>
            <a:spLocks noGrp="1"/>
          </p:cNvSpPr>
          <p:nvPr>
            <p:ph type="title"/>
          </p:nvPr>
        </p:nvSpPr>
        <p:spPr/>
        <p:txBody>
          <a:bodyPr vert="horz"/>
          <a:lstStyle/>
          <a:p>
            <a:r>
              <a:rPr lang="en-GB" dirty="0"/>
              <a:t>Kosovo Compact</a:t>
            </a:r>
            <a:br>
              <a:rPr lang="en-GB" dirty="0"/>
            </a:br>
            <a:endParaRPr lang="en-GB" sz="2000" b="0" dirty="0"/>
          </a:p>
        </p:txBody>
      </p:sp>
      <p:sp>
        <p:nvSpPr>
          <p:cNvPr id="2" name="Slide Number Placeholder 1">
            <a:extLst>
              <a:ext uri="{FF2B5EF4-FFF2-40B4-BE49-F238E27FC236}">
                <a16:creationId xmlns:a16="http://schemas.microsoft.com/office/drawing/2014/main" id="{B2D39EB5-47CF-41EB-9D0C-1E9C2EB92F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9A859-3C18-4535-876F-54C99B42B7AE}" type="slidenum">
              <a:rPr kumimoji="0" lang="en-US" sz="900" b="0" i="0" u="none" strike="noStrike" kern="1200" cap="none" spc="0" normalizeH="0" baseline="0" noProof="0" smtClean="0">
                <a:ln>
                  <a:noFill/>
                </a:ln>
                <a:solidFill>
                  <a:srgbClr val="50586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505864"/>
              </a:solidFill>
              <a:effectLst/>
              <a:uLnTx/>
              <a:uFillTx/>
              <a:latin typeface="Century Gothic"/>
              <a:ea typeface="+mn-ea"/>
              <a:cs typeface="+mn-cs"/>
            </a:endParaRPr>
          </a:p>
        </p:txBody>
      </p:sp>
      <p:pic>
        <p:nvPicPr>
          <p:cNvPr id="26" name="Picture 25" descr="https://assets.mcc.gov/content/uploads/2016/06/2011-017-0932-01_-_flag-btn_-_kosovo.png">
            <a:extLst>
              <a:ext uri="{FF2B5EF4-FFF2-40B4-BE49-F238E27FC236}">
                <a16:creationId xmlns:a16="http://schemas.microsoft.com/office/drawing/2014/main" id="{4B49EA75-A49D-4266-9738-867067D146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0927599" y="401782"/>
            <a:ext cx="720000" cy="720000"/>
          </a:xfrm>
          <a:prstGeom prst="rect">
            <a:avLst/>
          </a:prstGeom>
          <a:noFill/>
          <a:ln>
            <a:noFill/>
          </a:ln>
        </p:spPr>
      </p:pic>
      <p:sp>
        <p:nvSpPr>
          <p:cNvPr id="19" name="Rectangle 18">
            <a:extLst>
              <a:ext uri="{FF2B5EF4-FFF2-40B4-BE49-F238E27FC236}">
                <a16:creationId xmlns:a16="http://schemas.microsoft.com/office/drawing/2014/main" id="{BA5E04FC-2058-4182-8465-C43A2C5B03BC}"/>
              </a:ext>
            </a:extLst>
          </p:cNvPr>
          <p:cNvSpPr/>
          <p:nvPr/>
        </p:nvSpPr>
        <p:spPr>
          <a:xfrm>
            <a:off x="3225800" y="1430792"/>
            <a:ext cx="8852021" cy="3681350"/>
          </a:xfrm>
          <a:prstGeom prst="rect">
            <a:avLst/>
          </a:prstGeom>
          <a:ln w="12700">
            <a:noFill/>
          </a:ln>
        </p:spPr>
        <p:txBody>
          <a:bodyPr wrap="square" lIns="0" tIns="0" rIns="0" bIns="0" anchor="t">
            <a:noAutofit/>
          </a:bodyPr>
          <a:lstStyle/>
          <a:p>
            <a:pPr>
              <a:spcBef>
                <a:spcPts val="800"/>
              </a:spcBef>
              <a:buClr>
                <a:schemeClr val="accent5">
                  <a:lumMod val="50000"/>
                </a:schemeClr>
              </a:buClr>
              <a:defRPr/>
            </a:pPr>
            <a:r>
              <a:rPr lang="en-US" sz="1400" b="1" dirty="0">
                <a:solidFill>
                  <a:srgbClr val="002060"/>
                </a:solidFill>
                <a:latin typeface="Century Gothic"/>
                <a:cs typeface="Times New Roman"/>
              </a:rPr>
              <a:t>Energy Storage Project</a:t>
            </a:r>
          </a:p>
          <a:p>
            <a:pPr marL="285750" indent="-285750">
              <a:spcBef>
                <a:spcPts val="800"/>
              </a:spcBef>
              <a:buClr>
                <a:schemeClr val="accent5">
                  <a:lumMod val="50000"/>
                </a:schemeClr>
              </a:buClr>
              <a:buFont typeface="Wingdings" panose="05000000000000000000" pitchFamily="2" charset="2"/>
              <a:buChar char="§"/>
              <a:defRPr/>
            </a:pPr>
            <a:r>
              <a:rPr lang="en-US" sz="1400" dirty="0">
                <a:ea typeface="+mn-lt"/>
                <a:cs typeface="+mn-lt"/>
              </a:rPr>
              <a:t>Supports two battery systems. One battery system for automatic reserves to cost-effectively smooth out unexpected imbalances in the electricity grid. A second battery system for manual frequency restoration reserves, energy arbitrage, or other potential ancillary services, lowering the cost of ensuring grid stability, smoothing the way for the clean energy transition. </a:t>
            </a:r>
          </a:p>
          <a:p>
            <a:pPr marL="285750" indent="-285750">
              <a:spcBef>
                <a:spcPts val="800"/>
              </a:spcBef>
              <a:buClr>
                <a:srgbClr val="203864"/>
              </a:buClr>
              <a:buFont typeface="Wingdings" panose="05000000000000000000" pitchFamily="2" charset="2"/>
              <a:buChar char="§"/>
              <a:defRPr/>
            </a:pPr>
            <a:r>
              <a:rPr lang="en-US" sz="1400" dirty="0">
                <a:ea typeface="+mn-lt"/>
                <a:cs typeface="+mn-lt"/>
              </a:rPr>
              <a:t>Additionally, a suite of policy and institutional reforms will support governance of the sector, facilitate the transition to a lower carbon economy, and address inequalities in access to benefits.</a:t>
            </a:r>
          </a:p>
          <a:p>
            <a:pPr>
              <a:spcBef>
                <a:spcPts val="800"/>
              </a:spcBef>
              <a:buClr>
                <a:schemeClr val="accent5">
                  <a:lumMod val="50000"/>
                </a:schemeClr>
              </a:buClr>
              <a:defRPr/>
            </a:pPr>
            <a:r>
              <a:rPr lang="en-US" sz="1400" b="1" dirty="0">
                <a:solidFill>
                  <a:srgbClr val="002060"/>
                </a:solidFill>
                <a:latin typeface="Century Gothic"/>
                <a:cs typeface="Times New Roman"/>
              </a:rPr>
              <a:t>Just and Equitable Transition Acceleration Project  </a:t>
            </a:r>
          </a:p>
          <a:p>
            <a:pPr marL="285750" indent="-285750">
              <a:spcBef>
                <a:spcPts val="800"/>
              </a:spcBef>
              <a:buClr>
                <a:schemeClr val="accent5">
                  <a:lumMod val="50000"/>
                </a:schemeClr>
              </a:buClr>
              <a:buFont typeface="Wingdings" panose="05000000000000000000" pitchFamily="2" charset="2"/>
              <a:buChar char="§"/>
              <a:defRPr/>
            </a:pPr>
            <a:r>
              <a:rPr lang="en-US" sz="1400" dirty="0">
                <a:ea typeface="+mn-lt"/>
                <a:cs typeface="+mn-lt"/>
              </a:rPr>
              <a:t>Creates new technical training programs focused on cultivating the skills required to meet the needs of the energy transition and support sustainability of MCC’s investments. </a:t>
            </a:r>
          </a:p>
          <a:p>
            <a:pPr marL="285750" indent="-285750">
              <a:spcBef>
                <a:spcPts val="800"/>
              </a:spcBef>
              <a:buClr>
                <a:schemeClr val="accent5">
                  <a:lumMod val="50000"/>
                </a:schemeClr>
              </a:buClr>
              <a:buFont typeface="Wingdings" panose="05000000000000000000" pitchFamily="2" charset="2"/>
              <a:buChar char="§"/>
              <a:defRPr/>
            </a:pPr>
            <a:r>
              <a:rPr lang="en-US" sz="1400" dirty="0">
                <a:ea typeface="+mn-lt"/>
                <a:cs typeface="+mn-lt"/>
              </a:rPr>
              <a:t>Incentivizes gender equitable practices in firms, support networking and mentoring opportunities for women, and facilitate energy and adjacent sector employers to increase female representation in the workplace.</a:t>
            </a:r>
            <a:endParaRPr lang="en-US" sz="1400" b="1" dirty="0"/>
          </a:p>
        </p:txBody>
      </p:sp>
      <p:sp>
        <p:nvSpPr>
          <p:cNvPr id="25" name="TextBox 24">
            <a:extLst>
              <a:ext uri="{FF2B5EF4-FFF2-40B4-BE49-F238E27FC236}">
                <a16:creationId xmlns:a16="http://schemas.microsoft.com/office/drawing/2014/main" id="{7AC2C26F-F631-4A31-AACA-52716F91F716}"/>
              </a:ext>
            </a:extLst>
          </p:cNvPr>
          <p:cNvSpPr txBox="1"/>
          <p:nvPr/>
        </p:nvSpPr>
        <p:spPr>
          <a:xfrm>
            <a:off x="10219765" y="0"/>
            <a:ext cx="1972235" cy="276999"/>
          </a:xfrm>
          <a:prstGeom prst="rect">
            <a:avLst/>
          </a:prstGeom>
          <a:noFill/>
        </p:spPr>
        <p:txBody>
          <a:bodyPr wrap="square" rtlCol="0">
            <a:spAutoFit/>
          </a:bodyPr>
          <a:lstStyle/>
          <a:p>
            <a:r>
              <a:rPr lang="en-US" sz="1200" b="1">
                <a:solidFill>
                  <a:schemeClr val="bg1"/>
                </a:solidFill>
              </a:rPr>
              <a:t>Compact Development</a:t>
            </a:r>
          </a:p>
        </p:txBody>
      </p:sp>
      <p:sp>
        <p:nvSpPr>
          <p:cNvPr id="23" name="Oval 22">
            <a:extLst>
              <a:ext uri="{FF2B5EF4-FFF2-40B4-BE49-F238E27FC236}">
                <a16:creationId xmlns:a16="http://schemas.microsoft.com/office/drawing/2014/main" id="{9888B486-6BC1-491A-B321-B24F253011E2}"/>
              </a:ext>
            </a:extLst>
          </p:cNvPr>
          <p:cNvSpPr/>
          <p:nvPr/>
        </p:nvSpPr>
        <p:spPr>
          <a:xfrm>
            <a:off x="2150667" y="1383023"/>
            <a:ext cx="633271" cy="662242"/>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pic>
        <p:nvPicPr>
          <p:cNvPr id="6" name="Graphic 5">
            <a:extLst>
              <a:ext uri="{FF2B5EF4-FFF2-40B4-BE49-F238E27FC236}">
                <a16:creationId xmlns:a16="http://schemas.microsoft.com/office/drawing/2014/main" id="{56349380-78C8-4183-9B3C-727ED22951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10496" y="1463328"/>
            <a:ext cx="504550" cy="468001"/>
          </a:xfrm>
          <a:prstGeom prst="rect">
            <a:avLst/>
          </a:prstGeom>
        </p:spPr>
      </p:pic>
      <p:sp>
        <p:nvSpPr>
          <p:cNvPr id="7" name="Oval 6">
            <a:extLst>
              <a:ext uri="{FF2B5EF4-FFF2-40B4-BE49-F238E27FC236}">
                <a16:creationId xmlns:a16="http://schemas.microsoft.com/office/drawing/2014/main" id="{13107754-5FA0-48CB-8FC7-580B1B172DAE}"/>
              </a:ext>
            </a:extLst>
          </p:cNvPr>
          <p:cNvSpPr/>
          <p:nvPr/>
        </p:nvSpPr>
        <p:spPr>
          <a:xfrm>
            <a:off x="2092517" y="3465620"/>
            <a:ext cx="691421" cy="685531"/>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cxnSp>
        <p:nvCxnSpPr>
          <p:cNvPr id="20" name="Straight Connector 19">
            <a:extLst>
              <a:ext uri="{FF2B5EF4-FFF2-40B4-BE49-F238E27FC236}">
                <a16:creationId xmlns:a16="http://schemas.microsoft.com/office/drawing/2014/main" id="{437D0BA2-DA6F-431B-82E7-81EE9A6B32FE}"/>
              </a:ext>
            </a:extLst>
          </p:cNvPr>
          <p:cNvCxnSpPr>
            <a:cxnSpLocks/>
          </p:cNvCxnSpPr>
          <p:nvPr/>
        </p:nvCxnSpPr>
        <p:spPr>
          <a:xfrm>
            <a:off x="5752489" y="2972950"/>
            <a:ext cx="627466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 name="Graphic 10" descr="Business Growth outline">
            <a:extLst>
              <a:ext uri="{FF2B5EF4-FFF2-40B4-BE49-F238E27FC236}">
                <a16:creationId xmlns:a16="http://schemas.microsoft.com/office/drawing/2014/main" id="{3D5560EB-A93A-46C7-B6C6-5371DD3C35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16964" y="3510865"/>
            <a:ext cx="566974" cy="566974"/>
          </a:xfrm>
          <a:prstGeom prst="rect">
            <a:avLst/>
          </a:prstGeom>
        </p:spPr>
      </p:pic>
      <p:sp>
        <p:nvSpPr>
          <p:cNvPr id="22" name="Rectangle 21">
            <a:extLst>
              <a:ext uri="{FF2B5EF4-FFF2-40B4-BE49-F238E27FC236}">
                <a16:creationId xmlns:a16="http://schemas.microsoft.com/office/drawing/2014/main" id="{2AB4579C-6875-4563-A963-05AC806EC181}"/>
              </a:ext>
            </a:extLst>
          </p:cNvPr>
          <p:cNvSpPr/>
          <p:nvPr/>
        </p:nvSpPr>
        <p:spPr>
          <a:xfrm>
            <a:off x="1280952" y="3727751"/>
            <a:ext cx="1322070" cy="66601"/>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kumimoji="0" lang="en-US" sz="1000" i="0" u="none" strike="noStrike" kern="1200" cap="none" spc="0" normalizeH="0" baseline="0" noProof="0">
                <a:ln>
                  <a:noFill/>
                </a:ln>
                <a:effectLst/>
                <a:uLnTx/>
                <a:uFillTx/>
                <a:latin typeface="+mj-lt"/>
                <a:ea typeface="Calibri" panose="020F0502020204030204" pitchFamily="34" charset="0"/>
                <a:cs typeface="Times New Roman"/>
              </a:rPr>
              <a:t>$202M +</a:t>
            </a:r>
            <a:br>
              <a:rPr lang="en-US" sz="1000" i="0" u="none" strike="noStrike" kern="1200" cap="none" spc="0" normalizeH="0" baseline="0" noProof="0">
                <a:ln>
                  <a:noFill/>
                </a:ln>
                <a:effectLst/>
                <a:uLnTx/>
                <a:uFillTx/>
                <a:latin typeface="+mj-lt"/>
                <a:ea typeface="Calibri" panose="020F0502020204030204" pitchFamily="34" charset="0"/>
                <a:cs typeface="Times New Roman" panose="02020603050405020304" pitchFamily="18" charset="0"/>
              </a:rPr>
            </a:br>
            <a:r>
              <a:rPr kumimoji="0" lang="en-US" sz="1000" i="0" u="none" strike="noStrike" kern="1200" cap="none" spc="0" normalizeH="0" baseline="0" noProof="0">
                <a:ln>
                  <a:noFill/>
                </a:ln>
                <a:effectLst/>
                <a:uLnTx/>
                <a:uFillTx/>
                <a:latin typeface="+mj-lt"/>
                <a:ea typeface="Calibri" panose="020F0502020204030204" pitchFamily="34" charset="0"/>
                <a:cs typeface="Times New Roman"/>
              </a:rPr>
              <a:t>$</a:t>
            </a:r>
            <a:r>
              <a:rPr lang="en-US" sz="1000">
                <a:latin typeface="+mj-lt"/>
                <a:ea typeface="Calibri" panose="020F0502020204030204" pitchFamily="34" charset="0"/>
                <a:cs typeface="Times New Roman"/>
              </a:rPr>
              <a:t>34M GOK </a:t>
            </a:r>
            <a:endParaRPr lang="en-US" sz="1000">
              <a:latin typeface="+mj-lt"/>
              <a:ea typeface="Calibri" panose="020F0502020204030204" pitchFamily="34" charset="0"/>
              <a:cs typeface="Times New Roman" panose="02020603050405020304" pitchFamily="18" charset="0"/>
            </a:endParaRPr>
          </a:p>
          <a:p>
            <a:pPr>
              <a:spcBef>
                <a:spcPts val="200"/>
              </a:spcBef>
              <a:spcAft>
                <a:spcPts val="200"/>
              </a:spcAft>
              <a:defRPr/>
            </a:pPr>
            <a:r>
              <a:rPr kumimoji="0" lang="en-US" sz="1000" i="0" u="none" strike="noStrike" kern="1200" cap="none" spc="0" normalizeH="0" baseline="0" noProof="0">
                <a:ln>
                  <a:noFill/>
                </a:ln>
                <a:effectLst/>
                <a:uLnTx/>
                <a:uFillTx/>
                <a:latin typeface="+mj-lt"/>
                <a:ea typeface="Calibri" panose="020F0502020204030204" pitchFamily="34" charset="0"/>
                <a:cs typeface="Times New Roman"/>
              </a:rPr>
              <a:t>funds</a:t>
            </a:r>
            <a:r>
              <a:rPr lang="en-US" sz="1000">
                <a:latin typeface="+mj-lt"/>
                <a:ea typeface="Calibri" panose="020F0502020204030204" pitchFamily="34" charset="0"/>
                <a:cs typeface="Times New Roman"/>
              </a:rPr>
              <a:t> </a:t>
            </a:r>
            <a:endParaRPr lang="en-US" sz="1000" i="0" u="none" strike="noStrike" kern="1200" cap="none" spc="0" normalizeH="0" baseline="0" noProof="0">
              <a:ln>
                <a:noFill/>
              </a:ln>
              <a:effectLst/>
              <a:uLnTx/>
              <a:uFillTx/>
              <a:latin typeface="+mj-lt"/>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E9F3E48D-5DBC-4A37-A91F-A78E8E00FEE8}"/>
              </a:ext>
            </a:extLst>
          </p:cNvPr>
          <p:cNvSpPr/>
          <p:nvPr/>
        </p:nvSpPr>
        <p:spPr>
          <a:xfrm>
            <a:off x="504062" y="3520033"/>
            <a:ext cx="675012" cy="27432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Size</a:t>
            </a:r>
            <a:endParaRPr kumimoji="0" lang="en-US" sz="1000"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8750A175-F3AF-47C6-AD2E-74159467E1D2}"/>
              </a:ext>
            </a:extLst>
          </p:cNvPr>
          <p:cNvSpPr/>
          <p:nvPr/>
        </p:nvSpPr>
        <p:spPr>
          <a:xfrm>
            <a:off x="2126041" y="5100082"/>
            <a:ext cx="710247" cy="68723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pic>
        <p:nvPicPr>
          <p:cNvPr id="31" name="Graphic 30">
            <a:extLst>
              <a:ext uri="{FF2B5EF4-FFF2-40B4-BE49-F238E27FC236}">
                <a16:creationId xmlns:a16="http://schemas.microsoft.com/office/drawing/2014/main" id="{0A8B87A0-00F2-4C55-9C19-F2440A5C96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56003" y="5216533"/>
            <a:ext cx="450322" cy="454328"/>
          </a:xfrm>
          <a:prstGeom prst="rect">
            <a:avLst/>
          </a:prstGeom>
        </p:spPr>
      </p:pic>
      <p:cxnSp>
        <p:nvCxnSpPr>
          <p:cNvPr id="32" name="Straight Connector 31">
            <a:extLst>
              <a:ext uri="{FF2B5EF4-FFF2-40B4-BE49-F238E27FC236}">
                <a16:creationId xmlns:a16="http://schemas.microsoft.com/office/drawing/2014/main" id="{C7A9C22E-A2E5-4A71-BE0F-841E15211EC8}"/>
              </a:ext>
            </a:extLst>
          </p:cNvPr>
          <p:cNvCxnSpPr>
            <a:cxnSpLocks/>
          </p:cNvCxnSpPr>
          <p:nvPr/>
        </p:nvCxnSpPr>
        <p:spPr>
          <a:xfrm>
            <a:off x="5752489" y="4360384"/>
            <a:ext cx="627466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9389126-4BC5-4965-84D2-B9A67199D1F8}"/>
              </a:ext>
            </a:extLst>
          </p:cNvPr>
          <p:cNvSpPr txBox="1"/>
          <p:nvPr/>
        </p:nvSpPr>
        <p:spPr>
          <a:xfrm>
            <a:off x="3225800" y="4904403"/>
            <a:ext cx="5836028" cy="307777"/>
          </a:xfrm>
          <a:prstGeom prst="rect">
            <a:avLst/>
          </a:prstGeom>
          <a:noFill/>
        </p:spPr>
        <p:txBody>
          <a:bodyPr wrap="square">
            <a:spAutoFit/>
          </a:bodyPr>
          <a:lstStyle/>
          <a:p>
            <a:pPr>
              <a:spcBef>
                <a:spcPts val="800"/>
              </a:spcBef>
              <a:buClr>
                <a:schemeClr val="accent5">
                  <a:lumMod val="50000"/>
                </a:schemeClr>
              </a:buClr>
              <a:defRPr/>
            </a:pPr>
            <a:r>
              <a:rPr lang="en-US" sz="1400" b="1" dirty="0">
                <a:solidFill>
                  <a:srgbClr val="002060"/>
                </a:solidFill>
                <a:latin typeface="Century Gothic"/>
                <a:cs typeface="Times New Roman"/>
              </a:rPr>
              <a:t>American Catalyst Facility for Development Project  </a:t>
            </a:r>
          </a:p>
        </p:txBody>
      </p:sp>
      <p:sp>
        <p:nvSpPr>
          <p:cNvPr id="34" name="TextBox 33">
            <a:extLst>
              <a:ext uri="{FF2B5EF4-FFF2-40B4-BE49-F238E27FC236}">
                <a16:creationId xmlns:a16="http://schemas.microsoft.com/office/drawing/2014/main" id="{261D989C-3AF9-4E28-9B08-22CBE17A8A9D}"/>
              </a:ext>
            </a:extLst>
          </p:cNvPr>
          <p:cNvSpPr txBox="1"/>
          <p:nvPr/>
        </p:nvSpPr>
        <p:spPr>
          <a:xfrm>
            <a:off x="3185071" y="5259519"/>
            <a:ext cx="8462528" cy="738664"/>
          </a:xfrm>
          <a:prstGeom prst="rect">
            <a:avLst/>
          </a:prstGeom>
          <a:noFill/>
        </p:spPr>
        <p:txBody>
          <a:bodyPr wrap="square">
            <a:spAutoFit/>
          </a:bodyPr>
          <a:lstStyle/>
          <a:p>
            <a:pPr marL="285750" indent="-285750">
              <a:spcBef>
                <a:spcPts val="800"/>
              </a:spcBef>
              <a:buClr>
                <a:schemeClr val="accent5">
                  <a:lumMod val="50000"/>
                </a:schemeClr>
              </a:buClr>
              <a:buFont typeface="Wingdings" panose="05000000000000000000" pitchFamily="2" charset="2"/>
              <a:buChar char="§"/>
              <a:defRPr/>
            </a:pPr>
            <a:r>
              <a:rPr lang="en-US" sz="1400" dirty="0">
                <a:ea typeface="+mn-lt"/>
                <a:cs typeface="+mn-lt"/>
              </a:rPr>
              <a:t>Leverages United States International Development Finance Corporation financing to support a blended finance transaction(s) that will catalyze private investment in Kosovo to augment Compact initiatives under the Energy Storage Project.</a:t>
            </a:r>
          </a:p>
        </p:txBody>
      </p:sp>
      <p:sp>
        <p:nvSpPr>
          <p:cNvPr id="4" name="Rectangle 3">
            <a:extLst>
              <a:ext uri="{FF2B5EF4-FFF2-40B4-BE49-F238E27FC236}">
                <a16:creationId xmlns:a16="http://schemas.microsoft.com/office/drawing/2014/main" id="{C56F5AC7-B445-9EAC-0E57-7BDA48B423E9}"/>
              </a:ext>
            </a:extLst>
          </p:cNvPr>
          <p:cNvSpPr/>
          <p:nvPr/>
        </p:nvSpPr>
        <p:spPr>
          <a:xfrm>
            <a:off x="523070" y="4132440"/>
            <a:ext cx="675012" cy="27000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rPr>
              <a:t>Signed</a:t>
            </a:r>
            <a:endParaRPr kumimoji="0" lang="en-US" sz="1000" i="0" u="none" strike="noStrike" kern="1200" cap="none" spc="0" normalizeH="0" baseline="0" noProof="0" dirty="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EF93A6F-C884-EEF7-9355-E1563D3B1D47}"/>
              </a:ext>
            </a:extLst>
          </p:cNvPr>
          <p:cNvSpPr/>
          <p:nvPr/>
        </p:nvSpPr>
        <p:spPr>
          <a:xfrm>
            <a:off x="1309961" y="4128120"/>
            <a:ext cx="1322070" cy="274320"/>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lang="en-US" sz="1000" dirty="0">
                <a:latin typeface="+mj-lt"/>
                <a:ea typeface="Calibri" panose="020F0502020204030204" pitchFamily="34" charset="0"/>
                <a:cs typeface="Times New Roman"/>
              </a:rPr>
              <a:t>July 15, 2022</a:t>
            </a:r>
            <a:endPar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99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332428-50D4-41A8-BBEE-A7C2DD2777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9" progId="TCLayout.ActiveDocument.1">
                  <p:embed/>
                </p:oleObj>
              </mc:Choice>
              <mc:Fallback>
                <p:oleObj name="think-cell Slide" r:id="rId3" imgW="353" imgH="359" progId="TCLayout.ActiveDocument.1">
                  <p:embed/>
                  <p:pic>
                    <p:nvPicPr>
                      <p:cNvPr id="5" name="Object 4" hidden="1">
                        <a:extLst>
                          <a:ext uri="{FF2B5EF4-FFF2-40B4-BE49-F238E27FC236}">
                            <a16:creationId xmlns:a16="http://schemas.microsoft.com/office/drawing/2014/main" id="{98332428-50D4-41A8-BBEE-A7C2DD2777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2F31DE2-C1B5-44BD-AD63-8132D13CCB51}"/>
              </a:ext>
            </a:extLst>
          </p:cNvPr>
          <p:cNvSpPr>
            <a:spLocks noGrp="1"/>
          </p:cNvSpPr>
          <p:nvPr>
            <p:ph type="title"/>
          </p:nvPr>
        </p:nvSpPr>
        <p:spPr>
          <a:xfrm>
            <a:off x="440675" y="341522"/>
            <a:ext cx="11310650" cy="837283"/>
          </a:xfrm>
        </p:spPr>
        <p:txBody>
          <a:bodyPr vert="horz"/>
          <a:lstStyle/>
          <a:p>
            <a:r>
              <a:rPr lang="en-GB" dirty="0"/>
              <a:t>Indonesia Compact II </a:t>
            </a:r>
            <a:br>
              <a:rPr lang="en-GB" dirty="0"/>
            </a:br>
            <a:r>
              <a:rPr lang="en-US" sz="2000" b="0" dirty="0"/>
              <a:t>Target for Board Approval: End 2022</a:t>
            </a:r>
            <a:endParaRPr lang="en-GB" sz="2000" b="0" dirty="0"/>
          </a:p>
        </p:txBody>
      </p:sp>
      <p:sp>
        <p:nvSpPr>
          <p:cNvPr id="2" name="Slide Number Placeholder 1">
            <a:extLst>
              <a:ext uri="{FF2B5EF4-FFF2-40B4-BE49-F238E27FC236}">
                <a16:creationId xmlns:a16="http://schemas.microsoft.com/office/drawing/2014/main" id="{CBDDB6CF-97EF-4EA5-A41E-8154BA45E8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9A859-3C18-4535-876F-54C99B42B7AE}" type="slidenum">
              <a:rPr kumimoji="0" lang="en-US" sz="900" b="0" i="0" u="none" strike="noStrike" kern="1200" cap="none" spc="0" normalizeH="0" baseline="0" noProof="0" smtClean="0">
                <a:ln>
                  <a:noFill/>
                </a:ln>
                <a:solidFill>
                  <a:srgbClr val="50586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505864"/>
              </a:solidFill>
              <a:effectLst/>
              <a:uLnTx/>
              <a:uFillTx/>
              <a:latin typeface="Century Gothic"/>
              <a:ea typeface="+mn-ea"/>
              <a:cs typeface="+mn-cs"/>
            </a:endParaRPr>
          </a:p>
        </p:txBody>
      </p:sp>
      <p:pic>
        <p:nvPicPr>
          <p:cNvPr id="19" name="Picture 18" descr="Image result for mcc flag icon indonesia">
            <a:extLst>
              <a:ext uri="{FF2B5EF4-FFF2-40B4-BE49-F238E27FC236}">
                <a16:creationId xmlns:a16="http://schemas.microsoft.com/office/drawing/2014/main" id="{E1B12487-FF88-4F34-89D6-D5E962FA0E9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7599" y="400163"/>
            <a:ext cx="720000" cy="720000"/>
          </a:xfrm>
          <a:prstGeom prst="rect">
            <a:avLst/>
          </a:prstGeom>
          <a:noFill/>
          <a:ln>
            <a:noFill/>
          </a:ln>
        </p:spPr>
      </p:pic>
      <p:sp>
        <p:nvSpPr>
          <p:cNvPr id="26" name="TextBox 25">
            <a:extLst>
              <a:ext uri="{FF2B5EF4-FFF2-40B4-BE49-F238E27FC236}">
                <a16:creationId xmlns:a16="http://schemas.microsoft.com/office/drawing/2014/main" id="{32500AA4-3550-4860-85A6-5D275E90ECA4}"/>
              </a:ext>
            </a:extLst>
          </p:cNvPr>
          <p:cNvSpPr txBox="1"/>
          <p:nvPr/>
        </p:nvSpPr>
        <p:spPr>
          <a:xfrm>
            <a:off x="10219765" y="0"/>
            <a:ext cx="1972235" cy="276999"/>
          </a:xfrm>
          <a:prstGeom prst="rect">
            <a:avLst/>
          </a:prstGeom>
          <a:noFill/>
        </p:spPr>
        <p:txBody>
          <a:bodyPr wrap="square" rtlCol="0">
            <a:spAutoFit/>
          </a:bodyPr>
          <a:lstStyle/>
          <a:p>
            <a:r>
              <a:rPr lang="en-US" sz="1200" b="1">
                <a:solidFill>
                  <a:schemeClr val="bg1"/>
                </a:solidFill>
              </a:rPr>
              <a:t>Compact Development</a:t>
            </a:r>
          </a:p>
        </p:txBody>
      </p:sp>
      <p:sp>
        <p:nvSpPr>
          <p:cNvPr id="20" name="Rectangle 19">
            <a:extLst>
              <a:ext uri="{FF2B5EF4-FFF2-40B4-BE49-F238E27FC236}">
                <a16:creationId xmlns:a16="http://schemas.microsoft.com/office/drawing/2014/main" id="{19D68718-6CE9-47AE-A620-DA8C00D7CB95}"/>
              </a:ext>
            </a:extLst>
          </p:cNvPr>
          <p:cNvSpPr/>
          <p:nvPr/>
        </p:nvSpPr>
        <p:spPr>
          <a:xfrm>
            <a:off x="3390900" y="1335730"/>
            <a:ext cx="8718019" cy="1538883"/>
          </a:xfrm>
          <a:prstGeom prst="rect">
            <a:avLst/>
          </a:prstGeom>
          <a:ln w="12700">
            <a:noFill/>
          </a:ln>
        </p:spPr>
        <p:txBody>
          <a:bodyPr wrap="square" lIns="0" tIns="0" rIns="0" bIns="0" anchor="t">
            <a:spAutoFit/>
          </a:bodyPr>
          <a:lstStyle/>
          <a:p>
            <a:pPr>
              <a:spcBef>
                <a:spcPts val="600"/>
              </a:spcBef>
              <a:buClr>
                <a:srgbClr val="002060"/>
              </a:buClr>
              <a:defRPr/>
            </a:pPr>
            <a:r>
              <a:rPr lang="en-US" sz="1600" b="1" dirty="0">
                <a:solidFill>
                  <a:srgbClr val="002060"/>
                </a:solidFill>
                <a:ea typeface="+mn-lt"/>
                <a:cs typeface="+mn-lt"/>
                <a:sym typeface="Century Gothic" panose="020B0502020202020204" pitchFamily="34" charset="0"/>
              </a:rPr>
              <a:t>Strengthened Financial Intermediation for Transport and Logistics Infrastructure </a:t>
            </a:r>
            <a:r>
              <a:rPr lang="en-US" sz="1600" b="1" dirty="0">
                <a:solidFill>
                  <a:srgbClr val="002060"/>
                </a:solidFill>
                <a:latin typeface="Century Gothic"/>
                <a:ea typeface="+mn-lt"/>
                <a:cs typeface="Times New Roman"/>
                <a:sym typeface="Century Gothic" panose="020B0502020202020204" pitchFamily="34" charset="0"/>
              </a:rPr>
              <a:t>Project </a:t>
            </a:r>
            <a:endParaRPr lang="en-US" dirty="0">
              <a:sym typeface="Century Gothic" panose="020B0502020202020204" pitchFamily="34" charset="0"/>
            </a:endParaRPr>
          </a:p>
          <a:p>
            <a:pPr marL="285750" indent="-285750">
              <a:spcBef>
                <a:spcPts val="600"/>
              </a:spcBef>
              <a:buClr>
                <a:srgbClr val="002060"/>
              </a:buClr>
              <a:buFont typeface="Wingdings" panose="05000000000000000000" pitchFamily="2" charset="2"/>
              <a:buChar char="§"/>
              <a:defRPr/>
            </a:pPr>
            <a:r>
              <a:rPr lang="en-US" sz="1200" dirty="0">
                <a:ea typeface="+mn-lt"/>
                <a:cs typeface="+mn-lt"/>
                <a:sym typeface="Century Gothic" panose="020B0502020202020204" pitchFamily="34" charset="0"/>
              </a:rPr>
              <a:t>Activities aim to improve integrated, multimodal transport planning and upstream infrastructure project preparation, structuring, procurement, and implementation at the subnational level</a:t>
            </a:r>
            <a:endParaRPr lang="en-US" sz="1200" dirty="0">
              <a:latin typeface="Century Gothic"/>
              <a:ea typeface="+mn-lt"/>
              <a:cs typeface="Times New Roman"/>
            </a:endParaRPr>
          </a:p>
          <a:p>
            <a:pPr marL="285750" indent="-285750">
              <a:spcBef>
                <a:spcPts val="600"/>
              </a:spcBef>
              <a:buClr>
                <a:srgbClr val="002060"/>
              </a:buClr>
              <a:buFont typeface="Wingdings" panose="05000000000000000000" pitchFamily="2" charset="2"/>
              <a:buChar char="§"/>
              <a:defRPr/>
            </a:pPr>
            <a:r>
              <a:rPr lang="en-US" sz="1200" dirty="0">
                <a:latin typeface="Century Gothic"/>
                <a:ea typeface="Calibri" panose="020F0502020204030204" pitchFamily="34" charset="0"/>
                <a:cs typeface="Times New Roman"/>
              </a:rPr>
              <a:t>Physical good practice infrastructure projects are planned to serve as models of </a:t>
            </a:r>
            <a:r>
              <a:rPr lang="en-US" sz="1200" dirty="0">
                <a:ea typeface="+mn-lt"/>
                <a:cs typeface="+mn-lt"/>
              </a:rPr>
              <a:t>strengthened preparation processes and blended finance </a:t>
            </a:r>
          </a:p>
          <a:p>
            <a:pPr>
              <a:spcBef>
                <a:spcPts val="600"/>
              </a:spcBef>
              <a:buClr>
                <a:srgbClr val="002060"/>
              </a:buClr>
              <a:defRPr/>
            </a:pPr>
            <a:endParaRPr lang="en-US" sz="800" dirty="0">
              <a:latin typeface="Century Gothic"/>
              <a:ea typeface="Calibri" panose="020F0502020204030204" pitchFamily="34" charset="0"/>
              <a:cs typeface="Times New Roman"/>
            </a:endParaRPr>
          </a:p>
          <a:p>
            <a:pPr marL="285750" indent="-285750">
              <a:spcBef>
                <a:spcPts val="600"/>
              </a:spcBef>
              <a:buClr>
                <a:srgbClr val="002060"/>
              </a:buClr>
              <a:buFont typeface="Wingdings" panose="05000000000000000000" pitchFamily="2" charset="2"/>
              <a:buChar char="§"/>
              <a:defRPr/>
            </a:pPr>
            <a:endParaRPr lang="en-US" sz="800" dirty="0">
              <a:latin typeface="Century Gothic"/>
              <a:ea typeface="Calibri" panose="020F0502020204030204" pitchFamily="34" charset="0"/>
              <a:cs typeface="Times New Roman"/>
            </a:endParaRPr>
          </a:p>
        </p:txBody>
      </p:sp>
      <p:grpSp>
        <p:nvGrpSpPr>
          <p:cNvPr id="22" name="Group 21">
            <a:extLst>
              <a:ext uri="{FF2B5EF4-FFF2-40B4-BE49-F238E27FC236}">
                <a16:creationId xmlns:a16="http://schemas.microsoft.com/office/drawing/2014/main" id="{ABA5570D-13E9-4B0D-8AAE-57C6603FF464}"/>
              </a:ext>
            </a:extLst>
          </p:cNvPr>
          <p:cNvGrpSpPr/>
          <p:nvPr/>
        </p:nvGrpSpPr>
        <p:grpSpPr>
          <a:xfrm>
            <a:off x="2286075" y="5188760"/>
            <a:ext cx="762002" cy="762000"/>
            <a:chOff x="6863130" y="3310486"/>
            <a:chExt cx="762002" cy="762000"/>
          </a:xfrm>
        </p:grpSpPr>
        <p:sp>
          <p:nvSpPr>
            <p:cNvPr id="23" name="Oval 22">
              <a:extLst>
                <a:ext uri="{FF2B5EF4-FFF2-40B4-BE49-F238E27FC236}">
                  <a16:creationId xmlns:a16="http://schemas.microsoft.com/office/drawing/2014/main" id="{D759065E-F10F-4500-B1E1-8FDED2EA1C3F}"/>
                </a:ext>
              </a:extLst>
            </p:cNvPr>
            <p:cNvSpPr/>
            <p:nvPr/>
          </p:nvSpPr>
          <p:spPr>
            <a:xfrm>
              <a:off x="6863130" y="3310486"/>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pic>
          <p:nvPicPr>
            <p:cNvPr id="30" name="Graphic 29">
              <a:extLst>
                <a:ext uri="{FF2B5EF4-FFF2-40B4-BE49-F238E27FC236}">
                  <a16:creationId xmlns:a16="http://schemas.microsoft.com/office/drawing/2014/main" id="{3FF40AA0-82CC-43C7-AE03-42D294E4F6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18970" y="3464322"/>
              <a:ext cx="450322" cy="454328"/>
            </a:xfrm>
            <a:prstGeom prst="rect">
              <a:avLst/>
            </a:prstGeom>
          </p:spPr>
        </p:pic>
      </p:grpSp>
      <p:cxnSp>
        <p:nvCxnSpPr>
          <p:cNvPr id="31" name="Straight Connector 30">
            <a:extLst>
              <a:ext uri="{FF2B5EF4-FFF2-40B4-BE49-F238E27FC236}">
                <a16:creationId xmlns:a16="http://schemas.microsoft.com/office/drawing/2014/main" id="{EB8794BD-41FE-45B4-86D1-BE132D741711}"/>
              </a:ext>
            </a:extLst>
          </p:cNvPr>
          <p:cNvCxnSpPr>
            <a:cxnSpLocks/>
          </p:cNvCxnSpPr>
          <p:nvPr/>
        </p:nvCxnSpPr>
        <p:spPr>
          <a:xfrm>
            <a:off x="3492500" y="5157704"/>
            <a:ext cx="8361031"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ADCE1D6-697C-4286-A287-F31DA86F8044}"/>
              </a:ext>
            </a:extLst>
          </p:cNvPr>
          <p:cNvGrpSpPr/>
          <p:nvPr/>
        </p:nvGrpSpPr>
        <p:grpSpPr>
          <a:xfrm>
            <a:off x="221129" y="3526622"/>
            <a:ext cx="2081240" cy="274320"/>
            <a:chOff x="3228105" y="5385324"/>
            <a:chExt cx="2098960" cy="274320"/>
          </a:xfrm>
        </p:grpSpPr>
        <p:sp>
          <p:nvSpPr>
            <p:cNvPr id="34" name="Rectangle 33">
              <a:extLst>
                <a:ext uri="{FF2B5EF4-FFF2-40B4-BE49-F238E27FC236}">
                  <a16:creationId xmlns:a16="http://schemas.microsoft.com/office/drawing/2014/main" id="{40588437-4A57-4DEF-8E3B-8BB58DE47DF7}"/>
                </a:ext>
              </a:extLst>
            </p:cNvPr>
            <p:cNvSpPr/>
            <p:nvPr/>
          </p:nvSpPr>
          <p:spPr>
            <a:xfrm>
              <a:off x="4004995" y="5385324"/>
              <a:ext cx="1322070" cy="274320"/>
            </a:xfrm>
            <a:prstGeom prst="rect">
              <a:avLst/>
            </a:prstGeom>
            <a:ln w="12700">
              <a:noFill/>
            </a:ln>
          </p:spPr>
          <p:txBody>
            <a:bodyPr wrap="square" lIns="0" tIns="0" rIns="0" bIns="0" anchor="ctr">
              <a:noAutofit/>
            </a:bodyPr>
            <a:lstStyle/>
            <a:p>
              <a:pPr>
                <a:spcBef>
                  <a:spcPts val="200"/>
                </a:spcBef>
                <a:spcAft>
                  <a:spcPts val="200"/>
                </a:spcAft>
                <a:buClr>
                  <a:srgbClr val="002060"/>
                </a:buClr>
                <a:defRPr/>
              </a:pP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$650</a:t>
              </a:r>
              <a:r>
                <a:rPr lang="en-US" sz="1000" dirty="0">
                  <a:latin typeface="+mj-lt"/>
                  <a:ea typeface="Calibri" panose="020F0502020204030204" pitchFamily="34" charset="0"/>
                  <a:cs typeface="Times New Roman"/>
                </a:rPr>
                <a:t>M+</a:t>
              </a:r>
              <a:br>
                <a:rPr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b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a:t>
              </a:r>
              <a:r>
                <a:rPr lang="en-US" sz="1000" dirty="0">
                  <a:latin typeface="+mj-lt"/>
                  <a:ea typeface="Calibri" panose="020F0502020204030204" pitchFamily="34" charset="0"/>
                  <a:cs typeface="Times New Roman"/>
                </a:rPr>
                <a:t>TBD</a:t>
              </a:r>
              <a:r>
                <a:rPr kumimoji="0" lang="en-US" sz="1000" i="0" u="none" strike="noStrike" kern="1200" cap="none" spc="0" normalizeH="0" baseline="0" noProof="0" dirty="0">
                  <a:ln>
                    <a:noFill/>
                  </a:ln>
                  <a:effectLst/>
                  <a:uLnTx/>
                  <a:uFillTx/>
                  <a:latin typeface="+mj-lt"/>
                  <a:ea typeface="Calibri" panose="020F0502020204030204" pitchFamily="34" charset="0"/>
                  <a:cs typeface="Times New Roman"/>
                </a:rPr>
                <a:t>M GOI funds</a:t>
              </a:r>
              <a:r>
                <a:rPr lang="en-US" sz="1000" dirty="0">
                  <a:latin typeface="+mj-lt"/>
                  <a:ea typeface="Calibri" panose="020F0502020204030204" pitchFamily="34" charset="0"/>
                  <a:cs typeface="Times New Roman"/>
                </a:rPr>
                <a:t> </a:t>
              </a:r>
              <a:endParaRPr kumimoji="0" lang="en-US" sz="1000"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59C40C6F-C639-48D6-82CF-5F191E75CF10}"/>
                </a:ext>
              </a:extLst>
            </p:cNvPr>
            <p:cNvSpPr/>
            <p:nvPr/>
          </p:nvSpPr>
          <p:spPr>
            <a:xfrm>
              <a:off x="3228105" y="5385324"/>
              <a:ext cx="675012" cy="274320"/>
            </a:xfrm>
            <a:prstGeom prst="rect">
              <a:avLst/>
            </a:prstGeom>
            <a:solidFill>
              <a:srgbClr val="BC133E"/>
            </a:solidFill>
            <a:ln w="12700">
              <a:noFill/>
            </a:ln>
          </p:spPr>
          <p:txBody>
            <a:bodyPr wrap="square" lIns="36000" tIns="0" rIns="0" bIns="0" anchor="ctr">
              <a:noAutofit/>
            </a:bodyPr>
            <a:lstStyle/>
            <a:p>
              <a:pPr marR="0" lvl="0" algn="l" defTabSz="914400" rtl="0" eaLnBrk="1" fontAlgn="auto" latinLnBrk="0" hangingPunct="1">
                <a:spcBef>
                  <a:spcPts val="200"/>
                </a:spcBef>
                <a:spcAft>
                  <a:spcPts val="200"/>
                </a:spcAft>
                <a:buClr>
                  <a:srgbClr val="002060"/>
                </a:buClr>
                <a:buSzTx/>
                <a:tabLst/>
                <a:defRPr/>
              </a:pPr>
              <a:r>
                <a:rPr kumimoji="0" lang="en-US" sz="1000" b="1"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rPr>
                <a:t>Size</a:t>
              </a:r>
              <a:endParaRPr kumimoji="0" lang="en-US" sz="1000" i="0" u="none" strike="noStrike" kern="1200" cap="none" spc="0" normalizeH="0" baseline="0" noProof="0">
                <a:ln>
                  <a:noFill/>
                </a:ln>
                <a:solidFill>
                  <a:schemeClr val="bg1"/>
                </a:solidFill>
                <a:effectLst/>
                <a:uLnTx/>
                <a:uFillTx/>
                <a:latin typeface="+mj-lt"/>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171D9506-0605-41D5-9B6B-DDCE108B9006}"/>
              </a:ext>
            </a:extLst>
          </p:cNvPr>
          <p:cNvGrpSpPr/>
          <p:nvPr/>
        </p:nvGrpSpPr>
        <p:grpSpPr>
          <a:xfrm>
            <a:off x="2334318" y="1379604"/>
            <a:ext cx="762002" cy="762000"/>
            <a:chOff x="5664893" y="3356041"/>
            <a:chExt cx="762002" cy="762000"/>
          </a:xfrm>
        </p:grpSpPr>
        <p:sp>
          <p:nvSpPr>
            <p:cNvPr id="6" name="Oval 5">
              <a:extLst>
                <a:ext uri="{FF2B5EF4-FFF2-40B4-BE49-F238E27FC236}">
                  <a16:creationId xmlns:a16="http://schemas.microsoft.com/office/drawing/2014/main" id="{4D221FFB-BAF4-47D2-858A-D0DB899D9BBE}"/>
                </a:ext>
              </a:extLst>
            </p:cNvPr>
            <p:cNvSpPr/>
            <p:nvPr/>
          </p:nvSpPr>
          <p:spPr>
            <a:xfrm>
              <a:off x="5664893" y="3356041"/>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sym typeface="Century Gothic" panose="020B0502020202020204" pitchFamily="34" charset="0"/>
              </a:endParaRPr>
            </a:p>
          </p:txBody>
        </p:sp>
        <p:pic>
          <p:nvPicPr>
            <p:cNvPr id="7" name="Graphic 6">
              <a:extLst>
                <a:ext uri="{FF2B5EF4-FFF2-40B4-BE49-F238E27FC236}">
                  <a16:creationId xmlns:a16="http://schemas.microsoft.com/office/drawing/2014/main" id="{57917DB1-2469-432B-B166-879925B047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42712" y="3514581"/>
              <a:ext cx="406361" cy="444921"/>
            </a:xfrm>
            <a:prstGeom prst="rect">
              <a:avLst/>
            </a:prstGeom>
          </p:spPr>
        </p:pic>
      </p:grpSp>
      <p:sp>
        <p:nvSpPr>
          <p:cNvPr id="27" name="Rectangle 26">
            <a:extLst>
              <a:ext uri="{FF2B5EF4-FFF2-40B4-BE49-F238E27FC236}">
                <a16:creationId xmlns:a16="http://schemas.microsoft.com/office/drawing/2014/main" id="{DA4E5281-3F56-4C1C-9B2F-E34CD20B9848}"/>
              </a:ext>
            </a:extLst>
          </p:cNvPr>
          <p:cNvSpPr/>
          <p:nvPr/>
        </p:nvSpPr>
        <p:spPr>
          <a:xfrm>
            <a:off x="3390900" y="5184258"/>
            <a:ext cx="8718441" cy="1061829"/>
          </a:xfrm>
          <a:prstGeom prst="rect">
            <a:avLst/>
          </a:prstGeom>
          <a:ln w="12700">
            <a:noFill/>
          </a:ln>
        </p:spPr>
        <p:txBody>
          <a:bodyPr wrap="square" lIns="0" tIns="0" rIns="0" bIns="0" anchor="t">
            <a:spAutoFit/>
          </a:bodyPr>
          <a:lstStyle/>
          <a:p>
            <a:pPr>
              <a:spcBef>
                <a:spcPts val="600"/>
              </a:spcBef>
              <a:buClr>
                <a:srgbClr val="002060"/>
              </a:buClr>
              <a:defRPr/>
            </a:pPr>
            <a:r>
              <a:rPr lang="en-US" sz="1600" b="1" dirty="0">
                <a:solidFill>
                  <a:srgbClr val="002060"/>
                </a:solidFill>
                <a:ea typeface="+mn-lt"/>
                <a:cs typeface="+mn-lt"/>
                <a:sym typeface="Century Gothic" panose="020B0502020202020204" pitchFamily="34" charset="0"/>
              </a:rPr>
              <a:t>Strengthened Financial Intermediation for (W)MSMEs </a:t>
            </a:r>
            <a:r>
              <a:rPr lang="en-US" sz="1600" b="1" dirty="0">
                <a:solidFill>
                  <a:srgbClr val="002060"/>
                </a:solidFill>
                <a:latin typeface="Century Gothic"/>
                <a:ea typeface="+mn-lt"/>
                <a:cs typeface="Times New Roman"/>
                <a:sym typeface="Century Gothic" panose="020B0502020202020204" pitchFamily="34" charset="0"/>
              </a:rPr>
              <a:t>Project</a:t>
            </a:r>
            <a:endParaRPr lang="en-US" dirty="0">
              <a:sym typeface="Century Gothic" panose="020B0502020202020204" pitchFamily="34" charset="0"/>
            </a:endParaRPr>
          </a:p>
          <a:p>
            <a:pPr marL="285750" indent="-285750">
              <a:spcBef>
                <a:spcPts val="600"/>
              </a:spcBef>
              <a:buFont typeface="Wingdings,Sans-Serif"/>
              <a:buChar char="§"/>
              <a:defRPr/>
            </a:pPr>
            <a:r>
              <a:rPr lang="en-US" sz="1200" dirty="0">
                <a:latin typeface="Century Gothic"/>
                <a:ea typeface="+mn-lt"/>
                <a:cs typeface="Times New Roman"/>
              </a:rPr>
              <a:t>Activities aim to improve access to finance for growth-oriented (W)MSMEs by targeting  information</a:t>
            </a:r>
            <a:r>
              <a:rPr lang="en-US" sz="1200" dirty="0">
                <a:ea typeface="+mn-lt"/>
                <a:cs typeface="+mn-lt"/>
              </a:rPr>
              <a:t> asymmetry between lenders and borrowers and perceptions of low borrower creditworthiness</a:t>
            </a:r>
            <a:r>
              <a:rPr lang="en-US" sz="1200" dirty="0">
                <a:latin typeface="Century Gothic"/>
                <a:ea typeface="+mn-lt"/>
                <a:cs typeface="Times New Roman"/>
              </a:rPr>
              <a:t>. Proposed activities include gender-inclusive value-chain/supply chain financing scheme, a digital literacy enhancement activity and MSME capacity enhancement activity.</a:t>
            </a:r>
            <a:endParaRPr lang="en-US" sz="1200" dirty="0">
              <a:cs typeface="Times New Roman"/>
            </a:endParaRPr>
          </a:p>
        </p:txBody>
      </p:sp>
      <p:sp>
        <p:nvSpPr>
          <p:cNvPr id="11" name="Rectangle 10">
            <a:extLst>
              <a:ext uri="{FF2B5EF4-FFF2-40B4-BE49-F238E27FC236}">
                <a16:creationId xmlns:a16="http://schemas.microsoft.com/office/drawing/2014/main" id="{73E7F010-B1FC-B710-5075-5A135F2806AF}"/>
              </a:ext>
            </a:extLst>
          </p:cNvPr>
          <p:cNvSpPr/>
          <p:nvPr/>
        </p:nvSpPr>
        <p:spPr>
          <a:xfrm>
            <a:off x="3390900" y="3206975"/>
            <a:ext cx="8672029" cy="1323439"/>
          </a:xfrm>
          <a:prstGeom prst="rect">
            <a:avLst/>
          </a:prstGeom>
          <a:ln w="12700">
            <a:noFill/>
          </a:ln>
        </p:spPr>
        <p:txBody>
          <a:bodyPr wrap="square" lIns="0" tIns="0" rIns="0" bIns="0" anchor="t">
            <a:spAutoFit/>
          </a:bodyPr>
          <a:lstStyle/>
          <a:p>
            <a:pPr>
              <a:spcBef>
                <a:spcPts val="600"/>
              </a:spcBef>
              <a:buClr>
                <a:srgbClr val="002060"/>
              </a:buClr>
              <a:defRPr/>
            </a:pPr>
            <a:r>
              <a:rPr lang="en-US" sz="1600" b="1" dirty="0">
                <a:solidFill>
                  <a:srgbClr val="002060"/>
                </a:solidFill>
                <a:ea typeface="+mn-lt"/>
                <a:cs typeface="+mn-lt"/>
                <a:sym typeface="Century Gothic" panose="020B0502020202020204" pitchFamily="34" charset="0"/>
              </a:rPr>
              <a:t>Financial Markets</a:t>
            </a:r>
            <a:r>
              <a:rPr lang="en-US" sz="1600" b="1" dirty="0">
                <a:solidFill>
                  <a:srgbClr val="002060"/>
                </a:solidFill>
                <a:latin typeface="Century Gothic"/>
                <a:ea typeface="+mn-lt"/>
                <a:cs typeface="Times New Roman"/>
                <a:sym typeface="Century Gothic" panose="020B0502020202020204" pitchFamily="34" charset="0"/>
              </a:rPr>
              <a:t> Development Project </a:t>
            </a:r>
            <a:endParaRPr lang="en-US" sz="1100" dirty="0">
              <a:sym typeface="Century Gothic" panose="020B0502020202020204" pitchFamily="34" charset="0"/>
            </a:endParaRPr>
          </a:p>
          <a:p>
            <a:pPr marL="285750" indent="-285750">
              <a:spcBef>
                <a:spcPts val="600"/>
              </a:spcBef>
              <a:buClr>
                <a:srgbClr val="002060"/>
              </a:buClr>
              <a:buFont typeface="Wingdings" panose="05000000000000000000" pitchFamily="2" charset="2"/>
              <a:buChar char="§"/>
              <a:defRPr/>
            </a:pPr>
            <a:r>
              <a:rPr lang="en-US" sz="1200" dirty="0">
                <a:ea typeface="+mn-lt"/>
                <a:cs typeface="+mn-lt"/>
                <a:sym typeface="Century Gothic" panose="020B0502020202020204" pitchFamily="34" charset="0"/>
              </a:rPr>
              <a:t>Technical assistance, capacity building, and transaction advisory activities to strengthen the enabling environment for limited recourse project finance on both sponsor and lender sides, as well as to involve capital markets more in infrastructure finance, including in areas of green bond/sukuk issuance and municipal finance</a:t>
            </a:r>
            <a:endParaRPr lang="en-US" sz="1200" dirty="0">
              <a:ea typeface="+mn-lt"/>
              <a:cs typeface="+mn-lt"/>
            </a:endParaRPr>
          </a:p>
          <a:p>
            <a:pPr marL="285750" indent="-285750">
              <a:spcBef>
                <a:spcPts val="600"/>
              </a:spcBef>
              <a:buClr>
                <a:srgbClr val="002060"/>
              </a:buClr>
              <a:buFont typeface="Wingdings" panose="05000000000000000000" pitchFamily="2" charset="2"/>
              <a:buChar char="§"/>
              <a:defRPr/>
            </a:pPr>
            <a:r>
              <a:rPr lang="en-US" sz="1200" dirty="0">
                <a:ea typeface="+mn-lt"/>
                <a:cs typeface="+mn-lt"/>
              </a:rPr>
              <a:t>A blended finance delivery mechanism proposed to demonstrate pioneering limited recourse and blended project finance transactions</a:t>
            </a:r>
          </a:p>
        </p:txBody>
      </p:sp>
      <p:cxnSp>
        <p:nvCxnSpPr>
          <p:cNvPr id="10" name="Straight Connector 9">
            <a:extLst>
              <a:ext uri="{FF2B5EF4-FFF2-40B4-BE49-F238E27FC236}">
                <a16:creationId xmlns:a16="http://schemas.microsoft.com/office/drawing/2014/main" id="{5F7D1425-3F31-9095-FD9A-3F33A0F6A277}"/>
              </a:ext>
            </a:extLst>
          </p:cNvPr>
          <p:cNvCxnSpPr>
            <a:cxnSpLocks/>
          </p:cNvCxnSpPr>
          <p:nvPr/>
        </p:nvCxnSpPr>
        <p:spPr>
          <a:xfrm>
            <a:off x="3390900" y="3118743"/>
            <a:ext cx="8522965"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F7A2978-F839-ADF5-360B-38D5F766B847}"/>
              </a:ext>
            </a:extLst>
          </p:cNvPr>
          <p:cNvSpPr/>
          <p:nvPr/>
        </p:nvSpPr>
        <p:spPr>
          <a:xfrm>
            <a:off x="2330978" y="3282782"/>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sym typeface="Century Gothic" panose="020B0502020202020204" pitchFamily="34" charset="0"/>
            </a:endParaRPr>
          </a:p>
        </p:txBody>
      </p:sp>
      <p:pic>
        <p:nvPicPr>
          <p:cNvPr id="16" name="Graphic 15">
            <a:extLst>
              <a:ext uri="{FF2B5EF4-FFF2-40B4-BE49-F238E27FC236}">
                <a16:creationId xmlns:a16="http://schemas.microsoft.com/office/drawing/2014/main" id="{A54A62A4-23FE-0BE5-F2A2-AB0F0FFA2EE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39607" y="3347361"/>
            <a:ext cx="547288" cy="592461"/>
          </a:xfrm>
          <a:prstGeom prst="rect">
            <a:avLst/>
          </a:prstGeom>
        </p:spPr>
      </p:pic>
    </p:spTree>
    <p:extLst>
      <p:ext uri="{BB962C8B-B14F-4D97-AF65-F5344CB8AC3E}">
        <p14:creationId xmlns:p14="http://schemas.microsoft.com/office/powerpoint/2010/main" val="97536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332428-50D4-41A8-BBEE-A7C2DD2777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98332428-50D4-41A8-BBEE-A7C2DD2777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2F31DE2-C1B5-44BD-AD63-8132D13CCB51}"/>
              </a:ext>
            </a:extLst>
          </p:cNvPr>
          <p:cNvSpPr>
            <a:spLocks noGrp="1"/>
          </p:cNvSpPr>
          <p:nvPr>
            <p:ph type="title"/>
          </p:nvPr>
        </p:nvSpPr>
        <p:spPr>
          <a:xfrm>
            <a:off x="440675" y="341522"/>
            <a:ext cx="11310650" cy="837283"/>
          </a:xfrm>
        </p:spPr>
        <p:txBody>
          <a:bodyPr vert="horz"/>
          <a:lstStyle/>
          <a:p>
            <a:r>
              <a:rPr lang="en-GB"/>
              <a:t>Belize Compact</a:t>
            </a:r>
            <a:endParaRPr lang="en-GB" sz="2000" b="0"/>
          </a:p>
        </p:txBody>
      </p:sp>
      <p:sp>
        <p:nvSpPr>
          <p:cNvPr id="2" name="Slide Number Placeholder 1">
            <a:extLst>
              <a:ext uri="{FF2B5EF4-FFF2-40B4-BE49-F238E27FC236}">
                <a16:creationId xmlns:a16="http://schemas.microsoft.com/office/drawing/2014/main" id="{CBDDB6CF-97EF-4EA5-A41E-8154BA45E8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9A859-3C18-4535-876F-54C99B42B7AE}" type="slidenum">
              <a:rPr kumimoji="0" lang="en-US" sz="900" b="0" i="0" u="none" strike="noStrike" kern="1200" cap="none" spc="0" normalizeH="0" baseline="0" noProof="0" smtClean="0">
                <a:ln>
                  <a:noFill/>
                </a:ln>
                <a:solidFill>
                  <a:srgbClr val="505864"/>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505864"/>
              </a:solidFill>
              <a:effectLst/>
              <a:uLnTx/>
              <a:uFillTx/>
              <a:latin typeface="Century Gothic"/>
              <a:ea typeface="+mn-ea"/>
              <a:cs typeface="+mn-cs"/>
            </a:endParaRPr>
          </a:p>
        </p:txBody>
      </p:sp>
      <p:sp>
        <p:nvSpPr>
          <p:cNvPr id="26" name="TextBox 25">
            <a:extLst>
              <a:ext uri="{FF2B5EF4-FFF2-40B4-BE49-F238E27FC236}">
                <a16:creationId xmlns:a16="http://schemas.microsoft.com/office/drawing/2014/main" id="{32500AA4-3550-4860-85A6-5D275E90ECA4}"/>
              </a:ext>
            </a:extLst>
          </p:cNvPr>
          <p:cNvSpPr txBox="1"/>
          <p:nvPr/>
        </p:nvSpPr>
        <p:spPr>
          <a:xfrm>
            <a:off x="10219765" y="0"/>
            <a:ext cx="19722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entury Gothic"/>
                <a:ea typeface="+mn-ea"/>
                <a:cs typeface="+mn-cs"/>
              </a:rPr>
              <a:t>Compact Development</a:t>
            </a:r>
          </a:p>
        </p:txBody>
      </p:sp>
      <p:sp>
        <p:nvSpPr>
          <p:cNvPr id="20" name="Rectangle 19">
            <a:extLst>
              <a:ext uri="{FF2B5EF4-FFF2-40B4-BE49-F238E27FC236}">
                <a16:creationId xmlns:a16="http://schemas.microsoft.com/office/drawing/2014/main" id="{19D68718-6CE9-47AE-A620-DA8C00D7CB95}"/>
              </a:ext>
            </a:extLst>
          </p:cNvPr>
          <p:cNvSpPr/>
          <p:nvPr/>
        </p:nvSpPr>
        <p:spPr>
          <a:xfrm>
            <a:off x="3416300" y="2358518"/>
            <a:ext cx="8748000" cy="2908489"/>
          </a:xfrm>
          <a:prstGeom prst="rect">
            <a:avLst/>
          </a:prstGeom>
          <a:ln w="12700">
            <a:noFill/>
          </a:ln>
        </p:spPr>
        <p:txBody>
          <a:bodyPr wrap="square" lIns="0" tIns="0" rIns="0" bIns="0" anchor="t">
            <a:spAutoFit/>
          </a:bodyPr>
          <a:lstStyle/>
          <a:p>
            <a:pPr marL="0" marR="0" lvl="0" indent="0" algn="l" defTabSz="914400" rtl="0" eaLnBrk="1" fontAlgn="auto" latinLnBrk="0" hangingPunct="1">
              <a:lnSpc>
                <a:spcPct val="100000"/>
              </a:lnSpc>
              <a:spcBef>
                <a:spcPts val="600"/>
              </a:spcBef>
              <a:spcAft>
                <a:spcPts val="0"/>
              </a:spcAft>
              <a:buClr>
                <a:srgbClr val="002060"/>
              </a:buClr>
              <a:buSzTx/>
              <a:buFontTx/>
              <a:buNone/>
              <a:tabLst/>
              <a:defRPr/>
            </a:pPr>
            <a:r>
              <a:rPr kumimoji="0" lang="en-US" sz="1400" b="1"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sym typeface="Century Gothic" panose="020B0502020202020204" pitchFamily="34" charset="0"/>
              </a:rPr>
              <a:t>Constraints Analysis (CA) Findings</a:t>
            </a:r>
            <a:endParaRPr lang="en-US" sz="1400" b="1" i="0" u="none" strike="noStrike" kern="1200" cap="none" spc="0" normalizeH="0" baseline="0" noProof="0" dirty="0">
              <a:ln>
                <a:noFill/>
              </a:ln>
              <a:solidFill>
                <a:srgbClr val="002060"/>
              </a:solidFill>
              <a:effectLst/>
              <a:uLnTx/>
              <a:uFillTx/>
              <a:latin typeface="Century Gothic"/>
              <a:ea typeface="Calibri" panose="020F0502020204030204" pitchFamily="34" charset="0"/>
              <a:cs typeface="Times New Roman"/>
            </a:endParaRPr>
          </a:p>
          <a:p>
            <a:pPr marL="285750" indent="-285750">
              <a:spcBef>
                <a:spcPts val="600"/>
              </a:spcBef>
              <a:buClr>
                <a:srgbClr val="002060"/>
              </a:buClr>
              <a:buFont typeface="Wingdings" panose="05000000000000000000" pitchFamily="2" charset="2"/>
              <a:buChar char="§"/>
              <a:defRPr/>
            </a:pPr>
            <a:r>
              <a:rPr kumimoji="0" lang="en-US" sz="14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Country Team identified</a:t>
            </a:r>
            <a:r>
              <a:rPr lang="en-US" sz="1400" dirty="0">
                <a:latin typeface="Century Gothic"/>
                <a:ea typeface="Calibri" panose="020F0502020204030204" pitchFamily="34" charset="0"/>
                <a:cs typeface="Times New Roman"/>
                <a:sym typeface="Century Gothic" panose="020B0502020202020204" pitchFamily="34" charset="0"/>
              </a:rPr>
              <a:t> five</a:t>
            </a:r>
            <a:r>
              <a:rPr kumimoji="0" lang="en-US" sz="14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 binding constraints through a virtual technical visit and available data that was presented to MCC senior management</a:t>
            </a:r>
            <a:r>
              <a:rPr lang="en-US" sz="1400" dirty="0">
                <a:latin typeface="Century Gothic"/>
                <a:ea typeface="Calibri" panose="020F0502020204030204" pitchFamily="34" charset="0"/>
                <a:cs typeface="Times New Roman"/>
                <a:sym typeface="Century Gothic" panose="020B0502020202020204" pitchFamily="34" charset="0"/>
              </a:rPr>
              <a:t> on</a:t>
            </a:r>
            <a:r>
              <a:rPr kumimoji="0" lang="en-US" sz="14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 March 1.</a:t>
            </a:r>
            <a:r>
              <a:rPr lang="en-US" sz="1400" dirty="0">
                <a:latin typeface="Century Gothic"/>
                <a:ea typeface="Calibri" panose="020F0502020204030204" pitchFamily="34" charset="0"/>
                <a:cs typeface="Times New Roman"/>
                <a:sym typeface="Century Gothic" panose="020B0502020202020204" pitchFamily="34" charset="0"/>
              </a:rPr>
              <a:t> </a:t>
            </a:r>
            <a:r>
              <a:rPr kumimoji="0" lang="en-US" sz="14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 In April, the Government of Belize </a:t>
            </a:r>
            <a:r>
              <a:rPr lang="en-US" sz="1400" dirty="0">
                <a:latin typeface="Century Gothic"/>
                <a:ea typeface="Calibri" panose="020F0502020204030204" pitchFamily="34" charset="0"/>
                <a:cs typeface="Times New Roman"/>
                <a:sym typeface="Century Gothic" panose="020B0502020202020204" pitchFamily="34" charset="0"/>
              </a:rPr>
              <a:t>selected</a:t>
            </a:r>
            <a:r>
              <a:rPr kumimoji="0" lang="en-US" sz="14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 two</a:t>
            </a:r>
            <a:r>
              <a:rPr lang="en-US" sz="1400" dirty="0">
                <a:latin typeface="Century Gothic"/>
                <a:ea typeface="Calibri" panose="020F0502020204030204" pitchFamily="34" charset="0"/>
                <a:cs typeface="Times New Roman"/>
                <a:sym typeface="Century Gothic" panose="020B0502020202020204" pitchFamily="34" charset="0"/>
              </a:rPr>
              <a:t> constraints that would</a:t>
            </a:r>
            <a:r>
              <a:rPr kumimoji="0" lang="en-US" sz="14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 be subject to a Root Cause Analysis:</a:t>
            </a:r>
            <a:endParaRPr lang="en-US" sz="14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742950" marR="0" lvl="1" indent="-285750" algn="l" defTabSz="914400" rtl="0" eaLnBrk="1" fontAlgn="auto" latinLnBrk="0" hangingPunct="1">
              <a:lnSpc>
                <a:spcPct val="100000"/>
              </a:lnSpc>
              <a:spcBef>
                <a:spcPts val="600"/>
              </a:spcBef>
              <a:spcAft>
                <a:spcPts val="0"/>
              </a:spcAft>
              <a:buClr>
                <a:srgbClr val="002060"/>
              </a:buClr>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Education</a:t>
            </a:r>
            <a:endParaRPr lang="en-US" sz="14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L="742950" marR="0" lvl="1" indent="-285750" algn="l" defTabSz="914400" rtl="0" eaLnBrk="1" fontAlgn="auto" latinLnBrk="0" hangingPunct="1">
              <a:lnSpc>
                <a:spcPct val="100000"/>
              </a:lnSpc>
              <a:spcBef>
                <a:spcPts val="600"/>
              </a:spcBef>
              <a:spcAft>
                <a:spcPts val="0"/>
              </a:spcAft>
              <a:buClr>
                <a:srgbClr val="002060"/>
              </a:buClr>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Century Gothic"/>
                <a:ea typeface="Calibri" panose="020F0502020204030204" pitchFamily="34" charset="0"/>
                <a:cs typeface="Times New Roman"/>
                <a:sym typeface="Century Gothic" panose="020B0502020202020204" pitchFamily="34" charset="0"/>
              </a:rPr>
              <a:t>High Cost of Electricity</a:t>
            </a:r>
            <a:endParaRPr lang="en-US" sz="1400" b="0" i="0" u="none" strike="noStrike" kern="1200" cap="none" spc="0" normalizeH="0" baseline="0" noProof="0" dirty="0">
              <a:ln>
                <a:noFill/>
              </a:ln>
              <a:effectLst/>
              <a:uLnTx/>
              <a:uFillTx/>
              <a:latin typeface="Century Gothic"/>
              <a:ea typeface="Calibri" panose="020F0502020204030204" pitchFamily="34" charset="0"/>
              <a:cs typeface="Times New Roman"/>
            </a:endParaRPr>
          </a:p>
          <a:p>
            <a:pPr marR="0" lvl="0" algn="l" defTabSz="914400" rtl="0" eaLnBrk="1" fontAlgn="auto" latinLnBrk="0" hangingPunct="1">
              <a:lnSpc>
                <a:spcPct val="100000"/>
              </a:lnSpc>
              <a:spcBef>
                <a:spcPts val="600"/>
              </a:spcBef>
              <a:spcAft>
                <a:spcPts val="0"/>
              </a:spcAft>
              <a:buClr>
                <a:srgbClr val="002060"/>
              </a:buClr>
              <a:buSzTx/>
              <a:tabLst/>
              <a:defRPr/>
            </a:pPr>
            <a:endParaRPr lang="en-US"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a:spcBef>
                <a:spcPts val="600"/>
              </a:spcBef>
              <a:defRPr/>
            </a:pPr>
            <a:endParaRPr lang="en-US" sz="1400" dirty="0">
              <a:latin typeface="Century Gothic"/>
              <a:cs typeface="Times New Roman"/>
              <a:sym typeface="Century Gothic" panose="020B0502020202020204" pitchFamily="34" charset="0"/>
            </a:endParaRPr>
          </a:p>
          <a:p>
            <a:pPr>
              <a:spcBef>
                <a:spcPts val="600"/>
              </a:spcBef>
              <a:buClr>
                <a:srgbClr val="002060"/>
              </a:buClr>
              <a:defRPr/>
            </a:pPr>
            <a:r>
              <a:rPr lang="en-US" sz="1400" b="1" dirty="0">
                <a:solidFill>
                  <a:srgbClr val="002060"/>
                </a:solidFill>
                <a:latin typeface="Century Gothic"/>
                <a:cs typeface="Times New Roman"/>
                <a:sym typeface="Century Gothic" panose="020B0502020202020204" pitchFamily="34" charset="0"/>
              </a:rPr>
              <a:t>Establishment of the Compact Development Team</a:t>
            </a:r>
            <a:endParaRPr lang="en-US" sz="1400" b="1" dirty="0">
              <a:solidFill>
                <a:srgbClr val="002060"/>
              </a:solidFill>
              <a:latin typeface="Century Gothic"/>
              <a:cs typeface="Times New Roman"/>
            </a:endParaRPr>
          </a:p>
          <a:p>
            <a:pPr marL="285750" indent="-285750">
              <a:spcBef>
                <a:spcPts val="600"/>
              </a:spcBef>
              <a:buClr>
                <a:srgbClr val="002060"/>
              </a:buClr>
              <a:buFont typeface="Wingdings" panose="05000000000000000000" pitchFamily="2" charset="2"/>
              <a:buChar char="§"/>
              <a:defRPr/>
            </a:pPr>
            <a:r>
              <a:rPr lang="en-US" sz="1400" dirty="0">
                <a:latin typeface="Century Gothic"/>
                <a:cs typeface="Times New Roman"/>
                <a:sym typeface="Century Gothic" panose="020B0502020202020204" pitchFamily="34" charset="0"/>
              </a:rPr>
              <a:t>The Government of Belize has contracted a Compact Development Team of nine consultants whose fees will be reimbursed by MCC under the Initial Engagement Agreement.</a:t>
            </a:r>
            <a:endParaRPr lang="en-US" sz="1400" dirty="0">
              <a:latin typeface="Century Gothic"/>
              <a:cs typeface="Times New Roman"/>
            </a:endParaRPr>
          </a:p>
        </p:txBody>
      </p:sp>
      <p:grpSp>
        <p:nvGrpSpPr>
          <p:cNvPr id="22" name="Group 21">
            <a:extLst>
              <a:ext uri="{FF2B5EF4-FFF2-40B4-BE49-F238E27FC236}">
                <a16:creationId xmlns:a16="http://schemas.microsoft.com/office/drawing/2014/main" id="{ABA5570D-13E9-4B0D-8AAE-57C6603FF464}"/>
              </a:ext>
            </a:extLst>
          </p:cNvPr>
          <p:cNvGrpSpPr/>
          <p:nvPr/>
        </p:nvGrpSpPr>
        <p:grpSpPr>
          <a:xfrm>
            <a:off x="2278992" y="2300042"/>
            <a:ext cx="762002" cy="762000"/>
            <a:chOff x="6818828" y="1626998"/>
            <a:chExt cx="762002" cy="762000"/>
          </a:xfrm>
        </p:grpSpPr>
        <p:sp>
          <p:nvSpPr>
            <p:cNvPr id="23" name="Oval 22">
              <a:extLst>
                <a:ext uri="{FF2B5EF4-FFF2-40B4-BE49-F238E27FC236}">
                  <a16:creationId xmlns:a16="http://schemas.microsoft.com/office/drawing/2014/main" id="{D759065E-F10F-4500-B1E1-8FDED2EA1C3F}"/>
                </a:ext>
              </a:extLst>
            </p:cNvPr>
            <p:cNvSpPr/>
            <p:nvPr/>
          </p:nvSpPr>
          <p:spPr>
            <a:xfrm>
              <a:off x="6818828" y="1626998"/>
              <a:ext cx="762002" cy="762000"/>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pic>
          <p:nvPicPr>
            <p:cNvPr id="30" name="Graphic 29">
              <a:extLst>
                <a:ext uri="{FF2B5EF4-FFF2-40B4-BE49-F238E27FC236}">
                  <a16:creationId xmlns:a16="http://schemas.microsoft.com/office/drawing/2014/main" id="{3FF40AA0-82CC-43C7-AE03-42D294E4F6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74668" y="1780834"/>
              <a:ext cx="450322" cy="454328"/>
            </a:xfrm>
            <a:prstGeom prst="rect">
              <a:avLst/>
            </a:prstGeom>
          </p:spPr>
        </p:pic>
      </p:grpSp>
      <p:sp>
        <p:nvSpPr>
          <p:cNvPr id="34" name="Rectangle 33">
            <a:extLst>
              <a:ext uri="{FF2B5EF4-FFF2-40B4-BE49-F238E27FC236}">
                <a16:creationId xmlns:a16="http://schemas.microsoft.com/office/drawing/2014/main" id="{40588437-4A57-4DEF-8E3B-8BB58DE47DF7}"/>
              </a:ext>
            </a:extLst>
          </p:cNvPr>
          <p:cNvSpPr/>
          <p:nvPr/>
        </p:nvSpPr>
        <p:spPr>
          <a:xfrm>
            <a:off x="1325222" y="3504257"/>
            <a:ext cx="1322070" cy="274320"/>
          </a:xfrm>
          <a:prstGeom prst="rect">
            <a:avLst/>
          </a:prstGeom>
          <a:ln w="12700">
            <a:noFill/>
          </a:ln>
        </p:spPr>
        <p:txBody>
          <a:bodyPr wrap="square" lIns="0" tIns="0" rIns="0" bIns="0" anchor="ctr">
            <a:noAutofit/>
          </a:bodyPr>
          <a:lstStyle/>
          <a:p>
            <a:pPr marL="0" marR="0" lvl="0" indent="0" algn="l" defTabSz="914400" rtl="0" eaLnBrk="1" fontAlgn="auto" latinLnBrk="0" hangingPunct="1">
              <a:lnSpc>
                <a:spcPct val="100000"/>
              </a:lnSpc>
              <a:spcBef>
                <a:spcPts val="200"/>
              </a:spcBef>
              <a:spcAft>
                <a:spcPts val="200"/>
              </a:spcAft>
              <a:buClr>
                <a:srgbClr val="002060"/>
              </a:buClr>
              <a:buSzTx/>
              <a:buFontTx/>
              <a:buNone/>
              <a:tabLst/>
              <a:defRPr/>
            </a:pPr>
            <a:r>
              <a:rPr kumimoji="0" lang="en-US" sz="1400" b="0" i="0" u="none" strike="noStrike" kern="1200" cap="none" spc="0" normalizeH="0" baseline="0" noProof="0">
                <a:ln>
                  <a:noFill/>
                </a:ln>
                <a:solidFill>
                  <a:prstClr val="black"/>
                </a:solidFill>
                <a:effectLst/>
                <a:uLnTx/>
                <a:uFillTx/>
                <a:latin typeface="Century Gothic"/>
                <a:ea typeface="Calibri" panose="020F0502020204030204" pitchFamily="34" charset="0"/>
                <a:cs typeface="Times New Roman" panose="02020603050405020304" pitchFamily="18" charset="0"/>
              </a:rPr>
              <a:t>$TBDM </a:t>
            </a:r>
          </a:p>
        </p:txBody>
      </p:sp>
      <p:sp>
        <p:nvSpPr>
          <p:cNvPr id="35" name="Rectangle 34">
            <a:extLst>
              <a:ext uri="{FF2B5EF4-FFF2-40B4-BE49-F238E27FC236}">
                <a16:creationId xmlns:a16="http://schemas.microsoft.com/office/drawing/2014/main" id="{59C40C6F-C639-48D6-82CF-5F191E75CF10}"/>
              </a:ext>
            </a:extLst>
          </p:cNvPr>
          <p:cNvSpPr/>
          <p:nvPr/>
        </p:nvSpPr>
        <p:spPr>
          <a:xfrm>
            <a:off x="548332" y="3504257"/>
            <a:ext cx="675012" cy="274320"/>
          </a:xfrm>
          <a:prstGeom prst="rect">
            <a:avLst/>
          </a:prstGeom>
          <a:solidFill>
            <a:srgbClr val="BC133E"/>
          </a:solidFill>
          <a:ln w="12700">
            <a:noFill/>
          </a:ln>
        </p:spPr>
        <p:txBody>
          <a:bodyPr wrap="square" lIns="36000" tIns="0" rIns="0" bIns="0" anchor="ctr">
            <a:noAutofit/>
          </a:bodyPr>
          <a:lstStyle/>
          <a:p>
            <a:pPr marL="0" marR="0" lvl="0" indent="0" algn="l" defTabSz="914400" rtl="0" eaLnBrk="1" fontAlgn="auto" latinLnBrk="0" hangingPunct="1">
              <a:lnSpc>
                <a:spcPct val="100000"/>
              </a:lnSpc>
              <a:spcBef>
                <a:spcPts val="200"/>
              </a:spcBef>
              <a:spcAft>
                <a:spcPts val="200"/>
              </a:spcAft>
              <a:buClr>
                <a:srgbClr val="002060"/>
              </a:buClr>
              <a:buSzTx/>
              <a:buFontTx/>
              <a:buNone/>
              <a:tabLst/>
              <a:defRPr/>
            </a:pPr>
            <a:r>
              <a:rPr kumimoji="0" lang="en-US" sz="1000" b="1" i="0" u="none" strike="noStrike" kern="1200" cap="none" spc="0" normalizeH="0" baseline="0" noProof="0">
                <a:ln>
                  <a:noFill/>
                </a:ln>
                <a:solidFill>
                  <a:prstClr val="white"/>
                </a:solidFill>
                <a:effectLst/>
                <a:uLnTx/>
                <a:uFillTx/>
                <a:latin typeface="Century Gothic"/>
                <a:ea typeface="Calibri" panose="020F0502020204030204" pitchFamily="34" charset="0"/>
                <a:cs typeface="Times New Roman" panose="02020603050405020304" pitchFamily="18" charset="0"/>
              </a:rPr>
              <a:t>Size</a:t>
            </a:r>
            <a:endParaRPr kumimoji="0" lang="en-US" sz="1000" b="0" i="0" u="none" strike="noStrike" kern="1200" cap="none" spc="0" normalizeH="0" baseline="0" noProof="0">
              <a:ln>
                <a:noFill/>
              </a:ln>
              <a:solidFill>
                <a:prstClr val="white"/>
              </a:solidFill>
              <a:effectLst/>
              <a:uLnTx/>
              <a:uFillTx/>
              <a:latin typeface="Century Gothic"/>
              <a:ea typeface="Calibri" panose="020F0502020204030204" pitchFamily="34" charset="0"/>
              <a:cs typeface="Times New Roman" panose="02020603050405020304" pitchFamily="18" charset="0"/>
            </a:endParaRPr>
          </a:p>
        </p:txBody>
      </p:sp>
      <p:pic>
        <p:nvPicPr>
          <p:cNvPr id="36868" name="Picture 4">
            <a:extLst>
              <a:ext uri="{FF2B5EF4-FFF2-40B4-BE49-F238E27FC236}">
                <a16:creationId xmlns:a16="http://schemas.microsoft.com/office/drawing/2014/main" id="{D8FD0C6D-81E2-4E97-8794-E71DFBFEA6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18434" y="341522"/>
            <a:ext cx="779534" cy="779534"/>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338FB5D8-7B6D-2943-6A50-3EDF5D8C9730}"/>
              </a:ext>
            </a:extLst>
          </p:cNvPr>
          <p:cNvSpPr/>
          <p:nvPr/>
        </p:nvSpPr>
        <p:spPr>
          <a:xfrm>
            <a:off x="2367353" y="4548127"/>
            <a:ext cx="691421" cy="685531"/>
          </a:xfrm>
          <a:prstGeom prst="ellipse">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pic>
        <p:nvPicPr>
          <p:cNvPr id="28" name="Graphic 27" descr="Business Growth outline">
            <a:extLst>
              <a:ext uri="{FF2B5EF4-FFF2-40B4-BE49-F238E27FC236}">
                <a16:creationId xmlns:a16="http://schemas.microsoft.com/office/drawing/2014/main" id="{E5303794-1CD2-BDE1-5403-BD14EEE153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1800" y="4618713"/>
            <a:ext cx="566974" cy="566974"/>
          </a:xfrm>
          <a:prstGeom prst="rect">
            <a:avLst/>
          </a:prstGeom>
        </p:spPr>
      </p:pic>
      <p:cxnSp>
        <p:nvCxnSpPr>
          <p:cNvPr id="29" name="Straight Connector 28">
            <a:extLst>
              <a:ext uri="{FF2B5EF4-FFF2-40B4-BE49-F238E27FC236}">
                <a16:creationId xmlns:a16="http://schemas.microsoft.com/office/drawing/2014/main" id="{429B731F-22ED-B1F8-67C4-525EC6BB1B23}"/>
              </a:ext>
            </a:extLst>
          </p:cNvPr>
          <p:cNvCxnSpPr>
            <a:cxnSpLocks/>
          </p:cNvCxnSpPr>
          <p:nvPr/>
        </p:nvCxnSpPr>
        <p:spPr>
          <a:xfrm>
            <a:off x="3517900" y="4402970"/>
            <a:ext cx="853278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1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6ia8gN237gKugjbxUti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7yMVUIKe7IodnYnu5A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Xfwlls2OpNF5skzBzV.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qOhMYhz_Ib820Do9eWZb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eqxylsSMPtSAqyNTLN4J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xG5N0L9NbHJ2Ge3Fot8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eqxylsSMPtSAqyNTLN4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CRfgQ4HI5ZyCHdFp_FId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eqxylsSMPtSAqyNTLN4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E6ia8gN237gKugjbxUti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7yMVUIKe7IodnYnu5A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Xfwlls2OpNF5skzBzV.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7">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algn="l">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7">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algn="l">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66d0525-9d3e-42da-b39f-5d369866742f">
      <UserInfo>
        <DisplayName>Shahrigian, Sonia M (DCO/SEC-HCD)</DisplayName>
        <AccountId>107</AccountId>
        <AccountType/>
      </UserInfo>
      <UserInfo>
        <DisplayName>Hufford, Justine D (DCO/EAPLA)</DisplayName>
        <AccountId>115</AccountId>
        <AccountType/>
      </UserInfo>
      <UserInfo>
        <DisplayName>Marma, Steven A (DCO/AFR-O)</DisplayName>
        <AccountId>150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7A53CED63B884CAD6F35C5639D369C" ma:contentTypeVersion="8" ma:contentTypeDescription="Create a new document." ma:contentTypeScope="" ma:versionID="f46fe0c77c4ee9ba7f91ba948f38129c">
  <xsd:schema xmlns:xsd="http://www.w3.org/2001/XMLSchema" xmlns:xs="http://www.w3.org/2001/XMLSchema" xmlns:p="http://schemas.microsoft.com/office/2006/metadata/properties" xmlns:ns2="5a37dbba-d6ef-4a50-b33c-2945dce3a1b8" xmlns:ns3="e66d0525-9d3e-42da-b39f-5d369866742f" targetNamespace="http://schemas.microsoft.com/office/2006/metadata/properties" ma:root="true" ma:fieldsID="f74fb76fe5e6a511de46359e5b292ab8" ns2:_="" ns3:_="">
    <xsd:import namespace="5a37dbba-d6ef-4a50-b33c-2945dce3a1b8"/>
    <xsd:import namespace="e66d0525-9d3e-42da-b39f-5d36986674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7dbba-d6ef-4a50-b33c-2945dce3a1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6d0525-9d3e-42da-b39f-5d36986674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D25A2B-C00A-47AF-9463-C9631B080364}">
  <ds:schemaRefs>
    <ds:schemaRef ds:uri="5a37dbba-d6ef-4a50-b33c-2945dce3a1b8"/>
    <ds:schemaRef ds:uri="e66d0525-9d3e-42da-b39f-5d36986674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EF7608-C4F3-4D39-B23C-FC721D99327F}">
  <ds:schemaRefs>
    <ds:schemaRef ds:uri="http://schemas.microsoft.com/sharepoint/v3/contenttype/forms"/>
  </ds:schemaRefs>
</ds:datastoreItem>
</file>

<file path=customXml/itemProps3.xml><?xml version="1.0" encoding="utf-8"?>
<ds:datastoreItem xmlns:ds="http://schemas.openxmlformats.org/officeDocument/2006/customXml" ds:itemID="{B9FFC614-A6AC-47FD-925F-32B316A4AE27}">
  <ds:schemaRefs>
    <ds:schemaRef ds:uri="5a37dbba-d6ef-4a50-b33c-2945dce3a1b8"/>
    <ds:schemaRef ds:uri="e66d0525-9d3e-42da-b39f-5d36986674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907</TotalTime>
  <Words>916</Words>
  <Application>Microsoft Office PowerPoint</Application>
  <PresentationFormat>Widescreen</PresentationFormat>
  <Paragraphs>123</Paragraphs>
  <Slides>8</Slides>
  <Notes>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20" baseType="lpstr">
      <vt:lpstr>Arial</vt:lpstr>
      <vt:lpstr>Calibri</vt:lpstr>
      <vt:lpstr>Calibri Light</vt:lpstr>
      <vt:lpstr>Century Gothic</vt:lpstr>
      <vt:lpstr>Courier New</vt:lpstr>
      <vt:lpstr>Palatino Linotype</vt:lpstr>
      <vt:lpstr>Wingdings</vt:lpstr>
      <vt:lpstr>Wingdings,Sans-Serif</vt:lpstr>
      <vt:lpstr>office theme</vt:lpstr>
      <vt:lpstr>1_Office Theme</vt:lpstr>
      <vt:lpstr>2_Office Theme</vt:lpstr>
      <vt:lpstr>think-cell Slide</vt:lpstr>
      <vt:lpstr>PowerPoint Presentation</vt:lpstr>
      <vt:lpstr>Portfolio Status as of September 2022</vt:lpstr>
      <vt:lpstr>Mongolia Compact II</vt:lpstr>
      <vt:lpstr>Nepal Compact</vt:lpstr>
      <vt:lpstr>Timor-Leste Compact </vt:lpstr>
      <vt:lpstr>Kosovo Compact </vt:lpstr>
      <vt:lpstr>Indonesia Compact II  Target for Board Approval: End 2022</vt:lpstr>
      <vt:lpstr>Belize Compact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Jennings, Amanda E (DCO/DCO-FO)</cp:lastModifiedBy>
  <cp:revision>8</cp:revision>
  <cp:lastPrinted>2022-03-24T16:16:10Z</cp:lastPrinted>
  <dcterms:created xsi:type="dcterms:W3CDTF">2020-11-12T20:03:03Z</dcterms:created>
  <dcterms:modified xsi:type="dcterms:W3CDTF">2022-10-13T18:49:16Z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0x010100DA7A53CED63B884CAD6F35C5639D369C</vt:lpwstr>
  </property>
</Properties>
</file>