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9.xml" ContentType="application/vnd.openxmlformats-officedocument.them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0.xml" ContentType="application/vnd.openxmlformats-officedocument.them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heme/theme11.xml" ContentType="application/vnd.openxmlformats-officedocument.theme+xml"/>
  <Override PartName="/ppt/tags/tag81.xml" ContentType="application/vnd.openxmlformats-officedocument.presentationml.tags+xml"/>
  <Override PartName="/ppt/tags/tag82.xml" ContentType="application/vnd.openxmlformats-officedocument.presentationml.tags+xml"/>
  <Override PartName="/ppt/notesSlides/notesSlide1.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85.xml" ContentType="application/vnd.openxmlformats-officedocument.presentationml.tags+xml"/>
  <Override PartName="/ppt/notesSlides/notesSlide4.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5.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6.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notesSlides/notesSlide7.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notesSlides/notesSlide8.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9.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notesSlides/notesSlide10.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2.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5" r:id="rId5"/>
    <p:sldMasterId id="2147483674" r:id="rId6"/>
    <p:sldMasterId id="2147483679" r:id="rId7"/>
    <p:sldMasterId id="2147483684" r:id="rId8"/>
    <p:sldMasterId id="2147483689" r:id="rId9"/>
    <p:sldMasterId id="2147483699" r:id="rId10"/>
    <p:sldMasterId id="2147483704" r:id="rId11"/>
    <p:sldMasterId id="2147483709" r:id="rId12"/>
    <p:sldMasterId id="2147483714" r:id="rId13"/>
  </p:sldMasterIdLst>
  <p:notesMasterIdLst>
    <p:notesMasterId r:id="rId27"/>
  </p:notesMasterIdLst>
  <p:sldIdLst>
    <p:sldId id="286" r:id="rId14"/>
    <p:sldId id="485" r:id="rId15"/>
    <p:sldId id="262" r:id="rId16"/>
    <p:sldId id="3354" r:id="rId17"/>
    <p:sldId id="276" r:id="rId18"/>
    <p:sldId id="3342" r:id="rId19"/>
    <p:sldId id="488" r:id="rId20"/>
    <p:sldId id="487" r:id="rId21"/>
    <p:sldId id="3357" r:id="rId22"/>
    <p:sldId id="3358" r:id="rId23"/>
    <p:sldId id="517" r:id="rId24"/>
    <p:sldId id="513" r:id="rId25"/>
    <p:sldId id="48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9C84466-68F9-1453-9B49-B963B590D4D6}" name="Farah, Manal J (DPE/POL-TP)" initials="FMJ(T" userId="S::Farahmj@mcc.gov::1e877fae-721b-4b08-bbd0-c86b8f6971b2" providerId="AD"/>
  <p188:author id="{22BA1DCA-B47B-956B-B850-7D73839F0752}" name="Robinson-Morgan, Alicia J (DCO/AFR)" initials="R(" userId="S::robinsonmorganaj@mcc.gov::130cedf0-7513-45b8-b9dd-3d07be91a4e8" providerId="AD"/>
  <p188:author id="{E857CBF0-6B54-0283-74E0-D3FAD50254EC}" name="Meyer, Bonnie P (DCO/AFR-P)" initials="MBP(P" userId="S::meyerbp@mcc.gov::af1b475c-a232-4089-8e7c-c45a41ee9e9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eyer, Bonnie P" initials="MBP" lastIdx="3" clrIdx="0">
    <p:extLst>
      <p:ext uri="{19B8F6BF-5375-455C-9EA6-DF929625EA0E}">
        <p15:presenceInfo xmlns:p15="http://schemas.microsoft.com/office/powerpoint/2012/main" userId="S::meyerbp@mcc.gov::af1b475c-a232-4089-8e7c-c45a41ee9e99" providerId="AD"/>
      </p:ext>
    </p:extLst>
  </p:cmAuthor>
  <p:cmAuthor id="2" name="Robinson-Morgan, Alicia J (DCO/AFR)" initials="R(" lastIdx="1" clrIdx="1">
    <p:extLst>
      <p:ext uri="{19B8F6BF-5375-455C-9EA6-DF929625EA0E}">
        <p15:presenceInfo xmlns:p15="http://schemas.microsoft.com/office/powerpoint/2012/main" userId="S::robinsonmorganaj@mcc.gov::130cedf0-7513-45b8-b9dd-3d07be91a4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E7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5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slide" Target="slides/slide8.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commentAuthors" Target="commentAuthors.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43755134039927"/>
          <c:y val="4.4906289017968622E-2"/>
          <c:w val="0.62685298544124646"/>
          <c:h val="0.79874556019139653"/>
        </c:manualLayout>
      </c:layout>
      <c:pieChart>
        <c:varyColors val="1"/>
        <c:ser>
          <c:idx val="0"/>
          <c:order val="0"/>
          <c:tx>
            <c:strRef>
              <c:f>Sheet1!$B$1</c:f>
              <c:strCache>
                <c:ptCount val="1"/>
                <c:pt idx="0">
                  <c:v>Column1</c:v>
                </c:pt>
              </c:strCache>
            </c:strRef>
          </c:tx>
          <c:spPr>
            <a:ln w="3175">
              <a:solidFill>
                <a:schemeClr val="bg1"/>
              </a:solidFill>
            </a:ln>
          </c:spPr>
          <c:dPt>
            <c:idx val="0"/>
            <c:bubble3D val="0"/>
            <c:spPr>
              <a:solidFill>
                <a:srgbClr val="002060"/>
              </a:solidFill>
              <a:ln w="3175">
                <a:solidFill>
                  <a:schemeClr val="bg1"/>
                </a:solidFill>
              </a:ln>
              <a:effectLst/>
            </c:spPr>
            <c:extLst>
              <c:ext xmlns:c16="http://schemas.microsoft.com/office/drawing/2014/chart" uri="{C3380CC4-5D6E-409C-BE32-E72D297353CC}">
                <c16:uniqueId val="{00000001-4CD6-4660-A6F4-974423489D22}"/>
              </c:ext>
            </c:extLst>
          </c:dPt>
          <c:dPt>
            <c:idx val="1"/>
            <c:bubble3D val="0"/>
            <c:spPr>
              <a:solidFill>
                <a:schemeClr val="accent2"/>
              </a:solidFill>
              <a:ln w="3175">
                <a:solidFill>
                  <a:schemeClr val="bg1"/>
                </a:solidFill>
              </a:ln>
              <a:effectLst/>
            </c:spPr>
            <c:extLst>
              <c:ext xmlns:c16="http://schemas.microsoft.com/office/drawing/2014/chart" uri="{C3380CC4-5D6E-409C-BE32-E72D297353CC}">
                <c16:uniqueId val="{00000003-4CD6-4660-A6F4-974423489D22}"/>
              </c:ext>
            </c:extLst>
          </c:dPt>
          <c:dPt>
            <c:idx val="2"/>
            <c:bubble3D val="0"/>
            <c:spPr>
              <a:solidFill>
                <a:srgbClr val="2784A9"/>
              </a:solidFill>
              <a:ln w="3175">
                <a:solidFill>
                  <a:schemeClr val="bg1"/>
                </a:solidFill>
              </a:ln>
              <a:effectLst/>
            </c:spPr>
            <c:extLst>
              <c:ext xmlns:c16="http://schemas.microsoft.com/office/drawing/2014/chart" uri="{C3380CC4-5D6E-409C-BE32-E72D297353CC}">
                <c16:uniqueId val="{00000005-4CD6-4660-A6F4-974423489D22}"/>
              </c:ext>
            </c:extLst>
          </c:dPt>
          <c:dPt>
            <c:idx val="3"/>
            <c:bubble3D val="0"/>
            <c:spPr>
              <a:solidFill>
                <a:srgbClr val="BC133E"/>
              </a:solidFill>
              <a:ln w="3175">
                <a:solidFill>
                  <a:schemeClr val="bg1"/>
                </a:solidFill>
              </a:ln>
              <a:effectLst/>
            </c:spPr>
            <c:extLst>
              <c:ext xmlns:c16="http://schemas.microsoft.com/office/drawing/2014/chart" uri="{C3380CC4-5D6E-409C-BE32-E72D297353CC}">
                <c16:uniqueId val="{00000007-4CD6-4660-A6F4-974423489D22}"/>
              </c:ext>
            </c:extLst>
          </c:dPt>
          <c:dPt>
            <c:idx val="4"/>
            <c:bubble3D val="0"/>
            <c:spPr>
              <a:solidFill>
                <a:srgbClr val="574A3E"/>
              </a:solidFill>
              <a:ln w="3175">
                <a:solidFill>
                  <a:schemeClr val="bg1"/>
                </a:solidFill>
              </a:ln>
              <a:effectLst/>
            </c:spPr>
            <c:extLst>
              <c:ext xmlns:c16="http://schemas.microsoft.com/office/drawing/2014/chart" uri="{C3380CC4-5D6E-409C-BE32-E72D297353CC}">
                <c16:uniqueId val="{00000009-4CD6-4660-A6F4-974423489D22}"/>
              </c:ext>
            </c:extLst>
          </c:dPt>
          <c:dPt>
            <c:idx val="5"/>
            <c:bubble3D val="0"/>
            <c:spPr>
              <a:solidFill>
                <a:srgbClr val="AFABAB"/>
              </a:solidFill>
              <a:ln w="3175">
                <a:solidFill>
                  <a:schemeClr val="bg1"/>
                </a:solidFill>
              </a:ln>
              <a:effectLst/>
            </c:spPr>
            <c:extLst>
              <c:ext xmlns:c16="http://schemas.microsoft.com/office/drawing/2014/chart" uri="{C3380CC4-5D6E-409C-BE32-E72D297353CC}">
                <c16:uniqueId val="{0000000B-4CD6-4660-A6F4-974423489D22}"/>
              </c:ext>
            </c:extLst>
          </c:dPt>
          <c:dPt>
            <c:idx val="6"/>
            <c:bubble3D val="0"/>
            <c:spPr>
              <a:solidFill>
                <a:srgbClr val="002060">
                  <a:alpha val="63137"/>
                </a:srgbClr>
              </a:solidFill>
              <a:ln w="3175">
                <a:solidFill>
                  <a:schemeClr val="bg1"/>
                </a:solidFill>
              </a:ln>
              <a:effectLst/>
            </c:spPr>
            <c:extLst>
              <c:ext xmlns:c16="http://schemas.microsoft.com/office/drawing/2014/chart" uri="{C3380CC4-5D6E-409C-BE32-E72D297353CC}">
                <c16:uniqueId val="{0000000D-4CD6-4660-A6F4-974423489D22}"/>
              </c:ext>
            </c:extLst>
          </c:dPt>
          <c:dPt>
            <c:idx val="7"/>
            <c:bubble3D val="0"/>
            <c:spPr>
              <a:solidFill>
                <a:schemeClr val="accent2">
                  <a:lumMod val="60000"/>
                </a:schemeClr>
              </a:solidFill>
              <a:ln w="3175">
                <a:solidFill>
                  <a:schemeClr val="bg1"/>
                </a:solidFill>
              </a:ln>
              <a:effectLst/>
            </c:spPr>
            <c:extLst>
              <c:ext xmlns:c16="http://schemas.microsoft.com/office/drawing/2014/chart" uri="{C3380CC4-5D6E-409C-BE32-E72D297353CC}">
                <c16:uniqueId val="{0000000F-4CD6-4660-A6F4-974423489D22}"/>
              </c:ext>
            </c:extLst>
          </c:dPt>
          <c:dPt>
            <c:idx val="8"/>
            <c:bubble3D val="0"/>
            <c:spPr>
              <a:solidFill>
                <a:schemeClr val="accent3">
                  <a:lumMod val="60000"/>
                </a:schemeClr>
              </a:solidFill>
              <a:ln w="3175">
                <a:solidFill>
                  <a:schemeClr val="bg1"/>
                </a:solidFill>
              </a:ln>
              <a:effectLst/>
            </c:spPr>
            <c:extLst>
              <c:ext xmlns:c16="http://schemas.microsoft.com/office/drawing/2014/chart" uri="{C3380CC4-5D6E-409C-BE32-E72D297353CC}">
                <c16:uniqueId val="{00000011-C9B4-4FCB-B387-21AAFDF06CCE}"/>
              </c:ext>
            </c:extLst>
          </c:dPt>
          <c:dPt>
            <c:idx val="9"/>
            <c:bubble3D val="0"/>
            <c:spPr>
              <a:solidFill>
                <a:srgbClr val="2784A9">
                  <a:alpha val="80000"/>
                </a:srgbClr>
              </a:solidFill>
              <a:ln w="3175">
                <a:solidFill>
                  <a:schemeClr val="bg1"/>
                </a:solidFill>
              </a:ln>
              <a:effectLst/>
            </c:spPr>
            <c:extLst>
              <c:ext xmlns:c16="http://schemas.microsoft.com/office/drawing/2014/chart" uri="{C3380CC4-5D6E-409C-BE32-E72D297353CC}">
                <c16:uniqueId val="{00000013-CC99-41DA-A0A0-5DEF48CF2E84}"/>
              </c:ext>
            </c:extLst>
          </c:dPt>
          <c:dLbls>
            <c:dLbl>
              <c:idx val="0"/>
              <c:layout>
                <c:manualLayout>
                  <c:x val="-0.14351956018098075"/>
                  <c:y val="0.18329904777898023"/>
                </c:manualLayout>
              </c:layout>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7811122106417535"/>
                      <c:h val="6.9591641684599831E-2"/>
                    </c:manualLayout>
                  </c15:layout>
                </c:ext>
                <c:ext xmlns:c16="http://schemas.microsoft.com/office/drawing/2014/chart" uri="{C3380CC4-5D6E-409C-BE32-E72D297353CC}">
                  <c16:uniqueId val="{00000001-4CD6-4660-A6F4-974423489D22}"/>
                </c:ext>
              </c:extLst>
            </c:dLbl>
            <c:dLbl>
              <c:idx val="1"/>
              <c:layout>
                <c:manualLayout>
                  <c:x val="4.8082096710049115E-2"/>
                  <c:y val="-3.7050944757497727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4CD6-4660-A6F4-974423489D22}"/>
                </c:ext>
              </c:extLst>
            </c:dLbl>
            <c:dLbl>
              <c:idx val="2"/>
              <c:layout>
                <c:manualLayout>
                  <c:x val="-0.21291000283578737"/>
                  <c:y val="-2.9788911901415228E-2"/>
                </c:manualLayout>
              </c:layout>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7391307655541796"/>
                      <c:h val="7.6173980395046026E-2"/>
                    </c:manualLayout>
                  </c15:layout>
                </c:ext>
                <c:ext xmlns:c16="http://schemas.microsoft.com/office/drawing/2014/chart" uri="{C3380CC4-5D6E-409C-BE32-E72D297353CC}">
                  <c16:uniqueId val="{00000005-4CD6-4660-A6F4-974423489D22}"/>
                </c:ext>
              </c:extLst>
            </c:dLbl>
            <c:dLbl>
              <c:idx val="3"/>
              <c:layout>
                <c:manualLayout>
                  <c:x val="5.7355863790807766E-2"/>
                  <c:y val="-1.5816682591866752E-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6459891296719406"/>
                      <c:h val="0.11426108022042267"/>
                    </c:manualLayout>
                  </c15:layout>
                </c:ext>
                <c:ext xmlns:c16="http://schemas.microsoft.com/office/drawing/2014/chart" uri="{C3380CC4-5D6E-409C-BE32-E72D297353CC}">
                  <c16:uniqueId val="{00000007-4CD6-4660-A6F4-974423489D22}"/>
                </c:ext>
              </c:extLst>
            </c:dLbl>
            <c:dLbl>
              <c:idx val="4"/>
              <c:layout>
                <c:manualLayout>
                  <c:x val="2.1912400987561437E-2"/>
                  <c:y val="0.10619529342007604"/>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7722130496049773"/>
                      <c:h val="0.11426109176638465"/>
                    </c:manualLayout>
                  </c15:layout>
                </c:ext>
                <c:ext xmlns:c16="http://schemas.microsoft.com/office/drawing/2014/chart" uri="{C3380CC4-5D6E-409C-BE32-E72D297353CC}">
                  <c16:uniqueId val="{00000009-4CD6-4660-A6F4-974423489D22}"/>
                </c:ext>
              </c:extLst>
            </c:dLbl>
            <c:dLbl>
              <c:idx val="5"/>
              <c:layout>
                <c:manualLayout>
                  <c:x val="-0.11270238744387148"/>
                  <c:y val="-0.20830055084939028"/>
                </c:manualLayout>
              </c:layout>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20894731806978542"/>
                      <c:h val="0.15234784781049285"/>
                    </c:manualLayout>
                  </c15:layout>
                </c:ext>
                <c:ext xmlns:c16="http://schemas.microsoft.com/office/drawing/2014/chart" uri="{C3380CC4-5D6E-409C-BE32-E72D297353CC}">
                  <c16:uniqueId val="{0000000B-4CD6-4660-A6F4-974423489D22}"/>
                </c:ext>
              </c:extLst>
            </c:dLbl>
            <c:dLbl>
              <c:idx val="6"/>
              <c:layout>
                <c:manualLayout>
                  <c:x val="-0.12041711750487229"/>
                  <c:y val="-3.280950700675471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8499682091308548"/>
                      <c:h val="0.15234796079009205"/>
                    </c:manualLayout>
                  </c15:layout>
                </c:ext>
                <c:ext xmlns:c16="http://schemas.microsoft.com/office/drawing/2014/chart" uri="{C3380CC4-5D6E-409C-BE32-E72D297353CC}">
                  <c16:uniqueId val="{0000000D-4CD6-4660-A6F4-974423489D22}"/>
                </c:ext>
              </c:extLst>
            </c:dLbl>
            <c:dLbl>
              <c:idx val="7"/>
              <c:layout>
                <c:manualLayout>
                  <c:x val="0.19188238272326497"/>
                  <c:y val="-5.8383725484113629E-2"/>
                </c:manualLayout>
              </c:layout>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9361162341884883"/>
                      <c:h val="0.11426109176638465"/>
                    </c:manualLayout>
                  </c15:layout>
                </c:ext>
                <c:ext xmlns:c16="http://schemas.microsoft.com/office/drawing/2014/chart" uri="{C3380CC4-5D6E-409C-BE32-E72D297353CC}">
                  <c16:uniqueId val="{0000000F-4CD6-4660-A6F4-974423489D22}"/>
                </c:ext>
              </c:extLst>
            </c:dLbl>
            <c:dLbl>
              <c:idx val="8"/>
              <c:layout>
                <c:manualLayout>
                  <c:x val="-9.7090816898858248E-2"/>
                  <c:y val="0.17320942850153209"/>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1-C9B4-4FCB-B387-21AAFDF06CCE}"/>
                </c:ext>
              </c:extLst>
            </c:dLbl>
            <c:dLbl>
              <c:idx val="9"/>
              <c:layout>
                <c:manualLayout>
                  <c:x val="-0.20482097166513977"/>
                  <c:y val="1.9223752244239611E-2"/>
                </c:manualLayout>
              </c:layout>
              <c:tx>
                <c:rich>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fld id="{94E510BA-79A5-485E-83A7-1BB4B2C823F8}" type="CATEGORYNAME">
                      <a:rPr lang="en-US">
                        <a:solidFill>
                          <a:schemeClr val="tx1"/>
                        </a:solidFill>
                      </a:rPr>
                      <a:pPr>
                        <a:defRPr>
                          <a:solidFill>
                            <a:schemeClr val="bg1"/>
                          </a:solidFill>
                        </a:defRPr>
                      </a:pPr>
                      <a:t>[CATEGORY NAME]</a:t>
                    </a:fld>
                    <a:r>
                      <a:rPr lang="en-US" baseline="0">
                        <a:solidFill>
                          <a:schemeClr val="tx1"/>
                        </a:solidFill>
                      </a:rPr>
                      <a:t>
</a:t>
                    </a:r>
                    <a:fld id="{C14EC59E-33D1-49CE-8A1E-1720970EB430}" type="VALUE">
                      <a:rPr lang="en-US" baseline="0">
                        <a:solidFill>
                          <a:schemeClr val="tx1"/>
                        </a:solidFill>
                      </a:rPr>
                      <a:pPr>
                        <a:defRPr>
                          <a:solidFill>
                            <a:schemeClr val="bg1"/>
                          </a:solidFill>
                        </a:defRPr>
                      </a:pPr>
                      <a:t>[VALUE]</a:t>
                    </a:fld>
                    <a:endParaRPr lang="en-US" baseline="0">
                      <a:solidFill>
                        <a:schemeClr val="tx1"/>
                      </a:solidFill>
                    </a:endParaRPr>
                  </a:p>
                </c:rich>
              </c:tx>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5648924578516599"/>
                      <c:h val="0.11426109176638465"/>
                    </c:manualLayout>
                  </c15:layout>
                  <c15:dlblFieldTable/>
                  <c15:showDataLabelsRange val="0"/>
                </c:ext>
                <c:ext xmlns:c16="http://schemas.microsoft.com/office/drawing/2014/chart" uri="{C3380CC4-5D6E-409C-BE32-E72D297353CC}">
                  <c16:uniqueId val="{00000013-CC99-41DA-A0A0-5DEF48CF2E84}"/>
                </c:ext>
              </c:extLst>
            </c:dLbl>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Sheet1!$A$2:$A$11</c:f>
              <c:strCache>
                <c:ptCount val="10"/>
                <c:pt idx="0">
                  <c:v>Agriculture</c:v>
                </c:pt>
                <c:pt idx="1">
                  <c:v>Communication</c:v>
                </c:pt>
                <c:pt idx="2">
                  <c:v>Energy</c:v>
                </c:pt>
                <c:pt idx="3">
                  <c:v>Financial Services</c:v>
                </c:pt>
                <c:pt idx="4">
                  <c:v>Governance &amp; Land</c:v>
                </c:pt>
                <c:pt idx="5">
                  <c:v>Health, Education &amp; Comm Servs</c:v>
                </c:pt>
                <c:pt idx="6">
                  <c:v>Program Administration &amp; Monitoring</c:v>
                </c:pt>
                <c:pt idx="7">
                  <c:v>Transport (Road, Water &amp; Air)</c:v>
                </c:pt>
                <c:pt idx="8">
                  <c:v>Sector Not Specified</c:v>
                </c:pt>
                <c:pt idx="9">
                  <c:v>Water Supply 
&amp; Sanitation</c:v>
                </c:pt>
              </c:strCache>
            </c:strRef>
          </c:cat>
          <c:val>
            <c:numRef>
              <c:f>Sheet1!$B$2:$B$11</c:f>
              <c:numCache>
                <c:formatCode>#,##0</c:formatCode>
                <c:ptCount val="10"/>
                <c:pt idx="0">
                  <c:v>1473351886</c:v>
                </c:pt>
                <c:pt idx="1">
                  <c:v>1386288.64</c:v>
                </c:pt>
                <c:pt idx="2">
                  <c:v>1770223095</c:v>
                </c:pt>
                <c:pt idx="3">
                  <c:v>116993927.40000001</c:v>
                </c:pt>
                <c:pt idx="4">
                  <c:v>273816990</c:v>
                </c:pt>
                <c:pt idx="5">
                  <c:v>736342774.10000002</c:v>
                </c:pt>
                <c:pt idx="6">
                  <c:v>1107922447</c:v>
                </c:pt>
                <c:pt idx="7">
                  <c:v>2109083944</c:v>
                </c:pt>
                <c:pt idx="8">
                  <c:v>537911456.89999998</c:v>
                </c:pt>
                <c:pt idx="9">
                  <c:v>754225982.5</c:v>
                </c:pt>
              </c:numCache>
            </c:numRef>
          </c:val>
          <c:extLst>
            <c:ext xmlns:c16="http://schemas.microsoft.com/office/drawing/2014/chart" uri="{C3380CC4-5D6E-409C-BE32-E72D297353CC}">
              <c16:uniqueId val="{00000012-4CD6-4660-A6F4-974423489D22}"/>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b="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142850649102412E-2"/>
          <c:y val="7.8762253096233331E-2"/>
          <c:w val="0.62685298544124646"/>
          <c:h val="0.79874556019139653"/>
        </c:manualLayout>
      </c:layout>
      <c:pieChart>
        <c:varyColors val="1"/>
        <c:ser>
          <c:idx val="0"/>
          <c:order val="0"/>
          <c:tx>
            <c:strRef>
              <c:f>Sheet1!$B$1</c:f>
              <c:strCache>
                <c:ptCount val="1"/>
                <c:pt idx="0">
                  <c:v>Column1</c:v>
                </c:pt>
              </c:strCache>
            </c:strRef>
          </c:tx>
          <c:spPr>
            <a:ln w="3175">
              <a:solidFill>
                <a:schemeClr val="bg1"/>
              </a:solidFill>
            </a:ln>
          </c:spPr>
          <c:dPt>
            <c:idx val="0"/>
            <c:bubble3D val="0"/>
            <c:spPr>
              <a:solidFill>
                <a:srgbClr val="D9D9D9"/>
              </a:solidFill>
              <a:ln w="3175">
                <a:solidFill>
                  <a:schemeClr val="bg1"/>
                </a:solidFill>
              </a:ln>
              <a:effectLst/>
            </c:spPr>
            <c:extLst>
              <c:ext xmlns:c16="http://schemas.microsoft.com/office/drawing/2014/chart" uri="{C3380CC4-5D6E-409C-BE32-E72D297353CC}">
                <c16:uniqueId val="{00000001-4CD6-4660-A6F4-974423489D22}"/>
              </c:ext>
            </c:extLst>
          </c:dPt>
          <c:dPt>
            <c:idx val="1"/>
            <c:bubble3D val="0"/>
            <c:spPr>
              <a:solidFill>
                <a:srgbClr val="2784A9"/>
              </a:solidFill>
              <a:ln w="3175">
                <a:solidFill>
                  <a:schemeClr val="bg1"/>
                </a:solidFill>
              </a:ln>
              <a:effectLst/>
            </c:spPr>
            <c:extLst>
              <c:ext xmlns:c16="http://schemas.microsoft.com/office/drawing/2014/chart" uri="{C3380CC4-5D6E-409C-BE32-E72D297353CC}">
                <c16:uniqueId val="{00000003-4CD6-4660-A6F4-974423489D22}"/>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2B41-4002-8FC5-CB9F0272AC71}"/>
              </c:ext>
            </c:extLst>
          </c:dPt>
          <c:dPt>
            <c:idx val="3"/>
            <c:bubble3D val="0"/>
            <c:spPr>
              <a:solidFill>
                <a:schemeClr val="accent4"/>
              </a:solidFill>
              <a:ln w="3175">
                <a:solidFill>
                  <a:schemeClr val="bg1"/>
                </a:solidFill>
              </a:ln>
              <a:effectLst/>
            </c:spPr>
            <c:extLst>
              <c:ext xmlns:c16="http://schemas.microsoft.com/office/drawing/2014/chart" uri="{C3380CC4-5D6E-409C-BE32-E72D297353CC}">
                <c16:uniqueId val="{00000007-DFDB-476B-9736-D682D38F62E7}"/>
              </c:ext>
            </c:extLst>
          </c:dPt>
          <c:dPt>
            <c:idx val="4"/>
            <c:bubble3D val="0"/>
            <c:spPr>
              <a:solidFill>
                <a:schemeClr val="accent5"/>
              </a:solidFill>
              <a:ln w="3175">
                <a:solidFill>
                  <a:schemeClr val="bg1"/>
                </a:solidFill>
              </a:ln>
              <a:effectLst/>
            </c:spPr>
            <c:extLst>
              <c:ext xmlns:c16="http://schemas.microsoft.com/office/drawing/2014/chart" uri="{C3380CC4-5D6E-409C-BE32-E72D297353CC}">
                <c16:uniqueId val="{00000009-DFDB-476B-9736-D682D38F62E7}"/>
              </c:ext>
            </c:extLst>
          </c:dPt>
          <c:dPt>
            <c:idx val="5"/>
            <c:bubble3D val="0"/>
            <c:spPr>
              <a:solidFill>
                <a:schemeClr val="accent6"/>
              </a:solidFill>
              <a:ln w="3175">
                <a:solidFill>
                  <a:schemeClr val="bg1"/>
                </a:solidFill>
              </a:ln>
              <a:effectLst/>
            </c:spPr>
            <c:extLst>
              <c:ext xmlns:c16="http://schemas.microsoft.com/office/drawing/2014/chart" uri="{C3380CC4-5D6E-409C-BE32-E72D297353CC}">
                <c16:uniqueId val="{0000000B-DFDB-476B-9736-D682D38F62E7}"/>
              </c:ext>
            </c:extLst>
          </c:dPt>
          <c:dPt>
            <c:idx val="6"/>
            <c:bubble3D val="0"/>
            <c:spPr>
              <a:solidFill>
                <a:schemeClr val="accent1">
                  <a:lumMod val="60000"/>
                </a:schemeClr>
              </a:solidFill>
              <a:ln w="3175">
                <a:solidFill>
                  <a:schemeClr val="bg1"/>
                </a:solidFill>
              </a:ln>
              <a:effectLst/>
            </c:spPr>
            <c:extLst>
              <c:ext xmlns:c16="http://schemas.microsoft.com/office/drawing/2014/chart" uri="{C3380CC4-5D6E-409C-BE32-E72D297353CC}">
                <c16:uniqueId val="{00000007-2B41-4002-8FC5-CB9F0272AC71}"/>
              </c:ext>
            </c:extLst>
          </c:dPt>
          <c:dPt>
            <c:idx val="7"/>
            <c:bubble3D val="0"/>
            <c:spPr>
              <a:solidFill>
                <a:schemeClr val="accent2">
                  <a:lumMod val="60000"/>
                </a:schemeClr>
              </a:solidFill>
              <a:ln w="3175">
                <a:solidFill>
                  <a:schemeClr val="bg1"/>
                </a:solidFill>
              </a:ln>
              <a:effectLst/>
            </c:spPr>
            <c:extLst>
              <c:ext xmlns:c16="http://schemas.microsoft.com/office/drawing/2014/chart" uri="{C3380CC4-5D6E-409C-BE32-E72D297353CC}">
                <c16:uniqueId val="{00000006-2B41-4002-8FC5-CB9F0272AC71}"/>
              </c:ext>
            </c:extLst>
          </c:dPt>
          <c:dPt>
            <c:idx val="8"/>
            <c:bubble3D val="0"/>
            <c:spPr>
              <a:solidFill>
                <a:schemeClr val="accent3">
                  <a:lumMod val="60000"/>
                </a:schemeClr>
              </a:solidFill>
              <a:ln w="3175">
                <a:solidFill>
                  <a:schemeClr val="bg1"/>
                </a:solidFill>
              </a:ln>
              <a:effectLst/>
            </c:spPr>
            <c:extLst>
              <c:ext xmlns:c16="http://schemas.microsoft.com/office/drawing/2014/chart" uri="{C3380CC4-5D6E-409C-BE32-E72D297353CC}">
                <c16:uniqueId val="{00000011-499F-42FE-BF9E-980D3E53EECD}"/>
              </c:ext>
            </c:extLst>
          </c:dPt>
          <c:dLbls>
            <c:dLbl>
              <c:idx val="0"/>
              <c:layout>
                <c:manualLayout>
                  <c:x val="0.12647535594266726"/>
                  <c:y val="-0.1362766561762718"/>
                </c:manualLayout>
              </c:layout>
              <c:tx>
                <c:rich>
                  <a:bodyPr/>
                  <a:lstStyle/>
                  <a:p>
                    <a:fld id="{2549B1F4-705C-4D80-A8F5-17545A8FA643}" type="CATEGORYNAME">
                      <a:rPr lang="en-US" sz="900" dirty="0"/>
                      <a:pPr/>
                      <a:t>[CATEGORY NAME]</a:t>
                    </a:fld>
                    <a:r>
                      <a:rPr lang="en-US" sz="900" baseline="0"/>
                      <a:t>
</a:t>
                    </a:r>
                    <a:fld id="{006CC4B4-A619-4269-BB6E-2C14383BF1F4}" type="VALUE">
                      <a:rPr lang="en-US" sz="900" baseline="0" dirty="0"/>
                      <a:pPr/>
                      <a:t>[VALUE]</a:t>
                    </a:fld>
                    <a:endParaRPr lang="en-US" sz="900" baseline="0"/>
                  </a:p>
                </c:rich>
              </c:tx>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9018851804719047"/>
                      <c:h val="0.10250370066300954"/>
                    </c:manualLayout>
                  </c15:layout>
                  <c15:dlblFieldTable/>
                  <c15:showDataLabelsRange val="0"/>
                </c:ext>
                <c:ext xmlns:c16="http://schemas.microsoft.com/office/drawing/2014/chart" uri="{C3380CC4-5D6E-409C-BE32-E72D297353CC}">
                  <c16:uniqueId val="{00000001-4CD6-4660-A6F4-974423489D22}"/>
                </c:ext>
              </c:extLst>
            </c:dLbl>
            <c:dLbl>
              <c:idx val="1"/>
              <c:layout>
                <c:manualLayout>
                  <c:x val="1.2077296983015137E-3"/>
                  <c:y val="0.17810684653754749"/>
                </c:manualLayout>
              </c:layout>
              <c:tx>
                <c:rich>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fld id="{D26A1140-8946-46F0-9355-DA6205E362CA}" type="CATEGORYNAME">
                      <a:rPr lang="en-US">
                        <a:solidFill>
                          <a:schemeClr val="tx1"/>
                        </a:solidFill>
                      </a:rPr>
                      <a:pPr>
                        <a:defRPr>
                          <a:solidFill>
                            <a:schemeClr val="bg1"/>
                          </a:solidFill>
                        </a:defRPr>
                      </a:pPr>
                      <a:t>[CATEGORY NAME]</a:t>
                    </a:fld>
                    <a:r>
                      <a:rPr lang="en-US" baseline="0">
                        <a:solidFill>
                          <a:schemeClr val="tx1"/>
                        </a:solidFill>
                      </a:rPr>
                      <a:t>
</a:t>
                    </a:r>
                    <a:fld id="{69A7668E-855D-4E43-A41C-DF83F131604C}" type="VALUE">
                      <a:rPr lang="en-US" baseline="0">
                        <a:solidFill>
                          <a:schemeClr val="tx1"/>
                        </a:solidFill>
                      </a:rPr>
                      <a:pPr>
                        <a:defRPr>
                          <a:solidFill>
                            <a:schemeClr val="bg1"/>
                          </a:solidFill>
                        </a:defRPr>
                      </a:pPr>
                      <a:t>[VALUE]</a:t>
                    </a:fld>
                    <a:endParaRPr lang="en-US" baseline="0">
                      <a:solidFill>
                        <a:schemeClr val="tx1"/>
                      </a:solidFill>
                    </a:endParaRPr>
                  </a:p>
                </c:rich>
              </c:tx>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26023684054867824"/>
                      <c:h val="8.2756465275963725E-2"/>
                    </c:manualLayout>
                  </c15:layout>
                  <c15:dlblFieldTable/>
                  <c15:showDataLabelsRange val="0"/>
                </c:ext>
                <c:ext xmlns:c16="http://schemas.microsoft.com/office/drawing/2014/chart" uri="{C3380CC4-5D6E-409C-BE32-E72D297353CC}">
                  <c16:uniqueId val="{00000003-4CD6-4660-A6F4-974423489D22}"/>
                </c:ext>
              </c:extLst>
            </c:dLbl>
            <c:dLbl>
              <c:idx val="2"/>
              <c:layout>
                <c:manualLayout>
                  <c:x val="0.1884058329350361"/>
                  <c:y val="0.10705152525365609"/>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2B41-4002-8FC5-CB9F0272AC71}"/>
                </c:ext>
              </c:extLst>
            </c:dLbl>
            <c:dLbl>
              <c:idx val="6"/>
              <c:layout>
                <c:manualLayout>
                  <c:x val="5.0677669496304444E-2"/>
                  <c:y val="2.6684423629510765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2B41-4002-8FC5-CB9F0272AC71}"/>
                </c:ext>
              </c:extLst>
            </c:dLbl>
            <c:dLbl>
              <c:idx val="7"/>
              <c:layout>
                <c:manualLayout>
                  <c:x val="2.3279132580001544E-2"/>
                  <c:y val="7.9813038772995771E-3"/>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6-2B41-4002-8FC5-CB9F0272AC71}"/>
                </c:ext>
              </c:extLst>
            </c:dLbl>
            <c:numFmt formatCode="&quot;$&quot;#,##0" sourceLinked="0"/>
            <c:spPr>
              <a:noFill/>
              <a:ln>
                <a:noFill/>
              </a:ln>
              <a:effectLst/>
            </c:spPr>
            <c:txPr>
              <a:bodyPr rot="0" spcFirstLastPara="1" vertOverflow="overflow" horzOverflow="overflow" vert="horz" wrap="square" lIns="0" tIns="0" rIns="0" bIns="0" anchor="ctr" anchorCtr="1">
                <a:noAutofit/>
              </a:bodyPr>
              <a:lstStyle/>
              <a:p>
                <a:pPr>
                  <a:defRPr sz="100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Sheet1!$A$2:$A$10</c:f>
              <c:strCache>
                <c:ptCount val="9"/>
                <c:pt idx="0">
                  <c:v>Agriculture</c:v>
                </c:pt>
                <c:pt idx="1">
                  <c:v>Communication</c:v>
                </c:pt>
                <c:pt idx="2">
                  <c:v>Energy</c:v>
                </c:pt>
                <c:pt idx="3">
                  <c:v>Governance &amp; Land</c:v>
                </c:pt>
                <c:pt idx="4">
                  <c:v>Health, Education &amp; Comm Servs</c:v>
                </c:pt>
                <c:pt idx="5">
                  <c:v>Program Administration &amp; Monitoring</c:v>
                </c:pt>
                <c:pt idx="6">
                  <c:v>Sector Not Specified</c:v>
                </c:pt>
                <c:pt idx="7">
                  <c:v>Transport (Road, Water &amp; Air)</c:v>
                </c:pt>
                <c:pt idx="8">
                  <c:v>Land</c:v>
                </c:pt>
              </c:strCache>
            </c:strRef>
          </c:cat>
          <c:val>
            <c:numRef>
              <c:f>Sheet1!$B$2:$B$10</c:f>
              <c:numCache>
                <c:formatCode>_("$"* #,##0.00_);_("$"* \(#,##0.00\);_("$"* "-"??_);_(@_)</c:formatCode>
                <c:ptCount val="9"/>
                <c:pt idx="0">
                  <c:v>243874906</c:v>
                </c:pt>
                <c:pt idx="1">
                  <c:v>1386288.64</c:v>
                </c:pt>
                <c:pt idx="2">
                  <c:v>823659934.21000004</c:v>
                </c:pt>
                <c:pt idx="3">
                  <c:v>10394077.5</c:v>
                </c:pt>
                <c:pt idx="4">
                  <c:v>383478254.79000002</c:v>
                </c:pt>
                <c:pt idx="5">
                  <c:v>437338533.12999994</c:v>
                </c:pt>
                <c:pt idx="6">
                  <c:v>217157464.91999993</c:v>
                </c:pt>
                <c:pt idx="7">
                  <c:v>429172213.71000004</c:v>
                </c:pt>
                <c:pt idx="8" formatCode="#,##0;[Red]#,##0">
                  <c:v>161285727</c:v>
                </c:pt>
              </c:numCache>
            </c:numRef>
          </c:val>
          <c:extLst>
            <c:ext xmlns:c16="http://schemas.microsoft.com/office/drawing/2014/chart" uri="{C3380CC4-5D6E-409C-BE32-E72D297353CC}">
              <c16:uniqueId val="{00000012-4CD6-4660-A6F4-974423489D22}"/>
            </c:ext>
          </c:extLst>
        </c:ser>
        <c:dLbls>
          <c:dLblPos val="bestFit"/>
          <c:showLegendKey val="0"/>
          <c:showVal val="1"/>
          <c:showCatName val="0"/>
          <c:showSerName val="0"/>
          <c:showPercent val="0"/>
          <c:showBubbleSize val="0"/>
          <c:showLeaderLines val="1"/>
        </c:dLbls>
        <c:firstSliceAng val="21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b="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4A305A-F791-480A-8939-D98A5D190867}" type="datetimeFigureOut">
              <a:rPr lang="en-US" smtClean="0"/>
              <a:t>10/18/2022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C3640-A806-4E5A-B1AF-5B0ECE3607C5}" type="slidenum">
              <a:rPr lang="en-US" smtClean="0"/>
              <a:t>‹#›</a:t>
            </a:fld>
            <a:endParaRPr lang="en-US"/>
          </a:p>
        </p:txBody>
      </p:sp>
    </p:spTree>
    <p:extLst>
      <p:ext uri="{BB962C8B-B14F-4D97-AF65-F5344CB8AC3E}">
        <p14:creationId xmlns:p14="http://schemas.microsoft.com/office/powerpoint/2010/main" val="1145145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928267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97323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0144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sym typeface="Century Gothic" panose="020B0502020202020204" pitchFamily="34" charset="0"/>
            </a:endParaRPr>
          </a:p>
        </p:txBody>
      </p:sp>
    </p:spTree>
    <p:extLst>
      <p:ext uri="{BB962C8B-B14F-4D97-AF65-F5344CB8AC3E}">
        <p14:creationId xmlns:p14="http://schemas.microsoft.com/office/powerpoint/2010/main" val="326669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4C65D2-FA67-4CBC-B050-47778B1A166E}"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626691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4C65D2-FA67-4CBC-B050-47778B1A166E}"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45571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19CB92-39F0-C740-90E8-D60949B4606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404847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77C830-193F-477C-8521-9DE447063A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9420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565764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sym typeface="Century Gothic" panose="020B0502020202020204" pitchFamily="34" charset="0"/>
            </a:endParaRPr>
          </a:p>
        </p:txBody>
      </p:sp>
    </p:spTree>
    <p:extLst>
      <p:ext uri="{BB962C8B-B14F-4D97-AF65-F5344CB8AC3E}">
        <p14:creationId xmlns:p14="http://schemas.microsoft.com/office/powerpoint/2010/main" val="2772886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3191194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50573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60C472-F028-4C84-BA59-39BC4283737C}"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1441012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4.xml"/><Relationship Id="rId1" Type="http://schemas.openxmlformats.org/officeDocument/2006/relationships/tags" Target="../tags/tag30.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5.xml"/><Relationship Id="rId1" Type="http://schemas.openxmlformats.org/officeDocument/2006/relationships/tags" Target="../tags/tag39.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6.xml"/><Relationship Id="rId1" Type="http://schemas.openxmlformats.org/officeDocument/2006/relationships/tags" Target="../tags/tag48.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8.xml"/><Relationship Id="rId1" Type="http://schemas.openxmlformats.org/officeDocument/2006/relationships/tags" Target="../tags/tag63.xml"/><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9.xml"/><Relationship Id="rId1" Type="http://schemas.openxmlformats.org/officeDocument/2006/relationships/tags" Target="../tags/tag72.xml"/><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7.bin"/></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1086901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101078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CONFIDENTIAL - MCC USE ONLY</a:t>
            </a:r>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4196951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15408073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lstStyle>
            <a:lvl1pPr>
              <a:defRPr sz="2400">
                <a:solidFill>
                  <a:schemeClr val="bg1"/>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514722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BF5B-C5D6-4BC9-88D6-68A40CB562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E93385-DB2F-4923-BBFB-601E3D4DD9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D66C50-20E5-4A2E-9B1C-564E70391E02}"/>
              </a:ext>
            </a:extLst>
          </p:cNvPr>
          <p:cNvSpPr>
            <a:spLocks noGrp="1"/>
          </p:cNvSpPr>
          <p:nvPr>
            <p:ph type="dt" sz="half" idx="10"/>
          </p:nvPr>
        </p:nvSpPr>
        <p:spPr/>
        <p:txBody>
          <a:bodyPr/>
          <a:lstStyle/>
          <a:p>
            <a:fld id="{56AEF46A-AAE2-44A9-8CA8-61A65213DD4E}" type="datetimeFigureOut">
              <a:rPr lang="en-US" smtClean="0"/>
              <a:t>10/18/2022</a:t>
            </a:fld>
            <a:endParaRPr lang="en-US"/>
          </a:p>
        </p:txBody>
      </p:sp>
      <p:sp>
        <p:nvSpPr>
          <p:cNvPr id="5" name="Footer Placeholder 4">
            <a:extLst>
              <a:ext uri="{FF2B5EF4-FFF2-40B4-BE49-F238E27FC236}">
                <a16:creationId xmlns:a16="http://schemas.microsoft.com/office/drawing/2014/main" id="{6E3EBB1B-28A5-4F52-8BF5-1DB23228AF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FFBD6A-1F99-4885-B1C6-AD0D00458311}"/>
              </a:ext>
            </a:extLst>
          </p:cNvPr>
          <p:cNvSpPr>
            <a:spLocks noGrp="1"/>
          </p:cNvSpPr>
          <p:nvPr>
            <p:ph type="sldNum" sz="quarter" idx="12"/>
          </p:nvPr>
        </p:nvSpPr>
        <p:spPr/>
        <p:txBody>
          <a:bodyPr/>
          <a:lstStyle/>
          <a:p>
            <a:fld id="{57516504-E7C5-477A-8D62-918F4F3AA488}" type="slidenum">
              <a:rPr lang="en-US" smtClean="0"/>
              <a:t>‹#›</a:t>
            </a:fld>
            <a:endParaRPr lang="en-US"/>
          </a:p>
        </p:txBody>
      </p:sp>
    </p:spTree>
    <p:extLst>
      <p:ext uri="{BB962C8B-B14F-4D97-AF65-F5344CB8AC3E}">
        <p14:creationId xmlns:p14="http://schemas.microsoft.com/office/powerpoint/2010/main" val="3833694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28740073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64109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1565916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282039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4217771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3977710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4713258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1485014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455196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33771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11602719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136657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70818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334788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152390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827741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33298359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467602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35641623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3077791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25605118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17703788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36511093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26491563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24211690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444794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1266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vert="horz" lIns="0"/>
          <a:lstStyle>
            <a:lvl1pPr>
              <a:defRPr sz="2800" b="1">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r>
              <a:rPr lang="en-US"/>
              <a:t>CONFIDENTIAL - MCC USE ONLY</a:t>
            </a:r>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612900"/>
            <a:ext cx="11310650" cy="45212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33281725"/>
      </p:ext>
    </p:extLst>
  </p:cSld>
  <p:clrMapOvr>
    <a:masterClrMapping/>
  </p:clrMapOvr>
  <p:extLst>
    <p:ext uri="{DCECCB84-F9BA-43D5-87BE-67443E8EF086}">
      <p15:sldGuideLst xmlns:p15="http://schemas.microsoft.com/office/powerpoint/2012/main">
        <p15:guide id="1" orient="horz" pos="4080">
          <p15:clr>
            <a:srgbClr val="FBAE40"/>
          </p15:clr>
        </p15:guide>
        <p15:guide id="2" pos="272">
          <p15:clr>
            <a:srgbClr val="FBAE40"/>
          </p15:clr>
        </p15:guide>
        <p15:guide id="3" pos="7416">
          <p15:clr>
            <a:srgbClr val="FBAE40"/>
          </p15:clr>
        </p15:guide>
        <p15:guide id="4" orient="horz" pos="1008">
          <p15:clr>
            <a:srgbClr val="FBAE40"/>
          </p15:clr>
        </p15:guide>
        <p15:guide id="5" orient="horz" pos="39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CONFIDENTIAL - MCC USE ONLY</a:t>
            </a:r>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7632245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506393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lstStyle>
            <a:lvl1pPr>
              <a:defRPr sz="2400">
                <a:solidFill>
                  <a:schemeClr val="bg1"/>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37231995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BF5B-C5D6-4BC9-88D6-68A40CB562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E93385-DB2F-4923-BBFB-601E3D4DD9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D66C50-20E5-4A2E-9B1C-564E70391E02}"/>
              </a:ext>
            </a:extLst>
          </p:cNvPr>
          <p:cNvSpPr>
            <a:spLocks noGrp="1"/>
          </p:cNvSpPr>
          <p:nvPr>
            <p:ph type="dt" sz="half" idx="10"/>
          </p:nvPr>
        </p:nvSpPr>
        <p:spPr/>
        <p:txBody>
          <a:bodyPr/>
          <a:lstStyle/>
          <a:p>
            <a:fld id="{56AEF46A-AAE2-44A9-8CA8-61A65213DD4E}" type="datetimeFigureOut">
              <a:rPr lang="en-US" smtClean="0"/>
              <a:t>10/18/2022</a:t>
            </a:fld>
            <a:endParaRPr lang="en-US"/>
          </a:p>
        </p:txBody>
      </p:sp>
      <p:sp>
        <p:nvSpPr>
          <p:cNvPr id="5" name="Footer Placeholder 4">
            <a:extLst>
              <a:ext uri="{FF2B5EF4-FFF2-40B4-BE49-F238E27FC236}">
                <a16:creationId xmlns:a16="http://schemas.microsoft.com/office/drawing/2014/main" id="{6E3EBB1B-28A5-4F52-8BF5-1DB23228AF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FFBD6A-1F99-4885-B1C6-AD0D00458311}"/>
              </a:ext>
            </a:extLst>
          </p:cNvPr>
          <p:cNvSpPr>
            <a:spLocks noGrp="1"/>
          </p:cNvSpPr>
          <p:nvPr>
            <p:ph type="sldNum" sz="quarter" idx="12"/>
          </p:nvPr>
        </p:nvSpPr>
        <p:spPr/>
        <p:txBody>
          <a:bodyPr/>
          <a:lstStyle/>
          <a:p>
            <a:fld id="{57516504-E7C5-477A-8D62-918F4F3AA488}" type="slidenum">
              <a:rPr lang="en-US" smtClean="0"/>
              <a:t>‹#›</a:t>
            </a:fld>
            <a:endParaRPr lang="en-US"/>
          </a:p>
        </p:txBody>
      </p:sp>
    </p:spTree>
    <p:extLst>
      <p:ext uri="{BB962C8B-B14F-4D97-AF65-F5344CB8AC3E}">
        <p14:creationId xmlns:p14="http://schemas.microsoft.com/office/powerpoint/2010/main" val="12971746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28175192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91976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6280375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13840167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9046926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7457275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42386033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19097280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3818521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32430461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14227622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9960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36374690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40881720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33370975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21022096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29832083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39417772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93AC37B-5E3A-4951-80C6-0023B7DE7F7D}"/>
              </a:ext>
            </a:extLst>
          </p:cNvPr>
          <p:cNvGraphicFramePr>
            <a:graphicFrameLocks noChangeAspect="1"/>
          </p:cNvGraphicFramePr>
          <p:nvPr userDrawn="1">
            <p:custDataLst>
              <p:tags r:id="rId1"/>
            </p:custDataLst>
            <p:extLst>
              <p:ext uri="{D42A27DB-BD31-4B8C-83A1-F6EECF244321}">
                <p14:modId xmlns:p14="http://schemas.microsoft.com/office/powerpoint/2010/main" val="31708928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5" name="Object 4" hidden="1">
                        <a:extLst>
                          <a:ext uri="{FF2B5EF4-FFF2-40B4-BE49-F238E27FC236}">
                            <a16:creationId xmlns:a16="http://schemas.microsoft.com/office/drawing/2014/main" id="{C93AC37B-5E3A-4951-80C6-0023B7DE7F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4F162AF-A444-4762-8398-48C9F895BCF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6000" b="0" i="0" baseline="0">
              <a:latin typeface="Century Gothic" panose="020B0502020202020204" pitchFamily="34" charset="0"/>
              <a:ea typeface="+mj-ea"/>
              <a:cs typeface="+mj-cs"/>
              <a:sym typeface="Century Gothic" panose="020B0502020202020204" pitchFamily="34" charset="0"/>
            </a:endParaRPr>
          </a:p>
        </p:txBody>
      </p:sp>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sym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770194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31059901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F8E9123-086D-45DC-8D57-A636BEA508B9}"/>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1" i="0" baseline="0">
              <a:latin typeface="Century Gothic" panose="020B0502020202020204" pitchFamily="34" charset="0"/>
              <a:ea typeface="+mj-ea"/>
              <a:cs typeface="+mj-cs"/>
              <a:sym typeface="Century Gothic" panose="020B0502020202020204" pitchFamily="34" charset="0"/>
            </a:endParaRPr>
          </a:p>
        </p:txBody>
      </p:sp>
      <p:sp>
        <p:nvSpPr>
          <p:cNvPr id="6" name="Rectangle 5" hidden="1">
            <a:extLst>
              <a:ext uri="{FF2B5EF4-FFF2-40B4-BE49-F238E27FC236}">
                <a16:creationId xmlns:a16="http://schemas.microsoft.com/office/drawing/2014/main" id="{3F9D882E-B59B-4BF6-A1C4-42900A2BF82E}"/>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a:prstGeom prst="rect">
            <a:avLst/>
          </a:prstGeo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09724"/>
            <a:ext cx="11310650" cy="1089528"/>
          </a:xfrm>
          <a:prstGeom prst="rect">
            <a:avLst/>
          </a:prstGeom>
        </p:spPr>
        <p:txBody>
          <a:bodyPr vert="horz" lIns="0" anchor="ctr"/>
          <a:lstStyle>
            <a:lvl1pPr>
              <a:defRPr sz="3200" b="1">
                <a:solidFill>
                  <a:schemeClr val="bg1"/>
                </a:solidFill>
                <a:latin typeface="Century Gothic" panose="020B0502020202020204" pitchFamily="34" charset="0"/>
                <a:sym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7282840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21240673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659250D-7A27-4921-819D-24186024731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155448"/>
            <a:ext cx="11310650" cy="837283"/>
          </a:xfrm>
          <a:prstGeom prst="rect">
            <a:avLst/>
          </a:prstGeom>
        </p:spPr>
        <p:txBody>
          <a:bodyPr lIns="0"/>
          <a:lstStyle>
            <a:lvl1pPr algn="l" defTabSz="914400" rtl="0" eaLnBrk="1" latinLnBrk="0" hangingPunct="1">
              <a:lnSpc>
                <a:spcPct val="90000"/>
              </a:lnSpc>
              <a:spcBef>
                <a:spcPct val="0"/>
              </a:spcBef>
              <a:buNone/>
              <a:defRPr lang="en-US" sz="2400" kern="1200" dirty="0">
                <a:solidFill>
                  <a:schemeClr val="bg1"/>
                </a:solidFill>
                <a:latin typeface="Century Gothic" panose="020B0502020202020204" pitchFamily="34" charset="0"/>
                <a:ea typeface="+mj-ea"/>
                <a:cs typeface="+mj-cs"/>
                <a:sym typeface="Century Gothic" panose="020B0502020202020204" pitchFamily="34" charset="0"/>
              </a:defRPr>
            </a:lvl1pPr>
          </a:lstStyle>
          <a:p>
            <a:r>
              <a:rPr lang="en-US"/>
              <a:t>Click to edit Master title style</a:t>
            </a:r>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a:xfrm>
            <a:off x="440025" y="6567587"/>
            <a:ext cx="10286032" cy="153888"/>
          </a:xfrm>
          <a:prstGeom prst="rect">
            <a:avLst/>
          </a:prstGeom>
        </p:spPr>
        <p:txBody>
          <a:bodyPr lIns="0" tIns="0" rIns="0" bIns="0" anchor="b" anchorCtr="0">
            <a:spAutoFit/>
          </a:bodyPr>
          <a:lstStyle>
            <a:lvl1pPr algn="l">
              <a:defRPr sz="1000">
                <a:latin typeface="Century Gothic" panose="020B0502020202020204" pitchFamily="34" charset="0"/>
                <a:sym typeface="Century Gothic" panose="020B0502020202020204" pitchFamily="34" charset="0"/>
              </a:defRPr>
            </a:lvl1pPr>
          </a:lstStyle>
          <a:p>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784350"/>
            <a:ext cx="11310650" cy="4076700"/>
          </a:xfrm>
        </p:spPr>
        <p:txBody>
          <a:bodyPr lIns="0">
            <a:normAutofit/>
          </a:bodyPr>
          <a:lstStyle>
            <a:lvl1pPr marL="0" indent="0">
              <a:buNone/>
              <a:defRPr sz="1600" b="1">
                <a:latin typeface="Century Gothic" panose="020B0502020202020204" pitchFamily="34" charset="0"/>
                <a:sym typeface="Century Gothic" panose="020B0502020202020204" pitchFamily="34" charset="0"/>
              </a:defRPr>
            </a:lvl1pPr>
            <a:lvl2pPr marL="182880" indent="-182880">
              <a:lnSpc>
                <a:spcPct val="100000"/>
              </a:lnSpc>
              <a:spcBef>
                <a:spcPts val="300"/>
              </a:spcBef>
              <a:buClr>
                <a:srgbClr val="002060"/>
              </a:buClr>
              <a:buFont typeface="Wingdings" panose="05000000000000000000" pitchFamily="2" charset="2"/>
              <a:buChar char="§"/>
              <a:defRPr sz="1600">
                <a:latin typeface="Century Gothic" panose="020B0502020202020204" pitchFamily="34" charset="0"/>
                <a:sym typeface="Century Gothic" panose="020B0502020202020204" pitchFamily="34" charset="0"/>
              </a:defRPr>
            </a:lvl2pPr>
            <a:lvl3pPr marL="365760" indent="-182880">
              <a:lnSpc>
                <a:spcPct val="100000"/>
              </a:lnSpc>
              <a:spcBef>
                <a:spcPts val="300"/>
              </a:spcBef>
              <a:buClr>
                <a:srgbClr val="002060"/>
              </a:buClr>
              <a:buFont typeface="Palatino Linotype" panose="02040502050505030304" pitchFamily="18" charset="0"/>
              <a:buChar char="‒"/>
              <a:defRPr sz="1600">
                <a:latin typeface="Century Gothic" panose="020B0502020202020204" pitchFamily="34" charset="0"/>
                <a:sym typeface="Century Gothic" panose="020B0502020202020204" pitchFamily="34" charset="0"/>
              </a:defRPr>
            </a:lvl3pPr>
            <a:lvl4pPr marL="548640" indent="-182880">
              <a:lnSpc>
                <a:spcPct val="100000"/>
              </a:lnSpc>
              <a:spcBef>
                <a:spcPts val="300"/>
              </a:spcBef>
              <a:buClr>
                <a:srgbClr val="002060"/>
              </a:buClr>
              <a:defRPr sz="1600">
                <a:latin typeface="Century Gothic" panose="020B0502020202020204" pitchFamily="34" charset="0"/>
                <a:sym typeface="Century Gothic" panose="020B0502020202020204" pitchFamily="34" charset="0"/>
              </a:defRPr>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Slide Number Placeholder 3">
            <a:extLst>
              <a:ext uri="{FF2B5EF4-FFF2-40B4-BE49-F238E27FC236}">
                <a16:creationId xmlns:a16="http://schemas.microsoft.com/office/drawing/2014/main" id="{F0395042-F1CA-4908-B8CF-E42B1833E44D}"/>
              </a:ext>
            </a:extLst>
          </p:cNvPr>
          <p:cNvSpPr>
            <a:spLocks noGrp="1"/>
          </p:cNvSpPr>
          <p:nvPr>
            <p:ph type="sldNum" sz="quarter" idx="12"/>
          </p:nvPr>
        </p:nvSpPr>
        <p:spPr>
          <a:xfrm>
            <a:off x="11350171" y="6356350"/>
            <a:ext cx="401154" cy="365125"/>
          </a:xfrm>
        </p:spPr>
        <p:txBody>
          <a:bodyPr rIns="0"/>
          <a:lstStyle>
            <a:lvl1pPr>
              <a:defRPr>
                <a:latin typeface="Century Gothic" panose="020B0502020202020204" pitchFamily="34" charset="0"/>
              </a:defRPr>
            </a:lvl1pPr>
          </a:lstStyle>
          <a:p>
            <a:fld id="{A3B9A859-3C18-4535-876F-54C99B42B7AE}" type="slidenum">
              <a:rPr lang="en-US" smtClean="0"/>
              <a:pPr/>
              <a:t>‹#›</a:t>
            </a:fld>
            <a:endParaRPr lang="en-US"/>
          </a:p>
        </p:txBody>
      </p:sp>
    </p:spTree>
    <p:extLst>
      <p:ext uri="{BB962C8B-B14F-4D97-AF65-F5344CB8AC3E}">
        <p14:creationId xmlns:p14="http://schemas.microsoft.com/office/powerpoint/2010/main" val="1366818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CB0A1CB1-3181-4166-B0F8-016BA8A58AD0}"/>
              </a:ext>
            </a:extLst>
          </p:cNvPr>
          <p:cNvGraphicFramePr>
            <a:graphicFrameLocks noChangeAspect="1"/>
          </p:cNvGraphicFramePr>
          <p:nvPr userDrawn="1">
            <p:custDataLst>
              <p:tags r:id="rId1"/>
            </p:custDataLst>
            <p:extLst>
              <p:ext uri="{D42A27DB-BD31-4B8C-83A1-F6EECF244321}">
                <p14:modId xmlns:p14="http://schemas.microsoft.com/office/powerpoint/2010/main" val="4228774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3" imgH="359" progId="TCLayout.ActiveDocument.1">
                  <p:embed/>
                </p:oleObj>
              </mc:Choice>
              <mc:Fallback>
                <p:oleObj name="think-cell Slide" r:id="rId3" imgW="353" imgH="359" progId="TCLayout.ActiveDocument.1">
                  <p:embed/>
                  <p:pic>
                    <p:nvPicPr>
                      <p:cNvPr id="7" name="Object 6" hidden="1">
                        <a:extLst>
                          <a:ext uri="{FF2B5EF4-FFF2-40B4-BE49-F238E27FC236}">
                            <a16:creationId xmlns:a16="http://schemas.microsoft.com/office/drawing/2014/main" id="{CB0A1CB1-3181-4166-B0F8-016BA8A58A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a:latin typeface="Century Gothic" panose="020B0502020202020204" pitchFamily="34" charset="0"/>
                <a:sym typeface="Century Gothic" panose="020B0502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entury Gothic" panose="020B0502020202020204" pitchFamily="34" charset="0"/>
                <a:sym typeface="Century Gothic" panose="020B0502020202020204" pitchFamily="34" charset="0"/>
              </a:defRPr>
            </a:lvl1pPr>
            <a:lvl2pPr>
              <a:defRPr>
                <a:latin typeface="Century Gothic" panose="020B0502020202020204" pitchFamily="34" charset="0"/>
                <a:sym typeface="Century Gothic" panose="020B0502020202020204" pitchFamily="34" charset="0"/>
              </a:defRPr>
            </a:lvl2pPr>
            <a:lvl3pPr>
              <a:defRPr>
                <a:latin typeface="Century Gothic" panose="020B0502020202020204" pitchFamily="34" charset="0"/>
                <a:sym typeface="Century Gothic" panose="020B0502020202020204" pitchFamily="34" charset="0"/>
              </a:defRPr>
            </a:lvl3pPr>
            <a:lvl4pPr>
              <a:defRPr>
                <a:latin typeface="Century Gothic" panose="020B0502020202020204" pitchFamily="34" charset="0"/>
                <a:sym typeface="Century Gothic" panose="020B0502020202020204" pitchFamily="34" charset="0"/>
              </a:defRPr>
            </a:lvl4pPr>
            <a:lvl5pPr>
              <a:defRPr>
                <a:latin typeface="Century Gothic" panose="020B0502020202020204" pitchFamily="34" charset="0"/>
                <a:sym typeface="Century Gothic" panose="020B0502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Century Gothic" panose="020B0502020202020204" pitchFamily="34" charset="0"/>
              </a:defRPr>
            </a:lvl1pPr>
          </a:lstStyle>
          <a:p>
            <a:fld id="{4754E5AB-7230-4B3E-B17F-5F497C158796}" type="datetimeFigureOut">
              <a:rPr lang="en-US" smtClean="0"/>
              <a:pPr/>
              <a:t>10/18/2022</a:t>
            </a:fld>
            <a:endParaRPr lang="en-US"/>
          </a:p>
        </p:txBody>
      </p:sp>
      <p:sp>
        <p:nvSpPr>
          <p:cNvPr id="5" name="Footer Placeholder 4"/>
          <p:cNvSpPr>
            <a:spLocks noGrp="1"/>
          </p:cNvSpPr>
          <p:nvPr>
            <p:ph type="ftr" sz="quarter" idx="11"/>
          </p:nvPr>
        </p:nvSpPr>
        <p:spPr/>
        <p:txBody>
          <a:bodyPr/>
          <a:lstStyle>
            <a:lvl1pPr>
              <a:defRPr>
                <a:latin typeface="Century Gothic" panose="020B0502020202020204" pitchFamily="34" charset="0"/>
                <a:sym typeface="Century Gothic" panose="020B0502020202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Century Gothic" panose="020B0502020202020204" pitchFamily="34" charset="0"/>
              </a:defRPr>
            </a:lvl1pPr>
          </a:lstStyle>
          <a:p>
            <a:fld id="{880548D9-E899-44CB-A5C3-A58F25D3E52A}" type="slidenum">
              <a:rPr lang="en-US" smtClean="0"/>
              <a:pPr/>
              <a:t>‹#›</a:t>
            </a:fld>
            <a:endParaRPr lang="en-US"/>
          </a:p>
        </p:txBody>
      </p:sp>
    </p:spTree>
    <p:extLst>
      <p:ext uri="{BB962C8B-B14F-4D97-AF65-F5344CB8AC3E}">
        <p14:creationId xmlns:p14="http://schemas.microsoft.com/office/powerpoint/2010/main" val="3696657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4926567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vert="horz" lIns="0"/>
          <a:lstStyle>
            <a:lvl1pPr>
              <a:defRPr sz="2800" b="1">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r>
              <a:rPr lang="en-US"/>
              <a:t>CONFIDENTIAL - MCC USE ONLY</a:t>
            </a:r>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612900"/>
            <a:ext cx="11310650" cy="45212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76720918"/>
      </p:ext>
    </p:extLst>
  </p:cSld>
  <p:clrMapOvr>
    <a:masterClrMapping/>
  </p:clrMapOvr>
  <p:extLst>
    <p:ext uri="{DCECCB84-F9BA-43D5-87BE-67443E8EF086}">
      <p15:sldGuideLst xmlns:p15="http://schemas.microsoft.com/office/powerpoint/2012/main">
        <p15:guide id="1" orient="horz" pos="4080">
          <p15:clr>
            <a:srgbClr val="FBAE40"/>
          </p15:clr>
        </p15:guide>
        <p15:guide id="2" pos="272">
          <p15:clr>
            <a:srgbClr val="FBAE40"/>
          </p15:clr>
        </p15:guide>
        <p15:guide id="3" pos="7416">
          <p15:clr>
            <a:srgbClr val="FBAE40"/>
          </p15:clr>
        </p15:guide>
        <p15:guide id="4" orient="horz" pos="1008">
          <p15:clr>
            <a:srgbClr val="FBAE40"/>
          </p15:clr>
        </p15:guide>
        <p15:guide id="5" orient="horz" pos="39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CONFIDENTIAL - MCC USE ONLY</a:t>
            </a:r>
          </a:p>
        </p:txBody>
      </p:sp>
      <p:sp>
        <p:nvSpPr>
          <p:cNvPr id="6" name="Slide Number Placeholder 5"/>
          <p:cNvSpPr>
            <a:spLocks noGrp="1"/>
          </p:cNvSpPr>
          <p:nvPr>
            <p:ph type="sldNum" sz="quarter" idx="12"/>
          </p:nvPr>
        </p:nvSpPr>
        <p:spPr/>
        <p:txBody>
          <a:bodyPr/>
          <a:lstStyle/>
          <a:p>
            <a:fld id="{A3B9A859-3C18-4535-876F-54C99B42B7AE}" type="slidenum">
              <a:rPr lang="en-US" smtClean="0"/>
              <a:t>‹#›</a:t>
            </a:fld>
            <a:endParaRPr lang="en-US"/>
          </a:p>
        </p:txBody>
      </p:sp>
    </p:spTree>
    <p:extLst>
      <p:ext uri="{BB962C8B-B14F-4D97-AF65-F5344CB8AC3E}">
        <p14:creationId xmlns:p14="http://schemas.microsoft.com/office/powerpoint/2010/main" val="3218006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D7E964C-5F47-47AC-807E-C8B814F89480}"/>
              </a:ext>
            </a:extLst>
          </p:cNvPr>
          <p:cNvGraphicFramePr>
            <a:graphicFrameLocks noChangeAspect="1"/>
          </p:cNvGraphicFramePr>
          <p:nvPr userDrawn="1">
            <p:custDataLst>
              <p:tags r:id="rId1"/>
            </p:custDataLst>
            <p:extLst>
              <p:ext uri="{D42A27DB-BD31-4B8C-83A1-F6EECF244321}">
                <p14:modId xmlns:p14="http://schemas.microsoft.com/office/powerpoint/2010/main" val="8350462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7" name="Object 6" hidden="1">
                        <a:extLst>
                          <a:ext uri="{FF2B5EF4-FFF2-40B4-BE49-F238E27FC236}">
                            <a16:creationId xmlns:a16="http://schemas.microsoft.com/office/drawing/2014/main" id="{4D7E964C-5F47-47AC-807E-C8B814F894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9D882E-B59B-4BF6-A1C4-42900A2BF82E}"/>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a:latin typeface="Century Gothic" panose="020B0502020202020204" pitchFamily="34" charset="0"/>
              <a:ea typeface="+mj-ea"/>
              <a:cs typeface="+mj-cs"/>
              <a:sym typeface="Century Gothic" panose="020B0502020202020204" pitchFamily="34" charset="0"/>
            </a:endParaRPr>
          </a:p>
        </p:txBody>
      </p:sp>
      <p:sp>
        <p:nvSpPr>
          <p:cNvPr id="4" name="Slide Number Placeholder 3"/>
          <p:cNvSpPr>
            <a:spLocks noGrp="1"/>
          </p:cNvSpPr>
          <p:nvPr>
            <p:ph type="sldNum" sz="quarter" idx="12"/>
          </p:nvPr>
        </p:nvSpPr>
        <p:spPr>
          <a:xfrm>
            <a:off x="9008125" y="6356350"/>
            <a:ext cx="2743200" cy="365125"/>
          </a:xfrm>
        </p:spPr>
        <p:txBody>
          <a:bodyPr rIns="0"/>
          <a:lstStyle/>
          <a:p>
            <a:fld id="{A3B9A859-3C18-4535-876F-54C99B42B7AE}" type="slidenum">
              <a:rPr lang="en-US" smtClean="0"/>
              <a:t>‹#›</a:t>
            </a:fld>
            <a:endParaRPr lang="en-US"/>
          </a:p>
        </p:txBody>
      </p:sp>
      <p:sp>
        <p:nvSpPr>
          <p:cNvPr id="5" name="Title 4">
            <a:extLst>
              <a:ext uri="{FF2B5EF4-FFF2-40B4-BE49-F238E27FC236}">
                <a16:creationId xmlns:a16="http://schemas.microsoft.com/office/drawing/2014/main" id="{082E971C-B85B-42E9-8CFD-A47832F1B5FE}"/>
              </a:ext>
            </a:extLst>
          </p:cNvPr>
          <p:cNvSpPr>
            <a:spLocks noGrp="1"/>
          </p:cNvSpPr>
          <p:nvPr>
            <p:ph type="title"/>
          </p:nvPr>
        </p:nvSpPr>
        <p:spPr>
          <a:xfrm>
            <a:off x="440675" y="153266"/>
            <a:ext cx="11310650" cy="1089528"/>
          </a:xfrm>
          <a:prstGeom prst="rect">
            <a:avLst/>
          </a:prstGeom>
        </p:spPr>
        <p:txBody>
          <a:bodyPr lIns="0"/>
          <a:lstStyle>
            <a:lvl1pPr>
              <a:defRPr sz="2400">
                <a:solidFill>
                  <a:schemeClr val="bg1"/>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209134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BF5B-C5D6-4BC9-88D6-68A40CB562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E93385-DB2F-4923-BBFB-601E3D4DD9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D66C50-20E5-4A2E-9B1C-564E70391E02}"/>
              </a:ext>
            </a:extLst>
          </p:cNvPr>
          <p:cNvSpPr>
            <a:spLocks noGrp="1"/>
          </p:cNvSpPr>
          <p:nvPr>
            <p:ph type="dt" sz="half" idx="10"/>
          </p:nvPr>
        </p:nvSpPr>
        <p:spPr/>
        <p:txBody>
          <a:bodyPr/>
          <a:lstStyle/>
          <a:p>
            <a:fld id="{56AEF46A-AAE2-44A9-8CA8-61A65213DD4E}" type="datetimeFigureOut">
              <a:rPr lang="en-US" smtClean="0"/>
              <a:t>10/18/2022</a:t>
            </a:fld>
            <a:endParaRPr lang="en-US"/>
          </a:p>
        </p:txBody>
      </p:sp>
      <p:sp>
        <p:nvSpPr>
          <p:cNvPr id="5" name="Footer Placeholder 4">
            <a:extLst>
              <a:ext uri="{FF2B5EF4-FFF2-40B4-BE49-F238E27FC236}">
                <a16:creationId xmlns:a16="http://schemas.microsoft.com/office/drawing/2014/main" id="{6E3EBB1B-28A5-4F52-8BF5-1DB23228AF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FFBD6A-1F99-4885-B1C6-AD0D00458311}"/>
              </a:ext>
            </a:extLst>
          </p:cNvPr>
          <p:cNvSpPr>
            <a:spLocks noGrp="1"/>
          </p:cNvSpPr>
          <p:nvPr>
            <p:ph type="sldNum" sz="quarter" idx="12"/>
          </p:nvPr>
        </p:nvSpPr>
        <p:spPr/>
        <p:txBody>
          <a:bodyPr/>
          <a:lstStyle/>
          <a:p>
            <a:fld id="{57516504-E7C5-477A-8D62-918F4F3AA488}" type="slidenum">
              <a:rPr lang="en-US" smtClean="0"/>
              <a:t>‹#›</a:t>
            </a:fld>
            <a:endParaRPr lang="en-US"/>
          </a:p>
        </p:txBody>
      </p:sp>
    </p:spTree>
    <p:extLst>
      <p:ext uri="{BB962C8B-B14F-4D97-AF65-F5344CB8AC3E}">
        <p14:creationId xmlns:p14="http://schemas.microsoft.com/office/powerpoint/2010/main" val="281533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6D09027-3DA1-4D5D-94E6-4A08D4640743}"/>
              </a:ext>
            </a:extLst>
          </p:cNvPr>
          <p:cNvGraphicFramePr>
            <a:graphicFrameLocks noChangeAspect="1"/>
          </p:cNvGraphicFramePr>
          <p:nvPr userDrawn="1">
            <p:custDataLst>
              <p:tags r:id="rId1"/>
            </p:custDataLst>
            <p:extLst>
              <p:ext uri="{D42A27DB-BD31-4B8C-83A1-F6EECF244321}">
                <p14:modId xmlns:p14="http://schemas.microsoft.com/office/powerpoint/2010/main" val="9717979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8" name="Object 7" hidden="1">
                        <a:extLst>
                          <a:ext uri="{FF2B5EF4-FFF2-40B4-BE49-F238E27FC236}">
                            <a16:creationId xmlns:a16="http://schemas.microsoft.com/office/drawing/2014/main" id="{26D09027-3DA1-4D5D-94E6-4A08D46407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F530D20D-69B6-4505-B40F-2A8F1D9A8888}"/>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800" b="0" i="0" baseline="0">
              <a:latin typeface="Century Gothic" panose="020B0502020202020204" pitchFamily="34" charset="0"/>
              <a:ea typeface="+mj-ea"/>
              <a:cs typeface="+mj-cs"/>
              <a:sym typeface="Century Gothic" panose="020B0502020202020204" pitchFamily="34" charset="0"/>
            </a:endParaRPr>
          </a:p>
        </p:txBody>
      </p:sp>
      <p:sp>
        <p:nvSpPr>
          <p:cNvPr id="2" name="Title 1">
            <a:extLst>
              <a:ext uri="{FF2B5EF4-FFF2-40B4-BE49-F238E27FC236}">
                <a16:creationId xmlns:a16="http://schemas.microsoft.com/office/drawing/2014/main" id="{BDE1B5B8-8CB3-4D59-85F1-4D73AA035BA6}"/>
              </a:ext>
            </a:extLst>
          </p:cNvPr>
          <p:cNvSpPr>
            <a:spLocks noGrp="1"/>
          </p:cNvSpPr>
          <p:nvPr>
            <p:ph type="title"/>
          </p:nvPr>
        </p:nvSpPr>
        <p:spPr>
          <a:xfrm>
            <a:off x="440675" y="341522"/>
            <a:ext cx="11310650" cy="837283"/>
          </a:xfrm>
          <a:prstGeom prst="rect">
            <a:avLst/>
          </a:prstGeom>
        </p:spPr>
        <p:txBody>
          <a:bodyPr vert="horz" lIns="0"/>
          <a:lstStyle>
            <a:lvl1pPr>
              <a:defRPr sz="2800" b="1">
                <a:solidFill>
                  <a:schemeClr val="bg1"/>
                </a:solidFill>
                <a:latin typeface="Century Gothic" panose="020B0502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C1010712-9DE5-4980-AA6A-79B33A45AD4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26946D-D002-4A4B-99FF-8F3A1E550B5E}"/>
              </a:ext>
            </a:extLst>
          </p:cNvPr>
          <p:cNvSpPr>
            <a:spLocks noGrp="1"/>
          </p:cNvSpPr>
          <p:nvPr>
            <p:ph type="ftr" sz="quarter" idx="11"/>
          </p:nvPr>
        </p:nvSpPr>
        <p:spPr/>
        <p:txBody>
          <a:bodyPr/>
          <a:lstStyle/>
          <a:p>
            <a:r>
              <a:rPr lang="en-US"/>
              <a:t>CONFIDENTIAL - MCC USE ONLY</a:t>
            </a:r>
          </a:p>
        </p:txBody>
      </p:sp>
      <p:sp>
        <p:nvSpPr>
          <p:cNvPr id="5" name="Slide Number Placeholder 4">
            <a:extLst>
              <a:ext uri="{FF2B5EF4-FFF2-40B4-BE49-F238E27FC236}">
                <a16:creationId xmlns:a16="http://schemas.microsoft.com/office/drawing/2014/main" id="{0FF3D12C-13FE-42FC-837A-997535108A26}"/>
              </a:ext>
            </a:extLst>
          </p:cNvPr>
          <p:cNvSpPr>
            <a:spLocks noGrp="1"/>
          </p:cNvSpPr>
          <p:nvPr>
            <p:ph type="sldNum" sz="quarter" idx="12"/>
          </p:nvPr>
        </p:nvSpPr>
        <p:spPr/>
        <p:txBody>
          <a:bodyPr/>
          <a:lstStyle/>
          <a:p>
            <a:fld id="{A3B9A859-3C18-4535-876F-54C99B42B7AE}" type="slidenum">
              <a:rPr lang="en-US" smtClean="0"/>
              <a:t>‹#›</a:t>
            </a:fld>
            <a:endParaRPr lang="en-US"/>
          </a:p>
        </p:txBody>
      </p:sp>
      <p:sp>
        <p:nvSpPr>
          <p:cNvPr id="10" name="Text Placeholder 9">
            <a:extLst>
              <a:ext uri="{FF2B5EF4-FFF2-40B4-BE49-F238E27FC236}">
                <a16:creationId xmlns:a16="http://schemas.microsoft.com/office/drawing/2014/main" id="{E635EFDB-2064-4A24-83B0-CD6A1074D1C7}"/>
              </a:ext>
            </a:extLst>
          </p:cNvPr>
          <p:cNvSpPr>
            <a:spLocks noGrp="1"/>
          </p:cNvSpPr>
          <p:nvPr>
            <p:ph type="body" sz="quarter" idx="13"/>
          </p:nvPr>
        </p:nvSpPr>
        <p:spPr>
          <a:xfrm>
            <a:off x="440025" y="1612900"/>
            <a:ext cx="11310650" cy="4521200"/>
          </a:xfrm>
        </p:spPr>
        <p:txBody>
          <a:bodyPr lIns="0">
            <a:normAutofit/>
          </a:bodyPr>
          <a:lstStyle>
            <a:lvl1pPr marL="0" indent="0">
              <a:buNone/>
              <a:defRPr sz="1600" b="1"/>
            </a:lvl1pPr>
            <a:lvl2pPr marL="182880" indent="-182880">
              <a:lnSpc>
                <a:spcPct val="100000"/>
              </a:lnSpc>
              <a:spcBef>
                <a:spcPts val="300"/>
              </a:spcBef>
              <a:buClr>
                <a:srgbClr val="002060"/>
              </a:buClr>
              <a:buFont typeface="Wingdings" panose="05000000000000000000" pitchFamily="2" charset="2"/>
              <a:buChar char="§"/>
              <a:defRPr sz="1600"/>
            </a:lvl2pPr>
            <a:lvl3pPr marL="365760" indent="-182880">
              <a:lnSpc>
                <a:spcPct val="100000"/>
              </a:lnSpc>
              <a:spcBef>
                <a:spcPts val="300"/>
              </a:spcBef>
              <a:buClr>
                <a:srgbClr val="002060"/>
              </a:buClr>
              <a:buFont typeface="Palatino Linotype" panose="02040502050505030304" pitchFamily="18" charset="0"/>
              <a:buChar char="‒"/>
              <a:defRPr sz="1600"/>
            </a:lvl3pPr>
            <a:lvl4pPr marL="548640" indent="-182880">
              <a:lnSpc>
                <a:spcPct val="100000"/>
              </a:lnSpc>
              <a:spcBef>
                <a:spcPts val="300"/>
              </a:spcBef>
              <a:buClr>
                <a:srgbClr val="002060"/>
              </a:buCl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253319355"/>
      </p:ext>
    </p:extLst>
  </p:cSld>
  <p:clrMapOvr>
    <a:masterClrMapping/>
  </p:clrMapOvr>
  <p:extLst>
    <p:ext uri="{DCECCB84-F9BA-43D5-87BE-67443E8EF086}">
      <p15:sldGuideLst xmlns:p15="http://schemas.microsoft.com/office/powerpoint/2012/main">
        <p15:guide id="1" orient="horz" pos="4080">
          <p15:clr>
            <a:srgbClr val="FBAE40"/>
          </p15:clr>
        </p15:guide>
        <p15:guide id="2" pos="272">
          <p15:clr>
            <a:srgbClr val="FBAE40"/>
          </p15:clr>
        </p15:guide>
        <p15:guide id="3" pos="7416">
          <p15:clr>
            <a:srgbClr val="FBAE40"/>
          </p15:clr>
        </p15:guide>
        <p15:guide id="4" orient="horz" pos="1008">
          <p15:clr>
            <a:srgbClr val="FBAE40"/>
          </p15:clr>
        </p15:guide>
        <p15:guide id="5" orient="horz" pos="39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9.xml"/><Relationship Id="rId7" Type="http://schemas.openxmlformats.org/officeDocument/2006/relationships/image" Target="../media/image1.emf"/><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oleObject" Target="../embeddings/oleObject9.bin"/><Relationship Id="rId5" Type="http://schemas.openxmlformats.org/officeDocument/2006/relationships/tags" Target="../tags/tag73.xml"/><Relationship Id="rId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slideLayout" Target="../slideLayouts/slideLayout7.xml"/><Relationship Id="rId7" Type="http://schemas.openxmlformats.org/officeDocument/2006/relationships/tags" Target="../tags/tag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0.xml"/><Relationship Id="rId5" Type="http://schemas.openxmlformats.org/officeDocument/2006/relationships/theme" Target="../theme/theme2.xml"/><Relationship Id="rId4" Type="http://schemas.openxmlformats.org/officeDocument/2006/relationships/slideLayout" Target="../slideLayouts/slideLayout8.xml"/><Relationship Id="rId9"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slideLayout" Target="../slideLayouts/slideLayout11.xml"/><Relationship Id="rId7" Type="http://schemas.openxmlformats.org/officeDocument/2006/relationships/tags" Target="../tags/tag17.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ags" Target="../tags/tag16.xml"/><Relationship Id="rId5" Type="http://schemas.openxmlformats.org/officeDocument/2006/relationships/theme" Target="../theme/theme3.xml"/><Relationship Id="rId4" Type="http://schemas.openxmlformats.org/officeDocument/2006/relationships/slideLayout" Target="../slideLayouts/slideLayout12.xml"/><Relationship Id="rId9"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ags" Target="../tags/tag22.xml"/><Relationship Id="rId5" Type="http://schemas.openxmlformats.org/officeDocument/2006/relationships/theme" Target="../theme/theme4.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9.xml"/><Relationship Id="rId7"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ags" Target="../tags/tag31.xml"/><Relationship Id="rId5" Type="http://schemas.openxmlformats.org/officeDocument/2006/relationships/theme" Target="../theme/theme5.xml"/><Relationship Id="rId4" Type="http://schemas.openxmlformats.org/officeDocument/2006/relationships/slideLayout" Target="../slideLayouts/slideLayout20.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3.xml"/><Relationship Id="rId7" Type="http://schemas.openxmlformats.org/officeDocument/2006/relationships/oleObject" Target="../embeddings/oleObject1.bin"/><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ags" Target="../tags/tag40.xml"/><Relationship Id="rId5" Type="http://schemas.openxmlformats.org/officeDocument/2006/relationships/theme" Target="../theme/theme6.xml"/><Relationship Id="rId4"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slideLayout" Target="../slideLayouts/slideLayout27.xml"/><Relationship Id="rId7" Type="http://schemas.openxmlformats.org/officeDocument/2006/relationships/tags" Target="../tags/tag50.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ags" Target="../tags/tag49.xml"/><Relationship Id="rId5" Type="http://schemas.openxmlformats.org/officeDocument/2006/relationships/theme" Target="../theme/theme7.xml"/><Relationship Id="rId4" Type="http://schemas.openxmlformats.org/officeDocument/2006/relationships/slideLayout" Target="../slideLayouts/slideLayout28.xml"/><Relationship Id="rId9" Type="http://schemas.openxmlformats.org/officeDocument/2006/relationships/image" Target="../media/image1.emf"/></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1.xml"/><Relationship Id="rId7" Type="http://schemas.openxmlformats.org/officeDocument/2006/relationships/oleObject" Target="../embeddings/oleObject1.bin"/><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tags" Target="../tags/tag55.xml"/><Relationship Id="rId5" Type="http://schemas.openxmlformats.org/officeDocument/2006/relationships/theme" Target="../theme/theme8.xml"/><Relationship Id="rId4" Type="http://schemas.openxmlformats.org/officeDocument/2006/relationships/slideLayout" Target="../slideLayouts/slideLayout32.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5.xml"/><Relationship Id="rId7" Type="http://schemas.openxmlformats.org/officeDocument/2006/relationships/oleObject" Target="../embeddings/oleObject1.bin"/><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tags" Target="../tags/tag64.xml"/><Relationship Id="rId5" Type="http://schemas.openxmlformats.org/officeDocument/2006/relationships/theme" Target="../theme/theme9.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3880045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047292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5"/>
            </p:custDataLst>
            <p:extLst>
              <p:ext uri="{D42A27DB-BD31-4B8C-83A1-F6EECF244321}">
                <p14:modId xmlns:p14="http://schemas.microsoft.com/office/powerpoint/2010/main" val="296221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25564777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2482066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53" imgH="359" progId="TCLayout.ActiveDocument.1">
                  <p:embed/>
                </p:oleObj>
              </mc:Choice>
              <mc:Fallback>
                <p:oleObj name="think-cell Slide" r:id="rId8"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r>
              <a:rPr lang="en-US"/>
              <a:t>CONFIDENTIAL - MCC USE ONLY</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502750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25244529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53" imgH="359" progId="TCLayout.ActiveDocument.1">
                  <p:embed/>
                </p:oleObj>
              </mc:Choice>
              <mc:Fallback>
                <p:oleObj name="think-cell Slide" r:id="rId8"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r>
              <a:rPr lang="en-US"/>
              <a:t>CONFIDENTIAL - MCC USE ONLY</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717035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2692030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79884407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10077041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321758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34852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377175583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1632829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53" imgH="359" progId="TCLayout.ActiveDocument.1">
                  <p:embed/>
                </p:oleObj>
              </mc:Choice>
              <mc:Fallback>
                <p:oleObj name="think-cell Slide" r:id="rId8"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2FEA1D9A-F36B-4EF2-B137-B808FF612A6B}"/>
              </a:ext>
            </a:extLst>
          </p:cNvPr>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400" b="0" i="0" baseline="0">
              <a:latin typeface="Calibri Light" panose="020F0302020204030204" pitchFamily="34" charset="0"/>
              <a:ea typeface="+mj-ea"/>
              <a:cs typeface="+mj-cs"/>
              <a:sym typeface="Calibri Light" panose="020F0302020204030204" pitchFamily="34" charset="0"/>
            </a:endParaRP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defRPr>
            </a:lvl1pPr>
          </a:lstStyle>
          <a:p>
            <a:r>
              <a:rPr lang="en-US"/>
              <a:t>CONFIDENTIAL - MCC USE ONLY</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19405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3403426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539285067"/>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2CDC569-D494-4081-83ED-F7E18BE41C5B}"/>
              </a:ext>
            </a:extLst>
          </p:cNvPr>
          <p:cNvGraphicFramePr>
            <a:graphicFrameLocks noChangeAspect="1"/>
          </p:cNvGraphicFramePr>
          <p:nvPr userDrawn="1">
            <p:custDataLst>
              <p:tags r:id="rId6"/>
            </p:custDataLst>
            <p:extLst>
              <p:ext uri="{D42A27DB-BD31-4B8C-83A1-F6EECF244321}">
                <p14:modId xmlns:p14="http://schemas.microsoft.com/office/powerpoint/2010/main" val="39073109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3" imgH="359" progId="TCLayout.ActiveDocument.1">
                  <p:embed/>
                </p:oleObj>
              </mc:Choice>
              <mc:Fallback>
                <p:oleObj name="think-cell Slide" r:id="rId7" imgW="353" imgH="359" progId="TCLayout.ActiveDocument.1">
                  <p:embed/>
                  <p:pic>
                    <p:nvPicPr>
                      <p:cNvPr id="8" name="Object 7" hidden="1">
                        <a:extLst>
                          <a:ext uri="{FF2B5EF4-FFF2-40B4-BE49-F238E27FC236}">
                            <a16:creationId xmlns:a16="http://schemas.microsoft.com/office/drawing/2014/main" id="{22CDC569-D494-4081-83ED-F7E18BE41C5B}"/>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rgbClr val="505864"/>
                </a:solidFill>
                <a:latin typeface="Century Gothic" panose="020B0502020202020204" pitchFamily="34" charset="0"/>
                <a:sym typeface="Century Gothic" panose="020B0502020202020204" pitchFamily="34" charset="0"/>
              </a:defRPr>
            </a:lvl1pPr>
          </a:lstStyle>
          <a:p>
            <a:endParaRPr lang="en-US">
              <a:sym typeface="Century Gothic" panose="020B0502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rgbClr val="505864"/>
                </a:solidFill>
                <a:latin typeface="Century Gothic" panose="020B0502020202020204" pitchFamily="34" charset="0"/>
              </a:defRPr>
            </a:lvl1pPr>
          </a:lstStyle>
          <a:p>
            <a:fld id="{A3B9A859-3C18-4535-876F-54C99B42B7AE}" type="slidenum">
              <a:rPr lang="en-US" smtClean="0"/>
              <a:pPr/>
              <a:t>‹#›</a:t>
            </a:fld>
            <a:endParaRPr lang="en-US"/>
          </a:p>
        </p:txBody>
      </p:sp>
      <p:sp>
        <p:nvSpPr>
          <p:cNvPr id="9" name="Rectangle 8">
            <a:extLst>
              <a:ext uri="{FF2B5EF4-FFF2-40B4-BE49-F238E27FC236}">
                <a16:creationId xmlns:a16="http://schemas.microsoft.com/office/drawing/2014/main" id="{C5C3EBEA-4C13-4C21-A909-A7F726DC17E7}"/>
              </a:ext>
            </a:extLst>
          </p:cNvPr>
          <p:cNvSpPr/>
          <p:nvPr userDrawn="1"/>
        </p:nvSpPr>
        <p:spPr>
          <a:xfrm>
            <a:off x="0" y="0"/>
            <a:ext cx="12192000" cy="1285875"/>
          </a:xfrm>
          <a:prstGeom prst="rect">
            <a:avLst/>
          </a:prstGeom>
          <a:solidFill>
            <a:srgbClr val="00206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00" b="1" i="0" u="none" strike="noStrike" kern="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Tree>
    <p:extLst>
      <p:ext uri="{BB962C8B-B14F-4D97-AF65-F5344CB8AC3E}">
        <p14:creationId xmlns:p14="http://schemas.microsoft.com/office/powerpoint/2010/main" val="183805970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sym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sym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sym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sym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slideLayout" Target="../slideLayouts/slideLayout22.xml"/><Relationship Id="rId7" Type="http://schemas.openxmlformats.org/officeDocument/2006/relationships/image" Target="../media/image4.png"/><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image" Target="../media/image1.emf"/><Relationship Id="rId5" Type="http://schemas.openxmlformats.org/officeDocument/2006/relationships/oleObject" Target="../embeddings/oleObject21.bin"/><Relationship Id="rId10" Type="http://schemas.openxmlformats.org/officeDocument/2006/relationships/image" Target="../media/image34.png"/><Relationship Id="rId4" Type="http://schemas.openxmlformats.org/officeDocument/2006/relationships/notesSlide" Target="../notesSlides/notesSlide10.xml"/><Relationship Id="rId9"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tags" Target="../tags/tag101.xml"/><Relationship Id="rId7" Type="http://schemas.openxmlformats.org/officeDocument/2006/relationships/image" Target="../media/image1.emf"/><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oleObject" Target="../embeddings/oleObject22.bin"/><Relationship Id="rId5" Type="http://schemas.openxmlformats.org/officeDocument/2006/relationships/notesSlide" Target="../notesSlides/notesSlide11.xml"/><Relationship Id="rId10" Type="http://schemas.openxmlformats.org/officeDocument/2006/relationships/image" Target="../media/image4.png"/><Relationship Id="rId4" Type="http://schemas.openxmlformats.org/officeDocument/2006/relationships/slideLayout" Target="../slideLayouts/slideLayout39.xml"/><Relationship Id="rId9" Type="http://schemas.openxmlformats.org/officeDocument/2006/relationships/chart" Target="../charts/chart2.xml"/></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3" Type="http://schemas.openxmlformats.org/officeDocument/2006/relationships/tags" Target="../tags/tag104.xml"/><Relationship Id="rId7" Type="http://schemas.openxmlformats.org/officeDocument/2006/relationships/image" Target="../media/image1.emf"/><Relationship Id="rId12" Type="http://schemas.openxmlformats.org/officeDocument/2006/relationships/image" Target="../media/image39.pn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oleObject" Target="../embeddings/oleObject23.bin"/><Relationship Id="rId11" Type="http://schemas.openxmlformats.org/officeDocument/2006/relationships/image" Target="../media/image38.svg"/><Relationship Id="rId5" Type="http://schemas.openxmlformats.org/officeDocument/2006/relationships/notesSlide" Target="../notesSlides/notesSlide12.xml"/><Relationship Id="rId10" Type="http://schemas.openxmlformats.org/officeDocument/2006/relationships/image" Target="../media/image37.png"/><Relationship Id="rId4" Type="http://schemas.openxmlformats.org/officeDocument/2006/relationships/slideLayout" Target="../slideLayouts/slideLayout25.xml"/><Relationship Id="rId9" Type="http://schemas.openxmlformats.org/officeDocument/2006/relationships/image" Target="../media/image36.svg"/><Relationship Id="rId1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0.xml"/><Relationship Id="rId7" Type="http://schemas.openxmlformats.org/officeDocument/2006/relationships/image" Target="../media/image5.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4.xml"/><Relationship Id="rId7" Type="http://schemas.openxmlformats.org/officeDocument/2006/relationships/image" Target="../media/image4.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85.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slideLayout" Target="../slideLayouts/slideLayout18.xml"/><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4.png"/><Relationship Id="rId2" Type="http://schemas.openxmlformats.org/officeDocument/2006/relationships/tags" Target="../tags/tag87.xml"/><Relationship Id="rId16" Type="http://schemas.openxmlformats.org/officeDocument/2006/relationships/image" Target="../media/image16.svg"/><Relationship Id="rId1" Type="http://schemas.openxmlformats.org/officeDocument/2006/relationships/tags" Target="../tags/tag86.xml"/><Relationship Id="rId6" Type="http://schemas.openxmlformats.org/officeDocument/2006/relationships/image" Target="../media/image1.emf"/><Relationship Id="rId11" Type="http://schemas.openxmlformats.org/officeDocument/2006/relationships/image" Target="../media/image11.png"/><Relationship Id="rId5" Type="http://schemas.openxmlformats.org/officeDocument/2006/relationships/oleObject" Target="../embeddings/oleObject16.bin"/><Relationship Id="rId15" Type="http://schemas.openxmlformats.org/officeDocument/2006/relationships/image" Target="../media/image15.png"/><Relationship Id="rId10" Type="http://schemas.openxmlformats.org/officeDocument/2006/relationships/image" Target="../media/image10.svg"/><Relationship Id="rId4" Type="http://schemas.openxmlformats.org/officeDocument/2006/relationships/notesSlide" Target="../notesSlides/notesSlide5.xml"/><Relationship Id="rId9" Type="http://schemas.openxmlformats.org/officeDocument/2006/relationships/image" Target="../media/image9.png"/><Relationship Id="rId14"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image" Target="../media/image1.emf"/><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oleObject" Target="../embeddings/oleObject17.bin"/><Relationship Id="rId5" Type="http://schemas.openxmlformats.org/officeDocument/2006/relationships/notesSlide" Target="../notesSlides/notesSlide6.xml"/><Relationship Id="rId4"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22.xml"/><Relationship Id="rId7" Type="http://schemas.openxmlformats.org/officeDocument/2006/relationships/image" Target="../media/image17.png"/><Relationship Id="rId12" Type="http://schemas.openxmlformats.org/officeDocument/2006/relationships/image" Target="../media/image21.png"/><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image" Target="../media/image1.emf"/><Relationship Id="rId11" Type="http://schemas.openxmlformats.org/officeDocument/2006/relationships/image" Target="../media/image4.png"/><Relationship Id="rId5" Type="http://schemas.openxmlformats.org/officeDocument/2006/relationships/oleObject" Target="../embeddings/oleObject18.bin"/><Relationship Id="rId10" Type="http://schemas.openxmlformats.org/officeDocument/2006/relationships/image" Target="../media/image20.png"/><Relationship Id="rId4" Type="http://schemas.openxmlformats.org/officeDocument/2006/relationships/notesSlide" Target="../notesSlides/notesSlide7.xml"/><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22.xml"/><Relationship Id="rId7" Type="http://schemas.openxmlformats.org/officeDocument/2006/relationships/image" Target="../media/image4.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image" Target="../media/image1.emf"/><Relationship Id="rId11" Type="http://schemas.openxmlformats.org/officeDocument/2006/relationships/image" Target="../media/image25.png"/><Relationship Id="rId5" Type="http://schemas.openxmlformats.org/officeDocument/2006/relationships/oleObject" Target="../embeddings/oleObject19.bin"/><Relationship Id="rId10" Type="http://schemas.openxmlformats.org/officeDocument/2006/relationships/image" Target="../media/image24.png"/><Relationship Id="rId4" Type="http://schemas.openxmlformats.org/officeDocument/2006/relationships/notesSlide" Target="../notesSlides/notesSlide8.xml"/><Relationship Id="rId9" Type="http://schemas.openxmlformats.org/officeDocument/2006/relationships/image" Target="../media/image23.sv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3" Type="http://schemas.openxmlformats.org/officeDocument/2006/relationships/slideLayout" Target="../slideLayouts/slideLayout22.xml"/><Relationship Id="rId7" Type="http://schemas.openxmlformats.org/officeDocument/2006/relationships/image" Target="../media/image4.png"/><Relationship Id="rId12" Type="http://schemas.openxmlformats.org/officeDocument/2006/relationships/image" Target="../media/image30.png"/><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1.emf"/><Relationship Id="rId11" Type="http://schemas.openxmlformats.org/officeDocument/2006/relationships/image" Target="../media/image29.png"/><Relationship Id="rId5" Type="http://schemas.openxmlformats.org/officeDocument/2006/relationships/oleObject" Target="../embeddings/oleObject20.bin"/><Relationship Id="rId10" Type="http://schemas.openxmlformats.org/officeDocument/2006/relationships/image" Target="../media/image28.png"/><Relationship Id="rId4" Type="http://schemas.openxmlformats.org/officeDocument/2006/relationships/notesSlide" Target="../notesSlides/notesSlide9.xml"/><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a:extLst>
              <a:ext uri="{FF2B5EF4-FFF2-40B4-BE49-F238E27FC236}">
                <a16:creationId xmlns:a16="http://schemas.microsoft.com/office/drawing/2014/main" id="{1405445C-CD87-4F95-8012-CD0C586E2DB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7" name="Object 16" hidden="1">
                        <a:extLst>
                          <a:ext uri="{FF2B5EF4-FFF2-40B4-BE49-F238E27FC236}">
                            <a16:creationId xmlns:a16="http://schemas.microsoft.com/office/drawing/2014/main" id="{1405445C-CD87-4F95-8012-CD0C586E2DB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4" name="Picture 3"/>
          <p:cNvPicPr>
            <a:picLocks noChangeAspect="1"/>
          </p:cNvPicPr>
          <p:nvPr/>
        </p:nvPicPr>
        <p:blipFill rotWithShape="1">
          <a:blip r:embed="rId7" cstate="print">
            <a:extLst>
              <a:ext uri="{28A0092B-C50C-407E-A947-70E740481C1C}">
                <a14:useLocalDpi xmlns:a14="http://schemas.microsoft.com/office/drawing/2010/main" val="0"/>
              </a:ext>
            </a:extLst>
          </a:blip>
          <a:srcRect l="7967" t="8433" r="6250" b="12876"/>
          <a:stretch/>
        </p:blipFill>
        <p:spPr bwMode="auto">
          <a:xfrm>
            <a:off x="0" y="-114300"/>
            <a:ext cx="12192000" cy="5855359"/>
          </a:xfrm>
          <a:prstGeom prst="rect">
            <a:avLst/>
          </a:prstGeom>
          <a:noFill/>
          <a:ln>
            <a:noFill/>
          </a:ln>
        </p:spPr>
      </p:pic>
      <p:pic>
        <p:nvPicPr>
          <p:cNvPr id="5" name="Pictur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31352" y="1753979"/>
            <a:ext cx="2636874" cy="267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9DBAE571-6126-40D1-988D-8367EEFE2A36}"/>
              </a:ext>
            </a:extLst>
          </p:cNvPr>
          <p:cNvSpPr/>
          <p:nvPr/>
        </p:nvSpPr>
        <p:spPr>
          <a:xfrm>
            <a:off x="0" y="5221995"/>
            <a:ext cx="12192000" cy="1636005"/>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14" name="Rectangle 13" hidden="1">
            <a:extLst>
              <a:ext uri="{FF2B5EF4-FFF2-40B4-BE49-F238E27FC236}">
                <a16:creationId xmlns:a16="http://schemas.microsoft.com/office/drawing/2014/main" id="{C8ACAB85-1395-4620-AB3B-56031C9D0201}"/>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15" name="Title 1">
            <a:extLst>
              <a:ext uri="{FF2B5EF4-FFF2-40B4-BE49-F238E27FC236}">
                <a16:creationId xmlns:a16="http://schemas.microsoft.com/office/drawing/2014/main" id="{37EB37FD-D6AC-42ED-9CCB-AF30C66E751C}"/>
              </a:ext>
            </a:extLst>
          </p:cNvPr>
          <p:cNvSpPr txBox="1">
            <a:spLocks/>
          </p:cNvSpPr>
          <p:nvPr/>
        </p:nvSpPr>
        <p:spPr>
          <a:xfrm>
            <a:off x="0" y="5534200"/>
            <a:ext cx="12192000" cy="565563"/>
          </a:xfrm>
          <a:prstGeom prst="rect">
            <a:avLst/>
          </a:prstGeom>
        </p:spPr>
        <p:txBody>
          <a:bodyPr lIns="91440" tIns="45720" rIns="91440" bIns="4572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kumimoji="0" lang="en-US" sz="3600" b="1" i="0" u="none" strike="noStrike" kern="1200" cap="none" spc="0" normalizeH="0" baseline="0" noProof="0">
                <a:ln>
                  <a:noFill/>
                </a:ln>
                <a:solidFill>
                  <a:schemeClr val="bg1"/>
                </a:solidFill>
                <a:effectLst/>
                <a:uLnTx/>
                <a:uFillTx/>
                <a:latin typeface="Century Gothic"/>
                <a:sym typeface="Century Gothic" panose="020B0502020202020204" pitchFamily="34" charset="0"/>
              </a:rPr>
              <a:t>MCC </a:t>
            </a:r>
            <a:r>
              <a:rPr lang="en-US" sz="3600" b="1">
                <a:solidFill>
                  <a:schemeClr val="bg1"/>
                </a:solidFill>
                <a:latin typeface="Century Gothic"/>
                <a:sym typeface="Century Gothic" panose="020B0502020202020204" pitchFamily="34" charset="0"/>
              </a:rPr>
              <a:t>in </a:t>
            </a:r>
            <a:r>
              <a:rPr kumimoji="0" lang="en-US" sz="3600" b="1" i="0" u="none" strike="noStrike" kern="1200" cap="none" spc="0" normalizeH="0" baseline="0" noProof="0">
                <a:ln>
                  <a:noFill/>
                </a:ln>
                <a:solidFill>
                  <a:schemeClr val="bg1"/>
                </a:solidFill>
                <a:effectLst/>
                <a:uLnTx/>
                <a:uFillTx/>
                <a:latin typeface="Century Gothic"/>
                <a:sym typeface="Century Gothic" panose="020B0502020202020204" pitchFamily="34" charset="0"/>
              </a:rPr>
              <a:t>Africa</a:t>
            </a:r>
            <a:r>
              <a:rPr kumimoji="0" lang="en-US" sz="3600" b="1" i="0" u="none" strike="noStrike" kern="1200" cap="none" spc="0" normalizeH="0" baseline="0" noProof="0">
                <a:ln>
                  <a:noFill/>
                </a:ln>
                <a:effectLst/>
                <a:uLnTx/>
                <a:uFillTx/>
                <a:latin typeface="Century Gothic"/>
                <a:sym typeface="Century Gothic" panose="020B0502020202020204" pitchFamily="34" charset="0"/>
              </a:rPr>
              <a:t> </a:t>
            </a:r>
            <a:r>
              <a:rPr lang="en-US" sz="3600" b="1">
                <a:latin typeface="Century Gothic"/>
                <a:sym typeface="Century Gothic" panose="020B0502020202020204" pitchFamily="34" charset="0"/>
              </a:rPr>
              <a:t>  </a:t>
            </a:r>
            <a:endParaRPr kumimoji="0" lang="en-US" sz="3600" b="1" i="0" u="none" strike="noStrike" kern="1200" cap="none" spc="0" normalizeH="0" baseline="0" noProof="0">
              <a:ln>
                <a:noFill/>
              </a:ln>
              <a:effectLst/>
              <a:uLnTx/>
              <a:uFillTx/>
              <a:latin typeface="Century Gothic" panose="020B0502020202020204" pitchFamily="34" charset="0"/>
              <a:ea typeface="+mj-ea"/>
              <a:cs typeface="+mj-cs"/>
              <a:sym typeface="Century Gothic" panose="020B0502020202020204" pitchFamily="34" charset="0"/>
            </a:endParaRPr>
          </a:p>
        </p:txBody>
      </p:sp>
      <p:sp>
        <p:nvSpPr>
          <p:cNvPr id="18" name="Subtitle 2">
            <a:extLst>
              <a:ext uri="{FF2B5EF4-FFF2-40B4-BE49-F238E27FC236}">
                <a16:creationId xmlns:a16="http://schemas.microsoft.com/office/drawing/2014/main" id="{80342B98-CD33-436D-81AD-F96ABABA9201}"/>
              </a:ext>
            </a:extLst>
          </p:cNvPr>
          <p:cNvSpPr txBox="1">
            <a:spLocks/>
          </p:cNvSpPr>
          <p:nvPr/>
        </p:nvSpPr>
        <p:spPr>
          <a:xfrm>
            <a:off x="1524000" y="6128897"/>
            <a:ext cx="9144000" cy="4801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solidFill>
                  <a:schemeClr val="bg1"/>
                </a:solidFill>
                <a:latin typeface="Century Gothic" panose="020B0502020202020204" pitchFamily="34" charset="0"/>
                <a:sym typeface="Century Gothic" panose="020B0502020202020204" pitchFamily="34" charset="0"/>
              </a:rPr>
              <a:t>OCTOBER 19</a:t>
            </a:r>
            <a:r>
              <a:rPr kumimoji="0" lang="en-US" sz="2400" b="0" i="0" u="none" strike="noStrike" kern="1200" cap="none" spc="0" normalizeH="0" baseline="0" noProof="0" dirty="0">
                <a:ln>
                  <a:noFill/>
                </a:ln>
                <a:solidFill>
                  <a:schemeClr val="bg1"/>
                </a:solidFill>
                <a:effectLst/>
                <a:uLnTx/>
                <a:uFillTx/>
                <a:latin typeface="Century Gothic" panose="020B0502020202020204" pitchFamily="34" charset="0"/>
                <a:ea typeface="+mn-ea"/>
                <a:cs typeface="+mn-cs"/>
                <a:sym typeface="Century Gothic" panose="020B0502020202020204" pitchFamily="34" charset="0"/>
              </a:rPr>
              <a:t>, 2022</a:t>
            </a:r>
          </a:p>
        </p:txBody>
      </p:sp>
    </p:spTree>
    <p:extLst>
      <p:ext uri="{BB962C8B-B14F-4D97-AF65-F5344CB8AC3E}">
        <p14:creationId xmlns:p14="http://schemas.microsoft.com/office/powerpoint/2010/main" val="452784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F7990F82-D464-4F7F-AE4B-43BE9120495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1" name="Object 10" hidden="1">
                        <a:extLst>
                          <a:ext uri="{FF2B5EF4-FFF2-40B4-BE49-F238E27FC236}">
                            <a16:creationId xmlns:a16="http://schemas.microsoft.com/office/drawing/2014/main" id="{F7990F82-D464-4F7F-AE4B-43BE9120495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18" name="Straight Connector 17">
            <a:extLst>
              <a:ext uri="{FF2B5EF4-FFF2-40B4-BE49-F238E27FC236}">
                <a16:creationId xmlns:a16="http://schemas.microsoft.com/office/drawing/2014/main" id="{8B5A373A-3411-46E5-8ECD-ABE42C4A7A2A}"/>
              </a:ext>
            </a:extLst>
          </p:cNvPr>
          <p:cNvCxnSpPr>
            <a:cxnSpLocks/>
            <a:stCxn id="95" idx="0"/>
            <a:endCxn id="102" idx="2"/>
          </p:cNvCxnSpPr>
          <p:nvPr/>
        </p:nvCxnSpPr>
        <p:spPr>
          <a:xfrm flipH="1">
            <a:off x="895419" y="2442597"/>
            <a:ext cx="36839" cy="28085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Rectangle 2" hidden="1">
            <a:extLst>
              <a:ext uri="{FF2B5EF4-FFF2-40B4-BE49-F238E27FC236}">
                <a16:creationId xmlns:a16="http://schemas.microsoft.com/office/drawing/2014/main" id="{D7BE3868-C860-4958-AE5D-01843A780474}"/>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a:extLst>
              <a:ext uri="{FF2B5EF4-FFF2-40B4-BE49-F238E27FC236}">
                <a16:creationId xmlns:a16="http://schemas.microsoft.com/office/drawing/2014/main" id="{7735053B-B218-4338-B759-B422BFD8277A}"/>
              </a:ext>
            </a:extLst>
          </p:cNvPr>
          <p:cNvSpPr>
            <a:spLocks noGrp="1"/>
          </p:cNvSpPr>
          <p:nvPr>
            <p:ph type="title"/>
          </p:nvPr>
        </p:nvSpPr>
        <p:spPr>
          <a:xfrm>
            <a:off x="440675" y="109724"/>
            <a:ext cx="11310650" cy="1089528"/>
          </a:xfrm>
        </p:spPr>
        <p:txBody>
          <a:bodyPr vert="horz"/>
          <a:lstStyle/>
          <a:p>
            <a:r>
              <a:rPr lang="en-US" dirty="0">
                <a:sym typeface="Century Gothic" panose="020B0502020202020204" pitchFamily="34" charset="0"/>
              </a:rPr>
              <a:t>Africa Threshold Summary (Implementation</a:t>
            </a:r>
            <a:r>
              <a:rPr lang="en-US" dirty="0"/>
              <a:t> and </a:t>
            </a:r>
            <a:r>
              <a:rPr lang="en-US" dirty="0">
                <a:sym typeface="Century Gothic" panose="020B0502020202020204" pitchFamily="34" charset="0"/>
              </a:rPr>
              <a:t>Development)</a:t>
            </a:r>
          </a:p>
        </p:txBody>
      </p:sp>
      <p:grpSp>
        <p:nvGrpSpPr>
          <p:cNvPr id="6" name="Group 5">
            <a:extLst>
              <a:ext uri="{FF2B5EF4-FFF2-40B4-BE49-F238E27FC236}">
                <a16:creationId xmlns:a16="http://schemas.microsoft.com/office/drawing/2014/main" id="{B1CAE92E-5D42-4B91-A8EF-3636D7CC7E60}"/>
              </a:ext>
            </a:extLst>
          </p:cNvPr>
          <p:cNvGrpSpPr/>
          <p:nvPr/>
        </p:nvGrpSpPr>
        <p:grpSpPr>
          <a:xfrm>
            <a:off x="414393" y="2442597"/>
            <a:ext cx="5364318" cy="1128075"/>
            <a:chOff x="396248" y="2195390"/>
            <a:chExt cx="5364318" cy="1128075"/>
          </a:xfrm>
        </p:grpSpPr>
        <p:sp>
          <p:nvSpPr>
            <p:cNvPr id="95" name="Oval 94">
              <a:extLst>
                <a:ext uri="{FF2B5EF4-FFF2-40B4-BE49-F238E27FC236}">
                  <a16:creationId xmlns:a16="http://schemas.microsoft.com/office/drawing/2014/main" id="{33CE02C3-0E6A-48C4-A519-D49E9C585008}"/>
                </a:ext>
              </a:extLst>
            </p:cNvPr>
            <p:cNvSpPr/>
            <p:nvPr/>
          </p:nvSpPr>
          <p:spPr>
            <a:xfrm>
              <a:off x="425456" y="2195390"/>
              <a:ext cx="977313" cy="977313"/>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nvGrpSpPr>
            <p:cNvPr id="4" name="Group 3">
              <a:extLst>
                <a:ext uri="{FF2B5EF4-FFF2-40B4-BE49-F238E27FC236}">
                  <a16:creationId xmlns:a16="http://schemas.microsoft.com/office/drawing/2014/main" id="{03D8134C-CE6B-4CAD-B3AE-1FCD9316D547}"/>
                </a:ext>
              </a:extLst>
            </p:cNvPr>
            <p:cNvGrpSpPr/>
            <p:nvPr/>
          </p:nvGrpSpPr>
          <p:grpSpPr>
            <a:xfrm>
              <a:off x="396248" y="2200096"/>
              <a:ext cx="5364318" cy="1123369"/>
              <a:chOff x="396248" y="2200096"/>
              <a:chExt cx="5364318" cy="1123369"/>
            </a:xfrm>
          </p:grpSpPr>
          <p:sp>
            <p:nvSpPr>
              <p:cNvPr id="92" name="Content Placeholder 2">
                <a:extLst>
                  <a:ext uri="{FF2B5EF4-FFF2-40B4-BE49-F238E27FC236}">
                    <a16:creationId xmlns:a16="http://schemas.microsoft.com/office/drawing/2014/main" id="{F4BB2B1A-F60C-4988-8303-E40A88914373}"/>
                  </a:ext>
                </a:extLst>
              </p:cNvPr>
              <p:cNvSpPr txBox="1">
                <a:spLocks/>
              </p:cNvSpPr>
              <p:nvPr/>
            </p:nvSpPr>
            <p:spPr>
              <a:xfrm>
                <a:off x="1487955" y="2246247"/>
                <a:ext cx="4272611" cy="1077218"/>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prstClr val="black"/>
                    </a:solidFill>
                    <a:latin typeface="Century Gothic" panose="020B0502020202020204" pitchFamily="34" charset="0"/>
                    <a:sym typeface="Century Gothic" panose="020B0502020202020204" pitchFamily="34" charset="0"/>
                  </a:rPr>
                  <a:t>Togo</a:t>
                </a:r>
              </a:p>
              <a:p>
                <a:pPr marL="0" lvl="0" indent="0">
                  <a:lnSpc>
                    <a:spcPct val="100000"/>
                  </a:lnSpc>
                  <a:spcBef>
                    <a:spcPts val="0"/>
                  </a:spcBef>
                  <a:buNone/>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$35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in </a:t>
                </a:r>
                <a:r>
                  <a:rPr lang="en-US" sz="1600" dirty="0">
                    <a:solidFill>
                      <a:prstClr val="black"/>
                    </a:solidFill>
                    <a:latin typeface="Century Gothic" panose="020B0502020202020204" pitchFamily="34" charset="0"/>
                    <a:sym typeface="Century Gothic" panose="020B0502020202020204" pitchFamily="34" charset="0"/>
                  </a:rPr>
                  <a:t>information and communications technology (ICT) and land tenure; closes in 2024</a:t>
                </a:r>
                <a:endPar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
            <p:nvSpPr>
              <p:cNvPr id="96" name="Arc 95">
                <a:extLst>
                  <a:ext uri="{FF2B5EF4-FFF2-40B4-BE49-F238E27FC236}">
                    <a16:creationId xmlns:a16="http://schemas.microsoft.com/office/drawing/2014/main" id="{DD39DD90-C4B9-48C8-AC6B-43EAC591EA31}"/>
                  </a:ext>
                </a:extLst>
              </p:cNvPr>
              <p:cNvSpPr/>
              <p:nvPr/>
            </p:nvSpPr>
            <p:spPr>
              <a:xfrm>
                <a:off x="396248" y="2200096"/>
                <a:ext cx="972607" cy="972607"/>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grpSp>
      <p:sp>
        <p:nvSpPr>
          <p:cNvPr id="87" name="Content Placeholder 2">
            <a:extLst>
              <a:ext uri="{FF2B5EF4-FFF2-40B4-BE49-F238E27FC236}">
                <a16:creationId xmlns:a16="http://schemas.microsoft.com/office/drawing/2014/main" id="{D8FFCD43-C877-449E-AC2C-2B625F48569D}"/>
              </a:ext>
            </a:extLst>
          </p:cNvPr>
          <p:cNvSpPr txBox="1">
            <a:spLocks/>
          </p:cNvSpPr>
          <p:nvPr/>
        </p:nvSpPr>
        <p:spPr>
          <a:xfrm>
            <a:off x="1565029" y="4209322"/>
            <a:ext cx="4590298" cy="830997"/>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Gambia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$25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in energy sector governance and operations; closes in 2026 </a:t>
            </a:r>
          </a:p>
        </p:txBody>
      </p:sp>
      <p:grpSp>
        <p:nvGrpSpPr>
          <p:cNvPr id="100" name="Group 99">
            <a:extLst>
              <a:ext uri="{FF2B5EF4-FFF2-40B4-BE49-F238E27FC236}">
                <a16:creationId xmlns:a16="http://schemas.microsoft.com/office/drawing/2014/main" id="{D71A19F9-318B-4F21-B8E3-873E62F86E81}"/>
              </a:ext>
            </a:extLst>
          </p:cNvPr>
          <p:cNvGrpSpPr/>
          <p:nvPr/>
        </p:nvGrpSpPr>
        <p:grpSpPr>
          <a:xfrm rot="10800000">
            <a:off x="414394" y="4278665"/>
            <a:ext cx="977313" cy="977313"/>
            <a:chOff x="419100" y="5223553"/>
            <a:chExt cx="977313" cy="977313"/>
          </a:xfrm>
        </p:grpSpPr>
        <p:sp>
          <p:nvSpPr>
            <p:cNvPr id="101" name="Oval 100">
              <a:extLst>
                <a:ext uri="{FF2B5EF4-FFF2-40B4-BE49-F238E27FC236}">
                  <a16:creationId xmlns:a16="http://schemas.microsoft.com/office/drawing/2014/main" id="{8375C235-F0E3-4E1B-8C30-75D8F9197420}"/>
                </a:ext>
              </a:extLst>
            </p:cNvPr>
            <p:cNvSpPr/>
            <p:nvPr/>
          </p:nvSpPr>
          <p:spPr>
            <a:xfrm>
              <a:off x="419100" y="5223553"/>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02" name="Arc 101">
              <a:extLst>
                <a:ext uri="{FF2B5EF4-FFF2-40B4-BE49-F238E27FC236}">
                  <a16:creationId xmlns:a16="http://schemas.microsoft.com/office/drawing/2014/main" id="{98928B99-1392-45D3-999D-3D555FBABD72}"/>
                </a:ext>
              </a:extLst>
            </p:cNvPr>
            <p:cNvSpPr/>
            <p:nvPr/>
          </p:nvSpPr>
          <p:spPr>
            <a:xfrm>
              <a:off x="419100" y="5228259"/>
              <a:ext cx="972607" cy="972607"/>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sp>
        <p:nvSpPr>
          <p:cNvPr id="88" name="Content Placeholder 2">
            <a:extLst>
              <a:ext uri="{FF2B5EF4-FFF2-40B4-BE49-F238E27FC236}">
                <a16:creationId xmlns:a16="http://schemas.microsoft.com/office/drawing/2014/main" id="{09E6AF9F-3EDA-4F0E-B9E4-53EC8EB3B26E}"/>
              </a:ext>
            </a:extLst>
          </p:cNvPr>
          <p:cNvSpPr txBox="1">
            <a:spLocks/>
          </p:cNvSpPr>
          <p:nvPr/>
        </p:nvSpPr>
        <p:spPr>
          <a:xfrm>
            <a:off x="7522813" y="3311416"/>
            <a:ext cx="4369184" cy="830997"/>
          </a:xfrm>
          <a:prstGeom prst="rect">
            <a:avLst/>
          </a:prstGeom>
        </p:spPr>
        <p:txBody>
          <a:bodyPr vert="horz" wrap="square" lIns="91440" tIns="45720" rIns="91440" bIns="4572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Kenya</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 </a:t>
            </a:r>
          </a:p>
          <a:p>
            <a:pPr marL="0" indent="0">
              <a:lnSpc>
                <a:spcPct val="100000"/>
              </a:lnSpc>
              <a:spcBef>
                <a:spcPts val="0"/>
              </a:spcBef>
              <a:buNone/>
              <a:defRPr/>
            </a:pPr>
            <a:r>
              <a:rPr kumimoji="0" lang="en-US" sz="1600" b="1" i="0" u="none" strike="noStrike" kern="1200" cap="none" spc="0" normalizeH="0" baseline="0" noProof="0" dirty="0">
                <a:ln>
                  <a:noFill/>
                </a:ln>
                <a:solidFill>
                  <a:srgbClr val="2784A9"/>
                </a:solidFill>
                <a:effectLst/>
                <a:uLnTx/>
                <a:uFillTx/>
                <a:latin typeface="Century Gothic"/>
                <a:sym typeface="Century Gothic" panose="020B0502020202020204" pitchFamily="34" charset="0"/>
              </a:rPr>
              <a:t>$60 </a:t>
            </a:r>
            <a:r>
              <a:rPr kumimoji="0" lang="en-US" sz="1600" b="0" i="0" u="none" strike="noStrike" kern="1200" cap="none" spc="0" normalizeH="0" baseline="0" noProof="0" dirty="0">
                <a:ln>
                  <a:noFill/>
                </a:ln>
                <a:effectLst/>
                <a:uLnTx/>
                <a:uFillTx/>
                <a:latin typeface="Century Gothic"/>
                <a:sym typeface="Century Gothic" panose="020B0502020202020204" pitchFamily="34" charset="0"/>
              </a:rPr>
              <a:t>million </a:t>
            </a:r>
            <a:r>
              <a:rPr lang="en-US" sz="1600" dirty="0">
                <a:latin typeface="Century Gothic"/>
                <a:sym typeface="Century Gothic" panose="020B0502020202020204" pitchFamily="34" charset="0"/>
              </a:rPr>
              <a:t>urban transportation and land use planning</a:t>
            </a:r>
            <a:endParaRPr lang="en-US" sz="1600" i="0" u="none" strike="noStrike" kern="1200" cap="none" spc="0" normalizeH="0" baseline="0" noProof="0" dirty="0">
              <a:ln>
                <a:noFill/>
              </a:ln>
              <a:effectLst/>
              <a:uLnTx/>
              <a:uFillTx/>
              <a:latin typeface="Century Gothic" panose="020B0502020202020204" pitchFamily="34" charset="0"/>
            </a:endParaRPr>
          </a:p>
        </p:txBody>
      </p:sp>
      <p:pic>
        <p:nvPicPr>
          <p:cNvPr id="51" name="Picture 50" descr="sig-rgb-vert-usa-dark">
            <a:extLst>
              <a:ext uri="{FF2B5EF4-FFF2-40B4-BE49-F238E27FC236}">
                <a16:creationId xmlns:a16="http://schemas.microsoft.com/office/drawing/2014/main" id="{520980AB-AFB2-452A-9343-1B94F348D9E5}"/>
              </a:ext>
            </a:extLst>
          </p:cNvPr>
          <p:cNvPicPr>
            <a:picLocks noChangeAspect="1" noChangeArrowheads="1"/>
          </p:cNvPicPr>
          <p:nvPr/>
        </p:nvPicPr>
        <p:blipFill>
          <a:blip r:embed="rId7" cstate="print"/>
          <a:stretch>
            <a:fillRect/>
          </a:stretch>
        </p:blipFill>
        <p:spPr bwMode="auto">
          <a:xfrm>
            <a:off x="10874977" y="109724"/>
            <a:ext cx="1019223" cy="1062727"/>
          </a:xfrm>
          <a:prstGeom prst="rect">
            <a:avLst/>
          </a:prstGeom>
          <a:noFill/>
        </p:spPr>
      </p:pic>
      <p:sp>
        <p:nvSpPr>
          <p:cNvPr id="5" name="TextBox 4">
            <a:extLst>
              <a:ext uri="{FF2B5EF4-FFF2-40B4-BE49-F238E27FC236}">
                <a16:creationId xmlns:a16="http://schemas.microsoft.com/office/drawing/2014/main" id="{BCB545B2-28F9-8272-9354-ED021EF9FA04}"/>
              </a:ext>
            </a:extLst>
          </p:cNvPr>
          <p:cNvSpPr txBox="1"/>
          <p:nvPr/>
        </p:nvSpPr>
        <p:spPr>
          <a:xfrm>
            <a:off x="719191" y="1733137"/>
            <a:ext cx="3729517" cy="369332"/>
          </a:xfrm>
          <a:prstGeom prst="rect">
            <a:avLst/>
          </a:prstGeom>
          <a:noFill/>
        </p:spPr>
        <p:txBody>
          <a:bodyPr wrap="square" lIns="0" rtlCol="0">
            <a:spAutoFit/>
          </a:bodyPr>
          <a:lstStyle/>
          <a:p>
            <a:pPr algn="l"/>
            <a:r>
              <a:rPr lang="en-US" b="1" dirty="0"/>
              <a:t>Implementation </a:t>
            </a:r>
          </a:p>
        </p:txBody>
      </p:sp>
      <p:sp>
        <p:nvSpPr>
          <p:cNvPr id="7" name="TextBox 6">
            <a:extLst>
              <a:ext uri="{FF2B5EF4-FFF2-40B4-BE49-F238E27FC236}">
                <a16:creationId xmlns:a16="http://schemas.microsoft.com/office/drawing/2014/main" id="{2D59B20B-D842-2885-62AF-E9935C207F05}"/>
              </a:ext>
            </a:extLst>
          </p:cNvPr>
          <p:cNvSpPr txBox="1"/>
          <p:nvPr/>
        </p:nvSpPr>
        <p:spPr>
          <a:xfrm>
            <a:off x="6917409" y="1733137"/>
            <a:ext cx="3729517" cy="369332"/>
          </a:xfrm>
          <a:prstGeom prst="rect">
            <a:avLst/>
          </a:prstGeom>
          <a:noFill/>
        </p:spPr>
        <p:txBody>
          <a:bodyPr wrap="square" lIns="0" rtlCol="0">
            <a:spAutoFit/>
          </a:bodyPr>
          <a:lstStyle/>
          <a:p>
            <a:pPr algn="l"/>
            <a:r>
              <a:rPr lang="en-US" b="1" dirty="0"/>
              <a:t>Development </a:t>
            </a:r>
            <a:r>
              <a:rPr lang="en-US" sz="1400" dirty="0"/>
              <a:t> </a:t>
            </a:r>
          </a:p>
        </p:txBody>
      </p:sp>
      <p:cxnSp>
        <p:nvCxnSpPr>
          <p:cNvPr id="8" name="Straight Connector 7">
            <a:extLst>
              <a:ext uri="{FF2B5EF4-FFF2-40B4-BE49-F238E27FC236}">
                <a16:creationId xmlns:a16="http://schemas.microsoft.com/office/drawing/2014/main" id="{7A84C04C-0704-E48D-0CF2-E96E84823C03}"/>
              </a:ext>
            </a:extLst>
          </p:cNvPr>
          <p:cNvCxnSpPr>
            <a:cxnSpLocks/>
          </p:cNvCxnSpPr>
          <p:nvPr/>
        </p:nvCxnSpPr>
        <p:spPr>
          <a:xfrm>
            <a:off x="6230557" y="1518035"/>
            <a:ext cx="19467" cy="487267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BF1D1977-67E8-4A6E-B44B-5870FC051282}"/>
              </a:ext>
            </a:extLst>
          </p:cNvPr>
          <p:cNvGrpSpPr/>
          <p:nvPr/>
        </p:nvGrpSpPr>
        <p:grpSpPr>
          <a:xfrm>
            <a:off x="6431106" y="3222257"/>
            <a:ext cx="1000165" cy="1009315"/>
            <a:chOff x="6404653" y="4078675"/>
            <a:chExt cx="1000165" cy="1009315"/>
          </a:xfrm>
        </p:grpSpPr>
        <p:sp>
          <p:nvSpPr>
            <p:cNvPr id="114" name="Arc 113">
              <a:extLst>
                <a:ext uri="{FF2B5EF4-FFF2-40B4-BE49-F238E27FC236}">
                  <a16:creationId xmlns:a16="http://schemas.microsoft.com/office/drawing/2014/main" id="{19398E6F-7AA1-42F9-8CD2-53955E837B20}"/>
                </a:ext>
              </a:extLst>
            </p:cNvPr>
            <p:cNvSpPr/>
            <p:nvPr/>
          </p:nvSpPr>
          <p:spPr>
            <a:xfrm flipH="1">
              <a:off x="6413299" y="4078675"/>
              <a:ext cx="991519" cy="1009315"/>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13" name="Oval 112">
              <a:extLst>
                <a:ext uri="{FF2B5EF4-FFF2-40B4-BE49-F238E27FC236}">
                  <a16:creationId xmlns:a16="http://schemas.microsoft.com/office/drawing/2014/main" id="{CC0BEA5C-9553-4188-B89F-25050A58B8BD}"/>
                </a:ext>
              </a:extLst>
            </p:cNvPr>
            <p:cNvSpPr/>
            <p:nvPr/>
          </p:nvSpPr>
          <p:spPr>
            <a:xfrm>
              <a:off x="6404653" y="4094677"/>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pic>
        <p:nvPicPr>
          <p:cNvPr id="15" name="Picture 14">
            <a:extLst>
              <a:ext uri="{FF2B5EF4-FFF2-40B4-BE49-F238E27FC236}">
                <a16:creationId xmlns:a16="http://schemas.microsoft.com/office/drawing/2014/main" id="{E1B9E83A-F744-0708-84EA-83DF80421475}"/>
              </a:ext>
            </a:extLst>
          </p:cNvPr>
          <p:cNvPicPr>
            <a:picLocks noChangeAspect="1"/>
          </p:cNvPicPr>
          <p:nvPr/>
        </p:nvPicPr>
        <p:blipFill>
          <a:blip r:embed="rId8"/>
          <a:stretch>
            <a:fillRect/>
          </a:stretch>
        </p:blipFill>
        <p:spPr>
          <a:xfrm>
            <a:off x="6598620" y="3406875"/>
            <a:ext cx="637578" cy="631936"/>
          </a:xfrm>
          <a:prstGeom prst="rect">
            <a:avLst/>
          </a:prstGeom>
          <a:effectLst>
            <a:glow>
              <a:schemeClr val="accent3">
                <a:satMod val="175000"/>
              </a:schemeClr>
            </a:glow>
            <a:softEdge rad="0"/>
          </a:effectLst>
        </p:spPr>
      </p:pic>
      <p:pic>
        <p:nvPicPr>
          <p:cNvPr id="19" name="Picture 18">
            <a:extLst>
              <a:ext uri="{FF2B5EF4-FFF2-40B4-BE49-F238E27FC236}">
                <a16:creationId xmlns:a16="http://schemas.microsoft.com/office/drawing/2014/main" id="{BDDB5624-1BDE-221B-EEF6-D86D6BCCEFD3}"/>
              </a:ext>
            </a:extLst>
          </p:cNvPr>
          <p:cNvPicPr>
            <a:picLocks noChangeAspect="1"/>
          </p:cNvPicPr>
          <p:nvPr/>
        </p:nvPicPr>
        <p:blipFill>
          <a:blip r:embed="rId9"/>
          <a:stretch>
            <a:fillRect/>
          </a:stretch>
        </p:blipFill>
        <p:spPr>
          <a:xfrm>
            <a:off x="651714" y="2620654"/>
            <a:ext cx="628463" cy="621198"/>
          </a:xfrm>
          <a:prstGeom prst="rect">
            <a:avLst/>
          </a:prstGeom>
        </p:spPr>
      </p:pic>
      <p:pic>
        <p:nvPicPr>
          <p:cNvPr id="22" name="Picture 21">
            <a:extLst>
              <a:ext uri="{FF2B5EF4-FFF2-40B4-BE49-F238E27FC236}">
                <a16:creationId xmlns:a16="http://schemas.microsoft.com/office/drawing/2014/main" id="{59B19B16-3E2E-B646-05DA-75F12134418C}"/>
              </a:ext>
            </a:extLst>
          </p:cNvPr>
          <p:cNvPicPr>
            <a:picLocks noChangeAspect="1"/>
          </p:cNvPicPr>
          <p:nvPr/>
        </p:nvPicPr>
        <p:blipFill>
          <a:blip r:embed="rId10"/>
          <a:stretch>
            <a:fillRect/>
          </a:stretch>
        </p:blipFill>
        <p:spPr>
          <a:xfrm>
            <a:off x="651714" y="4514074"/>
            <a:ext cx="526335" cy="542670"/>
          </a:xfrm>
          <a:prstGeom prst="rect">
            <a:avLst/>
          </a:prstGeom>
        </p:spPr>
      </p:pic>
    </p:spTree>
    <p:extLst>
      <p:ext uri="{BB962C8B-B14F-4D97-AF65-F5344CB8AC3E}">
        <p14:creationId xmlns:p14="http://schemas.microsoft.com/office/powerpoint/2010/main" val="4739141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80D895-744C-4191-BE41-A8DE04D4E72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5" name="Object 4" hidden="1">
                        <a:extLst>
                          <a:ext uri="{FF2B5EF4-FFF2-40B4-BE49-F238E27FC236}">
                            <a16:creationId xmlns:a16="http://schemas.microsoft.com/office/drawing/2014/main" id="{5080D895-744C-4191-BE41-A8DE04D4E72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CBFFCC79-D8D0-4D1C-8719-48A09741C63D}"/>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 name="Rectangle 3" hidden="1">
            <a:extLst>
              <a:ext uri="{FF2B5EF4-FFF2-40B4-BE49-F238E27FC236}">
                <a16:creationId xmlns:a16="http://schemas.microsoft.com/office/drawing/2014/main" id="{24C3500F-B4E3-4B8E-B5D3-B5FE257C944C}"/>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3" name="Title 2">
            <a:extLst>
              <a:ext uri="{FF2B5EF4-FFF2-40B4-BE49-F238E27FC236}">
                <a16:creationId xmlns:a16="http://schemas.microsoft.com/office/drawing/2014/main" id="{8E5D914C-B70A-45F2-B048-521CA1C617D2}"/>
              </a:ext>
            </a:extLst>
          </p:cNvPr>
          <p:cNvSpPr>
            <a:spLocks noGrp="1"/>
          </p:cNvSpPr>
          <p:nvPr>
            <p:ph type="title"/>
          </p:nvPr>
        </p:nvSpPr>
        <p:spPr>
          <a:xfrm>
            <a:off x="440675" y="341522"/>
            <a:ext cx="11310650" cy="837283"/>
          </a:xfrm>
        </p:spPr>
        <p:txBody>
          <a:bodyPr vert="horz"/>
          <a:lstStyle/>
          <a:p>
            <a:r>
              <a:rPr lang="en-US" sz="2800" b="1" dirty="0">
                <a:sym typeface="Century Gothic" panose="020B0502020202020204" pitchFamily="34" charset="0"/>
              </a:rPr>
              <a:t>Snapshot of Africa Portfolio – by Sector</a:t>
            </a:r>
          </a:p>
        </p:txBody>
      </p:sp>
      <p:grpSp>
        <p:nvGrpSpPr>
          <p:cNvPr id="10" name="Group 9">
            <a:extLst>
              <a:ext uri="{FF2B5EF4-FFF2-40B4-BE49-F238E27FC236}">
                <a16:creationId xmlns:a16="http://schemas.microsoft.com/office/drawing/2014/main" id="{478ADCB1-9EA5-4C06-A448-5247B143E7A6}"/>
              </a:ext>
            </a:extLst>
          </p:cNvPr>
          <p:cNvGrpSpPr/>
          <p:nvPr/>
        </p:nvGrpSpPr>
        <p:grpSpPr>
          <a:xfrm>
            <a:off x="440675" y="1574800"/>
            <a:ext cx="5486400" cy="420606"/>
            <a:chOff x="440675" y="1574800"/>
            <a:chExt cx="5486400" cy="420606"/>
          </a:xfrm>
        </p:grpSpPr>
        <p:sp>
          <p:nvSpPr>
            <p:cNvPr id="43" name="Rectangle 42">
              <a:extLst>
                <a:ext uri="{FF2B5EF4-FFF2-40B4-BE49-F238E27FC236}">
                  <a16:creationId xmlns:a16="http://schemas.microsoft.com/office/drawing/2014/main" id="{FE8E3AD9-2816-4441-9978-E2D92101789E}"/>
                </a:ext>
              </a:extLst>
            </p:cNvPr>
            <p:cNvSpPr/>
            <p:nvPr/>
          </p:nvSpPr>
          <p:spPr>
            <a:xfrm>
              <a:off x="440675" y="1574800"/>
              <a:ext cx="5486400" cy="371384"/>
            </a:xfrm>
            <a:prstGeom prst="rect">
              <a:avLst/>
            </a:prstGeom>
          </p:spPr>
          <p:txBody>
            <a:bodyPr wrap="square" lIns="0" tIns="0" rIns="0" bIns="0">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Current Active Portfolio</a:t>
              </a:r>
              <a:r>
                <a:rPr kumimoji="0" lang="en-US" sz="1100" b="1" i="0" u="none" strike="noStrike" kern="1200" cap="none" spc="0" normalizeH="0" baseline="3000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1</a:t>
              </a:r>
              <a:r>
                <a:rPr kumimoji="0" lang="en-US" sz="11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 </a:t>
              </a:r>
              <a:br>
                <a:rPr kumimoji="0" lang="en-US" sz="11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br>
              <a:r>
                <a:rPr kumimoji="0" lang="en-US" sz="11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a:t>
              </a:r>
              <a:r>
                <a:rPr lang="en-US" sz="1100" b="1" dirty="0">
                  <a:solidFill>
                    <a:srgbClr val="002060"/>
                  </a:solidFill>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2.6</a:t>
              </a:r>
              <a:r>
                <a:rPr kumimoji="0" lang="en-US" sz="1100" b="1" i="0" u="none" strike="noStrike" kern="1200" cap="none" spc="0" normalizeH="0" baseline="0" noProof="0" dirty="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 bn total)</a:t>
              </a:r>
            </a:p>
          </p:txBody>
        </p:sp>
        <p:cxnSp>
          <p:nvCxnSpPr>
            <p:cNvPr id="44" name="Straight Connector 43">
              <a:extLst>
                <a:ext uri="{FF2B5EF4-FFF2-40B4-BE49-F238E27FC236}">
                  <a16:creationId xmlns:a16="http://schemas.microsoft.com/office/drawing/2014/main" id="{D24FEB93-E55A-44BE-BCF1-B2722F058DE4}"/>
                </a:ext>
              </a:extLst>
            </p:cNvPr>
            <p:cNvCxnSpPr>
              <a:cxnSpLocks/>
            </p:cNvCxnSpPr>
            <p:nvPr/>
          </p:nvCxnSpPr>
          <p:spPr>
            <a:xfrm>
              <a:off x="440675" y="1995406"/>
              <a:ext cx="5484959" cy="0"/>
            </a:xfrm>
            <a:prstGeom prst="line">
              <a:avLst/>
            </a:prstGeom>
            <a:ln>
              <a:solidFill>
                <a:srgbClr val="002B82"/>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5A7BABBC-7D1C-4A6F-B601-CCF04E0C98D3}"/>
              </a:ext>
            </a:extLst>
          </p:cNvPr>
          <p:cNvGrpSpPr/>
          <p:nvPr/>
        </p:nvGrpSpPr>
        <p:grpSpPr>
          <a:xfrm>
            <a:off x="6264925" y="1574800"/>
            <a:ext cx="5486400" cy="420606"/>
            <a:chOff x="6264925" y="1574800"/>
            <a:chExt cx="5486400" cy="420606"/>
          </a:xfrm>
        </p:grpSpPr>
        <p:sp>
          <p:nvSpPr>
            <p:cNvPr id="46" name="Rectangle 45">
              <a:extLst>
                <a:ext uri="{FF2B5EF4-FFF2-40B4-BE49-F238E27FC236}">
                  <a16:creationId xmlns:a16="http://schemas.microsoft.com/office/drawing/2014/main" id="{BF406CFD-6C36-4DD4-BD9B-82BFE18E9B97}"/>
                </a:ext>
              </a:extLst>
            </p:cNvPr>
            <p:cNvSpPr/>
            <p:nvPr/>
          </p:nvSpPr>
          <p:spPr>
            <a:xfrm>
              <a:off x="6264925" y="1574800"/>
              <a:ext cx="5486400" cy="371384"/>
            </a:xfrm>
            <a:prstGeom prst="rect">
              <a:avLst/>
            </a:prstGeom>
          </p:spPr>
          <p:txBody>
            <a:bodyPr wrap="square" lIns="0" tIns="0" rIns="0" bIns="0">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Cumulative Portfolio</a:t>
              </a:r>
              <a:r>
                <a:rPr kumimoji="0" lang="en-US" sz="1100" b="1" i="0" u="none" strike="noStrike" kern="1200" cap="none" spc="0" normalizeH="0" baseline="3000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2</a:t>
              </a:r>
              <a:r>
                <a:rPr kumimoji="0" lang="en-US" sz="1100" b="1" i="0" u="none" strike="noStrike" kern="1200" cap="none" spc="0" normalizeH="0" baseline="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 </a:t>
              </a:r>
              <a:br>
                <a:rPr kumimoji="0" lang="en-US" sz="1100" b="1" i="0" u="none" strike="noStrike" kern="1200" cap="none" spc="0" normalizeH="0" baseline="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br>
              <a:r>
                <a:rPr kumimoji="0" lang="en-US" sz="1100" b="1" i="0" u="none" strike="noStrike" kern="1200" cap="none" spc="0" normalizeH="0" baseline="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($9.3 bn total)</a:t>
              </a:r>
            </a:p>
          </p:txBody>
        </p:sp>
        <p:cxnSp>
          <p:nvCxnSpPr>
            <p:cNvPr id="47" name="Straight Connector 46">
              <a:extLst>
                <a:ext uri="{FF2B5EF4-FFF2-40B4-BE49-F238E27FC236}">
                  <a16:creationId xmlns:a16="http://schemas.microsoft.com/office/drawing/2014/main" id="{6A8839B7-082D-43A7-B78C-027D0689A21B}"/>
                </a:ext>
              </a:extLst>
            </p:cNvPr>
            <p:cNvCxnSpPr>
              <a:cxnSpLocks/>
            </p:cNvCxnSpPr>
            <p:nvPr/>
          </p:nvCxnSpPr>
          <p:spPr>
            <a:xfrm>
              <a:off x="6264925" y="1995406"/>
              <a:ext cx="5484959" cy="0"/>
            </a:xfrm>
            <a:prstGeom prst="line">
              <a:avLst/>
            </a:prstGeom>
            <a:ln>
              <a:solidFill>
                <a:srgbClr val="002B82"/>
              </a:solidFill>
            </a:ln>
          </p:spPr>
          <p:style>
            <a:lnRef idx="1">
              <a:schemeClr val="accent1"/>
            </a:lnRef>
            <a:fillRef idx="0">
              <a:schemeClr val="accent1"/>
            </a:fillRef>
            <a:effectRef idx="0">
              <a:schemeClr val="accent1"/>
            </a:effectRef>
            <a:fontRef idx="minor">
              <a:schemeClr val="tx1"/>
            </a:fontRef>
          </p:style>
        </p:cxnSp>
      </p:grpSp>
      <p:graphicFrame>
        <p:nvGraphicFramePr>
          <p:cNvPr id="41" name="Chart 40">
            <a:extLst>
              <a:ext uri="{FF2B5EF4-FFF2-40B4-BE49-F238E27FC236}">
                <a16:creationId xmlns:a16="http://schemas.microsoft.com/office/drawing/2014/main" id="{15E38EB3-F15B-43EA-90CC-F4F2F18C273E}"/>
              </a:ext>
            </a:extLst>
          </p:cNvPr>
          <p:cNvGraphicFramePr/>
          <p:nvPr>
            <p:extLst>
              <p:ext uri="{D42A27DB-BD31-4B8C-83A1-F6EECF244321}">
                <p14:modId xmlns:p14="http://schemas.microsoft.com/office/powerpoint/2010/main" val="2386838078"/>
              </p:ext>
            </p:extLst>
          </p:nvPr>
        </p:nvGraphicFramePr>
        <p:xfrm>
          <a:off x="6360722" y="2129641"/>
          <a:ext cx="5257799" cy="3858768"/>
        </p:xfrm>
        <a:graphic>
          <a:graphicData uri="http://schemas.openxmlformats.org/drawingml/2006/chart">
            <c:chart xmlns:c="http://schemas.openxmlformats.org/drawingml/2006/chart" xmlns:r="http://schemas.openxmlformats.org/officeDocument/2006/relationships" r:id="rId8"/>
          </a:graphicData>
        </a:graphic>
      </p:graphicFrame>
      <p:cxnSp>
        <p:nvCxnSpPr>
          <p:cNvPr id="8" name="Straight Connector 7">
            <a:extLst>
              <a:ext uri="{FF2B5EF4-FFF2-40B4-BE49-F238E27FC236}">
                <a16:creationId xmlns:a16="http://schemas.microsoft.com/office/drawing/2014/main" id="{ABCC84B0-5096-4494-BD25-2FEDBF4E7CF8}"/>
              </a:ext>
            </a:extLst>
          </p:cNvPr>
          <p:cNvCxnSpPr>
            <a:cxnSpLocks/>
          </p:cNvCxnSpPr>
          <p:nvPr/>
        </p:nvCxnSpPr>
        <p:spPr>
          <a:xfrm>
            <a:off x="6096000" y="2129641"/>
            <a:ext cx="0" cy="3858768"/>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52" name="Chart 51">
            <a:extLst>
              <a:ext uri="{FF2B5EF4-FFF2-40B4-BE49-F238E27FC236}">
                <a16:creationId xmlns:a16="http://schemas.microsoft.com/office/drawing/2014/main" id="{F4698984-E382-41CB-8E13-A7774FDD3D96}"/>
              </a:ext>
            </a:extLst>
          </p:cNvPr>
          <p:cNvGraphicFramePr/>
          <p:nvPr>
            <p:extLst>
              <p:ext uri="{D42A27DB-BD31-4B8C-83A1-F6EECF244321}">
                <p14:modId xmlns:p14="http://schemas.microsoft.com/office/powerpoint/2010/main" val="1622956237"/>
              </p:ext>
            </p:extLst>
          </p:nvPr>
        </p:nvGraphicFramePr>
        <p:xfrm>
          <a:off x="431800" y="2129641"/>
          <a:ext cx="5257799" cy="3858768"/>
        </p:xfrm>
        <a:graphic>
          <a:graphicData uri="http://schemas.openxmlformats.org/drawingml/2006/chart">
            <c:chart xmlns:c="http://schemas.openxmlformats.org/drawingml/2006/chart" xmlns:r="http://schemas.openxmlformats.org/officeDocument/2006/relationships" r:id="rId9"/>
          </a:graphicData>
        </a:graphic>
      </p:graphicFrame>
      <p:sp>
        <p:nvSpPr>
          <p:cNvPr id="18" name="TextBox 17">
            <a:extLst>
              <a:ext uri="{FF2B5EF4-FFF2-40B4-BE49-F238E27FC236}">
                <a16:creationId xmlns:a16="http://schemas.microsoft.com/office/drawing/2014/main" id="{B8AF3258-70EC-4073-AD65-454C81901A70}"/>
              </a:ext>
            </a:extLst>
          </p:cNvPr>
          <p:cNvSpPr txBox="1"/>
          <p:nvPr/>
        </p:nvSpPr>
        <p:spPr>
          <a:xfrm>
            <a:off x="431800" y="6202680"/>
            <a:ext cx="11338560" cy="274320"/>
          </a:xfrm>
          <a:prstGeom prst="rect">
            <a:avLst/>
          </a:prstGeom>
          <a:noFill/>
        </p:spPr>
        <p:txBody>
          <a:bodyPr wrap="square" lIns="0" tIns="0" rIns="0" bIns="0" rtlCol="0" anchor="b">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Figures reflect Africa’s existing and projected (estimated) commitments, for current in implementation; 2 Figures reflect cumulative commitments and expenditures for Africa compacts to date.  They include all closed compacts and current compacts in implementation but exclude current compacts in development.  Data from IATI FY22Q3 via DCO/FO.</a:t>
            </a:r>
          </a:p>
        </p:txBody>
      </p:sp>
      <p:sp>
        <p:nvSpPr>
          <p:cNvPr id="7" name="Footer Placeholder 6">
            <a:extLst>
              <a:ext uri="{FF2B5EF4-FFF2-40B4-BE49-F238E27FC236}">
                <a16:creationId xmlns:a16="http://schemas.microsoft.com/office/drawing/2014/main" id="{04A9FFC4-5AB7-4A44-BF2E-4BB0BC754F95}"/>
              </a:ext>
            </a:extLst>
          </p:cNvPr>
          <p:cNvSpPr>
            <a:spLocks noGrp="1"/>
          </p:cNvSpPr>
          <p:nvPr>
            <p:ph type="ftr" sz="quarter" idx="11"/>
          </p:nvPr>
        </p:nvSpPr>
        <p:spPr>
          <a:xfrm>
            <a:off x="4038600" y="6593775"/>
            <a:ext cx="4114800" cy="207818"/>
          </a:xfrm>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0000"/>
                </a:solidFill>
                <a:effectLst/>
                <a:uLnTx/>
                <a:uFillTx/>
                <a:latin typeface="Century Gothic" panose="020B0502020202020204" pitchFamily="34" charset="0"/>
                <a:ea typeface="+mn-ea"/>
                <a:cs typeface="+mn-cs"/>
                <a:sym typeface="Century Gothic" panose="020B0502020202020204" pitchFamily="34" charset="0"/>
              </a:rPr>
              <a:t>CONFIDENTIAL - MCC USE ONLY</a:t>
            </a:r>
          </a:p>
        </p:txBody>
      </p:sp>
      <p:sp>
        <p:nvSpPr>
          <p:cNvPr id="17" name="Slide Number Placeholder 5">
            <a:extLst>
              <a:ext uri="{FF2B5EF4-FFF2-40B4-BE49-F238E27FC236}">
                <a16:creationId xmlns:a16="http://schemas.microsoft.com/office/drawing/2014/main" id="{052CE9DF-5FDD-42AF-8202-E00AE5597875}"/>
              </a:ext>
            </a:extLst>
          </p:cNvPr>
          <p:cNvSpPr txBox="1">
            <a:spLocks/>
          </p:cNvSpPr>
          <p:nvPr/>
        </p:nvSpPr>
        <p:spPr>
          <a:xfrm>
            <a:off x="11480799" y="6529824"/>
            <a:ext cx="449943" cy="248568"/>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50586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pic>
        <p:nvPicPr>
          <p:cNvPr id="19" name="Picture 18" descr="sig-rgb-vert-usa-dark">
            <a:extLst>
              <a:ext uri="{FF2B5EF4-FFF2-40B4-BE49-F238E27FC236}">
                <a16:creationId xmlns:a16="http://schemas.microsoft.com/office/drawing/2014/main" id="{14922E32-BCB0-498F-BDD0-0EA262C749F0}"/>
              </a:ext>
            </a:extLst>
          </p:cNvPr>
          <p:cNvPicPr>
            <a:picLocks noChangeAspect="1" noChangeArrowheads="1"/>
          </p:cNvPicPr>
          <p:nvPr/>
        </p:nvPicPr>
        <p:blipFill>
          <a:blip r:embed="rId10" cstate="print"/>
          <a:stretch>
            <a:fillRect/>
          </a:stretch>
        </p:blipFill>
        <p:spPr bwMode="auto">
          <a:xfrm>
            <a:off x="10874977" y="109724"/>
            <a:ext cx="1019223" cy="1062727"/>
          </a:xfrm>
          <a:prstGeom prst="rect">
            <a:avLst/>
          </a:prstGeom>
          <a:noFill/>
        </p:spPr>
      </p:pic>
    </p:spTree>
    <p:extLst>
      <p:ext uri="{BB962C8B-B14F-4D97-AF65-F5344CB8AC3E}">
        <p14:creationId xmlns:p14="http://schemas.microsoft.com/office/powerpoint/2010/main" val="2989885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80D895-744C-4191-BE41-A8DE04D4E72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5" name="Object 4" hidden="1">
                        <a:extLst>
                          <a:ext uri="{FF2B5EF4-FFF2-40B4-BE49-F238E27FC236}">
                            <a16:creationId xmlns:a16="http://schemas.microsoft.com/office/drawing/2014/main" id="{5080D895-744C-4191-BE41-A8DE04D4E72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CBFFCC79-D8D0-4D1C-8719-48A09741C63D}"/>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 name="Rectangle 3" hidden="1">
            <a:extLst>
              <a:ext uri="{FF2B5EF4-FFF2-40B4-BE49-F238E27FC236}">
                <a16:creationId xmlns:a16="http://schemas.microsoft.com/office/drawing/2014/main" id="{24C3500F-B4E3-4B8E-B5D3-B5FE257C944C}"/>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17" name="Slide Number Placeholder 5">
            <a:extLst>
              <a:ext uri="{FF2B5EF4-FFF2-40B4-BE49-F238E27FC236}">
                <a16:creationId xmlns:a16="http://schemas.microsoft.com/office/drawing/2014/main" id="{052CE9DF-5FDD-42AF-8202-E00AE5597875}"/>
              </a:ext>
            </a:extLst>
          </p:cNvPr>
          <p:cNvSpPr txBox="1">
            <a:spLocks/>
          </p:cNvSpPr>
          <p:nvPr/>
        </p:nvSpPr>
        <p:spPr>
          <a:xfrm>
            <a:off x="11480799" y="6529824"/>
            <a:ext cx="449943" cy="248568"/>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50586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sp>
        <p:nvSpPr>
          <p:cNvPr id="20" name="Title 19">
            <a:extLst>
              <a:ext uri="{FF2B5EF4-FFF2-40B4-BE49-F238E27FC236}">
                <a16:creationId xmlns:a16="http://schemas.microsoft.com/office/drawing/2014/main" id="{2BC2CF3B-DB79-4F95-8E73-2E1C1C325278}"/>
              </a:ext>
            </a:extLst>
          </p:cNvPr>
          <p:cNvSpPr>
            <a:spLocks noGrp="1"/>
          </p:cNvSpPr>
          <p:nvPr>
            <p:ph type="title"/>
          </p:nvPr>
        </p:nvSpPr>
        <p:spPr/>
        <p:txBody>
          <a:bodyPr vert="horz"/>
          <a:lstStyle/>
          <a:p>
            <a:r>
              <a:rPr lang="en-US"/>
              <a:t>Opportunities                                                                              </a:t>
            </a:r>
          </a:p>
        </p:txBody>
      </p:sp>
      <p:sp>
        <p:nvSpPr>
          <p:cNvPr id="49" name="Freeform 7">
            <a:extLst>
              <a:ext uri="{FF2B5EF4-FFF2-40B4-BE49-F238E27FC236}">
                <a16:creationId xmlns:a16="http://schemas.microsoft.com/office/drawing/2014/main" id="{61886CC9-1A95-45F4-80B9-3F7867B74704}"/>
              </a:ext>
            </a:extLst>
          </p:cNvPr>
          <p:cNvSpPr>
            <a:spLocks/>
          </p:cNvSpPr>
          <p:nvPr/>
        </p:nvSpPr>
        <p:spPr bwMode="auto">
          <a:xfrm>
            <a:off x="4310971" y="1696361"/>
            <a:ext cx="3356304" cy="2496065"/>
          </a:xfrm>
          <a:custGeom>
            <a:avLst/>
            <a:gdLst>
              <a:gd name="T0" fmla="*/ 2310 w 2378"/>
              <a:gd name="T1" fmla="*/ 953 h 1775"/>
              <a:gd name="T2" fmla="*/ 2060 w 2378"/>
              <a:gd name="T3" fmla="*/ 953 h 1775"/>
              <a:gd name="T4" fmla="*/ 2034 w 2378"/>
              <a:gd name="T5" fmla="*/ 977 h 1775"/>
              <a:gd name="T6" fmla="*/ 1779 w 2378"/>
              <a:gd name="T7" fmla="*/ 1513 h 1775"/>
              <a:gd name="T8" fmla="*/ 1140 w 2378"/>
              <a:gd name="T9" fmla="*/ 1772 h 1775"/>
              <a:gd name="T10" fmla="*/ 526 w 2378"/>
              <a:gd name="T11" fmla="*/ 1513 h 1775"/>
              <a:gd name="T12" fmla="*/ 312 w 2378"/>
              <a:gd name="T13" fmla="*/ 1168 h 1775"/>
              <a:gd name="T14" fmla="*/ 287 w 2378"/>
              <a:gd name="T15" fmla="*/ 1150 h 1775"/>
              <a:gd name="T16" fmla="*/ 68 w 2378"/>
              <a:gd name="T17" fmla="*/ 1150 h 1775"/>
              <a:gd name="T18" fmla="*/ 1 w 2378"/>
              <a:gd name="T19" fmla="*/ 1086 h 1775"/>
              <a:gd name="T20" fmla="*/ 67 w 2378"/>
              <a:gd name="T21" fmla="*/ 1018 h 1775"/>
              <a:gd name="T22" fmla="*/ 357 w 2378"/>
              <a:gd name="T23" fmla="*/ 1018 h 1775"/>
              <a:gd name="T24" fmla="*/ 422 w 2378"/>
              <a:gd name="T25" fmla="*/ 1077 h 1775"/>
              <a:gd name="T26" fmla="*/ 619 w 2378"/>
              <a:gd name="T27" fmla="*/ 1420 h 1775"/>
              <a:gd name="T28" fmla="*/ 1153 w 2378"/>
              <a:gd name="T29" fmla="*/ 1641 h 1775"/>
              <a:gd name="T30" fmla="*/ 1686 w 2378"/>
              <a:gd name="T31" fmla="*/ 1420 h 1775"/>
              <a:gd name="T32" fmla="*/ 1907 w 2378"/>
              <a:gd name="T33" fmla="*/ 886 h 1775"/>
              <a:gd name="T34" fmla="*/ 1686 w 2378"/>
              <a:gd name="T35" fmla="*/ 352 h 1775"/>
              <a:gd name="T36" fmla="*/ 1153 w 2378"/>
              <a:gd name="T37" fmla="*/ 131 h 1775"/>
              <a:gd name="T38" fmla="*/ 619 w 2378"/>
              <a:gd name="T39" fmla="*/ 352 h 1775"/>
              <a:gd name="T40" fmla="*/ 422 w 2378"/>
              <a:gd name="T41" fmla="*/ 694 h 1775"/>
              <a:gd name="T42" fmla="*/ 357 w 2378"/>
              <a:gd name="T43" fmla="*/ 756 h 1775"/>
              <a:gd name="T44" fmla="*/ 141 w 2378"/>
              <a:gd name="T45" fmla="*/ 756 h 1775"/>
              <a:gd name="T46" fmla="*/ 74 w 2378"/>
              <a:gd name="T47" fmla="*/ 693 h 1775"/>
              <a:gd name="T48" fmla="*/ 139 w 2378"/>
              <a:gd name="T49" fmla="*/ 625 h 1775"/>
              <a:gd name="T50" fmla="*/ 286 w 2378"/>
              <a:gd name="T51" fmla="*/ 625 h 1775"/>
              <a:gd name="T52" fmla="*/ 312 w 2378"/>
              <a:gd name="T53" fmla="*/ 606 h 1775"/>
              <a:gd name="T54" fmla="*/ 526 w 2378"/>
              <a:gd name="T55" fmla="*/ 260 h 1775"/>
              <a:gd name="T56" fmla="*/ 1153 w 2378"/>
              <a:gd name="T57" fmla="*/ 0 h 1775"/>
              <a:gd name="T58" fmla="*/ 1779 w 2378"/>
              <a:gd name="T59" fmla="*/ 260 h 1775"/>
              <a:gd name="T60" fmla="*/ 1994 w 2378"/>
              <a:gd name="T61" fmla="*/ 607 h 1775"/>
              <a:gd name="T62" fmla="*/ 2019 w 2378"/>
              <a:gd name="T63" fmla="*/ 625 h 1775"/>
              <a:gd name="T64" fmla="*/ 2058 w 2378"/>
              <a:gd name="T65" fmla="*/ 625 h 1775"/>
              <a:gd name="T66" fmla="*/ 2125 w 2378"/>
              <a:gd name="T67" fmla="*/ 688 h 1775"/>
              <a:gd name="T68" fmla="*/ 2059 w 2378"/>
              <a:gd name="T69" fmla="*/ 756 h 1775"/>
              <a:gd name="T70" fmla="*/ 2059 w 2378"/>
              <a:gd name="T71" fmla="*/ 756 h 1775"/>
              <a:gd name="T72" fmla="*/ 2033 w 2378"/>
              <a:gd name="T73" fmla="*/ 785 h 1775"/>
              <a:gd name="T74" fmla="*/ 2034 w 2378"/>
              <a:gd name="T75" fmla="*/ 797 h 1775"/>
              <a:gd name="T76" fmla="*/ 2061 w 2378"/>
              <a:gd name="T77" fmla="*/ 822 h 1775"/>
              <a:gd name="T78" fmla="*/ 2311 w 2378"/>
              <a:gd name="T79" fmla="*/ 822 h 1775"/>
              <a:gd name="T80" fmla="*/ 2377 w 2378"/>
              <a:gd name="T81" fmla="*/ 890 h 1775"/>
              <a:gd name="T82" fmla="*/ 2310 w 2378"/>
              <a:gd name="T83" fmla="*/ 953 h 1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8" h="1775">
                <a:moveTo>
                  <a:pt x="2310" y="953"/>
                </a:moveTo>
                <a:cubicBezTo>
                  <a:pt x="2060" y="953"/>
                  <a:pt x="2060" y="953"/>
                  <a:pt x="2060" y="953"/>
                </a:cubicBezTo>
                <a:cubicBezTo>
                  <a:pt x="2047" y="953"/>
                  <a:pt x="2035" y="963"/>
                  <a:pt x="2034" y="977"/>
                </a:cubicBezTo>
                <a:cubicBezTo>
                  <a:pt x="2013" y="1179"/>
                  <a:pt x="1925" y="1367"/>
                  <a:pt x="1779" y="1513"/>
                </a:cubicBezTo>
                <a:cubicBezTo>
                  <a:pt x="1610" y="1681"/>
                  <a:pt x="1379" y="1775"/>
                  <a:pt x="1140" y="1772"/>
                </a:cubicBezTo>
                <a:cubicBezTo>
                  <a:pt x="908" y="1769"/>
                  <a:pt x="691" y="1677"/>
                  <a:pt x="526" y="1513"/>
                </a:cubicBezTo>
                <a:cubicBezTo>
                  <a:pt x="429" y="1415"/>
                  <a:pt x="355" y="1297"/>
                  <a:pt x="312" y="1168"/>
                </a:cubicBezTo>
                <a:cubicBezTo>
                  <a:pt x="309" y="1157"/>
                  <a:pt x="298" y="1150"/>
                  <a:pt x="287" y="1150"/>
                </a:cubicBezTo>
                <a:cubicBezTo>
                  <a:pt x="68" y="1150"/>
                  <a:pt x="68" y="1150"/>
                  <a:pt x="68" y="1150"/>
                </a:cubicBezTo>
                <a:cubicBezTo>
                  <a:pt x="33" y="1150"/>
                  <a:pt x="3" y="1122"/>
                  <a:pt x="1" y="1086"/>
                </a:cubicBezTo>
                <a:cubicBezTo>
                  <a:pt x="0" y="1049"/>
                  <a:pt x="30" y="1018"/>
                  <a:pt x="67" y="1018"/>
                </a:cubicBezTo>
                <a:cubicBezTo>
                  <a:pt x="357" y="1018"/>
                  <a:pt x="357" y="1018"/>
                  <a:pt x="357" y="1018"/>
                </a:cubicBezTo>
                <a:cubicBezTo>
                  <a:pt x="391" y="1018"/>
                  <a:pt x="419" y="1044"/>
                  <a:pt x="422" y="1077"/>
                </a:cubicBezTo>
                <a:cubicBezTo>
                  <a:pt x="456" y="1206"/>
                  <a:pt x="524" y="1324"/>
                  <a:pt x="619" y="1420"/>
                </a:cubicBezTo>
                <a:cubicBezTo>
                  <a:pt x="761" y="1562"/>
                  <a:pt x="951" y="1641"/>
                  <a:pt x="1153" y="1641"/>
                </a:cubicBezTo>
                <a:cubicBezTo>
                  <a:pt x="1354" y="1641"/>
                  <a:pt x="1544" y="1562"/>
                  <a:pt x="1686" y="1420"/>
                </a:cubicBezTo>
                <a:cubicBezTo>
                  <a:pt x="1829" y="1277"/>
                  <a:pt x="1907" y="1088"/>
                  <a:pt x="1907" y="886"/>
                </a:cubicBezTo>
                <a:cubicBezTo>
                  <a:pt x="1907" y="685"/>
                  <a:pt x="1829" y="495"/>
                  <a:pt x="1686" y="352"/>
                </a:cubicBezTo>
                <a:cubicBezTo>
                  <a:pt x="1544" y="210"/>
                  <a:pt x="1354" y="131"/>
                  <a:pt x="1153" y="131"/>
                </a:cubicBezTo>
                <a:cubicBezTo>
                  <a:pt x="951" y="131"/>
                  <a:pt x="761" y="210"/>
                  <a:pt x="619" y="352"/>
                </a:cubicBezTo>
                <a:cubicBezTo>
                  <a:pt x="524" y="448"/>
                  <a:pt x="456" y="566"/>
                  <a:pt x="422" y="694"/>
                </a:cubicBezTo>
                <a:cubicBezTo>
                  <a:pt x="420" y="729"/>
                  <a:pt x="392" y="756"/>
                  <a:pt x="357" y="756"/>
                </a:cubicBezTo>
                <a:cubicBezTo>
                  <a:pt x="141" y="756"/>
                  <a:pt x="141" y="756"/>
                  <a:pt x="141" y="756"/>
                </a:cubicBezTo>
                <a:cubicBezTo>
                  <a:pt x="105" y="756"/>
                  <a:pt x="75" y="728"/>
                  <a:pt x="74" y="693"/>
                </a:cubicBezTo>
                <a:cubicBezTo>
                  <a:pt x="72" y="655"/>
                  <a:pt x="102" y="625"/>
                  <a:pt x="139" y="625"/>
                </a:cubicBezTo>
                <a:cubicBezTo>
                  <a:pt x="286" y="625"/>
                  <a:pt x="286" y="625"/>
                  <a:pt x="286" y="625"/>
                </a:cubicBezTo>
                <a:cubicBezTo>
                  <a:pt x="298" y="625"/>
                  <a:pt x="308" y="617"/>
                  <a:pt x="312" y="606"/>
                </a:cubicBezTo>
                <a:cubicBezTo>
                  <a:pt x="355" y="477"/>
                  <a:pt x="428" y="358"/>
                  <a:pt x="526" y="260"/>
                </a:cubicBezTo>
                <a:cubicBezTo>
                  <a:pt x="693" y="92"/>
                  <a:pt x="916" y="0"/>
                  <a:pt x="1153" y="0"/>
                </a:cubicBezTo>
                <a:cubicBezTo>
                  <a:pt x="1389" y="0"/>
                  <a:pt x="1612" y="92"/>
                  <a:pt x="1779" y="260"/>
                </a:cubicBezTo>
                <a:cubicBezTo>
                  <a:pt x="1878" y="359"/>
                  <a:pt x="1951" y="477"/>
                  <a:pt x="1994" y="607"/>
                </a:cubicBezTo>
                <a:cubicBezTo>
                  <a:pt x="1997" y="617"/>
                  <a:pt x="2007" y="625"/>
                  <a:pt x="2019" y="625"/>
                </a:cubicBezTo>
                <a:cubicBezTo>
                  <a:pt x="2058" y="625"/>
                  <a:pt x="2058" y="625"/>
                  <a:pt x="2058" y="625"/>
                </a:cubicBezTo>
                <a:cubicBezTo>
                  <a:pt x="2093" y="625"/>
                  <a:pt x="2124" y="652"/>
                  <a:pt x="2125" y="688"/>
                </a:cubicBezTo>
                <a:cubicBezTo>
                  <a:pt x="2126" y="725"/>
                  <a:pt x="2096" y="756"/>
                  <a:pt x="2059" y="756"/>
                </a:cubicBezTo>
                <a:cubicBezTo>
                  <a:pt x="2059" y="756"/>
                  <a:pt x="2059" y="756"/>
                  <a:pt x="2059" y="756"/>
                </a:cubicBezTo>
                <a:cubicBezTo>
                  <a:pt x="2043" y="756"/>
                  <a:pt x="2031" y="770"/>
                  <a:pt x="2033" y="785"/>
                </a:cubicBezTo>
                <a:cubicBezTo>
                  <a:pt x="2033" y="789"/>
                  <a:pt x="2034" y="793"/>
                  <a:pt x="2034" y="797"/>
                </a:cubicBezTo>
                <a:cubicBezTo>
                  <a:pt x="2035" y="811"/>
                  <a:pt x="2047" y="822"/>
                  <a:pt x="2061" y="822"/>
                </a:cubicBezTo>
                <a:cubicBezTo>
                  <a:pt x="2311" y="822"/>
                  <a:pt x="2311" y="822"/>
                  <a:pt x="2311" y="822"/>
                </a:cubicBezTo>
                <a:cubicBezTo>
                  <a:pt x="2348" y="822"/>
                  <a:pt x="2378" y="852"/>
                  <a:pt x="2377" y="890"/>
                </a:cubicBezTo>
                <a:cubicBezTo>
                  <a:pt x="2376" y="925"/>
                  <a:pt x="2345" y="953"/>
                  <a:pt x="2310" y="953"/>
                </a:cubicBezTo>
                <a:close/>
              </a:path>
            </a:pathLst>
          </a:custGeom>
          <a:solidFill>
            <a:srgbClr val="BC133E"/>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1" name="Oval 14">
            <a:extLst>
              <a:ext uri="{FF2B5EF4-FFF2-40B4-BE49-F238E27FC236}">
                <a16:creationId xmlns:a16="http://schemas.microsoft.com/office/drawing/2014/main" id="{8D5F7F1D-2D83-4E2D-BB6D-F00F6E83EAB6}"/>
              </a:ext>
            </a:extLst>
          </p:cNvPr>
          <p:cNvSpPr>
            <a:spLocks noChangeArrowheads="1"/>
          </p:cNvSpPr>
          <p:nvPr/>
        </p:nvSpPr>
        <p:spPr bwMode="auto">
          <a:xfrm>
            <a:off x="7252552" y="3125358"/>
            <a:ext cx="185004" cy="184086"/>
          </a:xfrm>
          <a:prstGeom prst="ellipse">
            <a:avLst/>
          </a:prstGeom>
          <a:solidFill>
            <a:srgbClr val="54C0F9"/>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3" name="Freeform 16">
            <a:extLst>
              <a:ext uri="{FF2B5EF4-FFF2-40B4-BE49-F238E27FC236}">
                <a16:creationId xmlns:a16="http://schemas.microsoft.com/office/drawing/2014/main" id="{695AE849-7AA0-4F98-9B47-B55A7256F19F}"/>
              </a:ext>
            </a:extLst>
          </p:cNvPr>
          <p:cNvSpPr>
            <a:spLocks/>
          </p:cNvSpPr>
          <p:nvPr/>
        </p:nvSpPr>
        <p:spPr bwMode="auto">
          <a:xfrm>
            <a:off x="7505389" y="1701819"/>
            <a:ext cx="2876832" cy="2491388"/>
          </a:xfrm>
          <a:custGeom>
            <a:avLst/>
            <a:gdLst>
              <a:gd name="T0" fmla="*/ 1779 w 2038"/>
              <a:gd name="T1" fmla="*/ 259 h 1772"/>
              <a:gd name="T2" fmla="*/ 1152 w 2038"/>
              <a:gd name="T3" fmla="*/ 0 h 1772"/>
              <a:gd name="T4" fmla="*/ 526 w 2038"/>
              <a:gd name="T5" fmla="*/ 259 h 1772"/>
              <a:gd name="T6" fmla="*/ 310 w 2038"/>
              <a:gd name="T7" fmla="*/ 610 h 1772"/>
              <a:gd name="T8" fmla="*/ 293 w 2038"/>
              <a:gd name="T9" fmla="*/ 622 h 1772"/>
              <a:gd name="T10" fmla="*/ 141 w 2038"/>
              <a:gd name="T11" fmla="*/ 622 h 1772"/>
              <a:gd name="T12" fmla="*/ 74 w 2038"/>
              <a:gd name="T13" fmla="*/ 685 h 1772"/>
              <a:gd name="T14" fmla="*/ 139 w 2038"/>
              <a:gd name="T15" fmla="*/ 753 h 1772"/>
              <a:gd name="T16" fmla="*/ 357 w 2038"/>
              <a:gd name="T17" fmla="*/ 753 h 1772"/>
              <a:gd name="T18" fmla="*/ 422 w 2038"/>
              <a:gd name="T19" fmla="*/ 695 h 1772"/>
              <a:gd name="T20" fmla="*/ 619 w 2038"/>
              <a:gd name="T21" fmla="*/ 352 h 1772"/>
              <a:gd name="T22" fmla="*/ 1152 w 2038"/>
              <a:gd name="T23" fmla="*/ 131 h 1772"/>
              <a:gd name="T24" fmla="*/ 1686 w 2038"/>
              <a:gd name="T25" fmla="*/ 352 h 1772"/>
              <a:gd name="T26" fmla="*/ 1907 w 2038"/>
              <a:gd name="T27" fmla="*/ 886 h 1772"/>
              <a:gd name="T28" fmla="*/ 1686 w 2038"/>
              <a:gd name="T29" fmla="*/ 1419 h 1772"/>
              <a:gd name="T30" fmla="*/ 1152 w 2038"/>
              <a:gd name="T31" fmla="*/ 1640 h 1772"/>
              <a:gd name="T32" fmla="*/ 619 w 2038"/>
              <a:gd name="T33" fmla="*/ 1419 h 1772"/>
              <a:gd name="T34" fmla="*/ 422 w 2038"/>
              <a:gd name="T35" fmla="*/ 1077 h 1772"/>
              <a:gd name="T36" fmla="*/ 357 w 2038"/>
              <a:gd name="T37" fmla="*/ 1016 h 1772"/>
              <a:gd name="T38" fmla="*/ 68 w 2038"/>
              <a:gd name="T39" fmla="*/ 1016 h 1772"/>
              <a:gd name="T40" fmla="*/ 1 w 2038"/>
              <a:gd name="T41" fmla="*/ 1079 h 1772"/>
              <a:gd name="T42" fmla="*/ 67 w 2038"/>
              <a:gd name="T43" fmla="*/ 1147 h 1772"/>
              <a:gd name="T44" fmla="*/ 292 w 2038"/>
              <a:gd name="T45" fmla="*/ 1147 h 1772"/>
              <a:gd name="T46" fmla="*/ 310 w 2038"/>
              <a:gd name="T47" fmla="*/ 1160 h 1772"/>
              <a:gd name="T48" fmla="*/ 526 w 2038"/>
              <a:gd name="T49" fmla="*/ 1512 h 1772"/>
              <a:gd name="T50" fmla="*/ 1152 w 2038"/>
              <a:gd name="T51" fmla="*/ 1772 h 1772"/>
              <a:gd name="T52" fmla="*/ 1779 w 2038"/>
              <a:gd name="T53" fmla="*/ 1512 h 1772"/>
              <a:gd name="T54" fmla="*/ 2038 w 2038"/>
              <a:gd name="T55" fmla="*/ 886 h 1772"/>
              <a:gd name="T56" fmla="*/ 1779 w 2038"/>
              <a:gd name="T57" fmla="*/ 259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38" h="1772">
                <a:moveTo>
                  <a:pt x="1779" y="259"/>
                </a:moveTo>
                <a:cubicBezTo>
                  <a:pt x="1613" y="93"/>
                  <a:pt x="1388" y="0"/>
                  <a:pt x="1152" y="0"/>
                </a:cubicBezTo>
                <a:cubicBezTo>
                  <a:pt x="916" y="0"/>
                  <a:pt x="693" y="92"/>
                  <a:pt x="526" y="259"/>
                </a:cubicBezTo>
                <a:cubicBezTo>
                  <a:pt x="427" y="358"/>
                  <a:pt x="353" y="478"/>
                  <a:pt x="310" y="610"/>
                </a:cubicBezTo>
                <a:cubicBezTo>
                  <a:pt x="308" y="617"/>
                  <a:pt x="301" y="622"/>
                  <a:pt x="293" y="622"/>
                </a:cubicBezTo>
                <a:cubicBezTo>
                  <a:pt x="141" y="622"/>
                  <a:pt x="141" y="622"/>
                  <a:pt x="141" y="622"/>
                </a:cubicBezTo>
                <a:cubicBezTo>
                  <a:pt x="105" y="622"/>
                  <a:pt x="75" y="650"/>
                  <a:pt x="74" y="685"/>
                </a:cubicBezTo>
                <a:cubicBezTo>
                  <a:pt x="72" y="723"/>
                  <a:pt x="102" y="753"/>
                  <a:pt x="139" y="753"/>
                </a:cubicBezTo>
                <a:cubicBezTo>
                  <a:pt x="357" y="753"/>
                  <a:pt x="357" y="753"/>
                  <a:pt x="357" y="753"/>
                </a:cubicBezTo>
                <a:cubicBezTo>
                  <a:pt x="391" y="753"/>
                  <a:pt x="419" y="728"/>
                  <a:pt x="422" y="695"/>
                </a:cubicBezTo>
                <a:cubicBezTo>
                  <a:pt x="455" y="566"/>
                  <a:pt x="523" y="448"/>
                  <a:pt x="619" y="352"/>
                </a:cubicBezTo>
                <a:cubicBezTo>
                  <a:pt x="761" y="210"/>
                  <a:pt x="951" y="131"/>
                  <a:pt x="1152" y="131"/>
                </a:cubicBezTo>
                <a:cubicBezTo>
                  <a:pt x="1354" y="131"/>
                  <a:pt x="1544" y="210"/>
                  <a:pt x="1686" y="352"/>
                </a:cubicBezTo>
                <a:cubicBezTo>
                  <a:pt x="1829" y="495"/>
                  <a:pt x="1907" y="684"/>
                  <a:pt x="1907" y="886"/>
                </a:cubicBezTo>
                <a:cubicBezTo>
                  <a:pt x="1907" y="1087"/>
                  <a:pt x="1829" y="1277"/>
                  <a:pt x="1686" y="1419"/>
                </a:cubicBezTo>
                <a:cubicBezTo>
                  <a:pt x="1544" y="1562"/>
                  <a:pt x="1354" y="1640"/>
                  <a:pt x="1152" y="1640"/>
                </a:cubicBezTo>
                <a:cubicBezTo>
                  <a:pt x="951" y="1640"/>
                  <a:pt x="761" y="1562"/>
                  <a:pt x="619" y="1419"/>
                </a:cubicBezTo>
                <a:cubicBezTo>
                  <a:pt x="524" y="1324"/>
                  <a:pt x="456" y="1206"/>
                  <a:pt x="422" y="1077"/>
                </a:cubicBezTo>
                <a:cubicBezTo>
                  <a:pt x="420" y="1043"/>
                  <a:pt x="392" y="1016"/>
                  <a:pt x="357" y="1016"/>
                </a:cubicBezTo>
                <a:cubicBezTo>
                  <a:pt x="68" y="1016"/>
                  <a:pt x="68" y="1016"/>
                  <a:pt x="68" y="1016"/>
                </a:cubicBezTo>
                <a:cubicBezTo>
                  <a:pt x="33" y="1016"/>
                  <a:pt x="2" y="1044"/>
                  <a:pt x="1" y="1079"/>
                </a:cubicBezTo>
                <a:cubicBezTo>
                  <a:pt x="0" y="1116"/>
                  <a:pt x="30" y="1147"/>
                  <a:pt x="67" y="1147"/>
                </a:cubicBezTo>
                <a:cubicBezTo>
                  <a:pt x="292" y="1147"/>
                  <a:pt x="292" y="1147"/>
                  <a:pt x="292" y="1147"/>
                </a:cubicBezTo>
                <a:cubicBezTo>
                  <a:pt x="300" y="1147"/>
                  <a:pt x="307" y="1152"/>
                  <a:pt x="310" y="1160"/>
                </a:cubicBezTo>
                <a:cubicBezTo>
                  <a:pt x="352" y="1292"/>
                  <a:pt x="426" y="1413"/>
                  <a:pt x="526" y="1512"/>
                </a:cubicBezTo>
                <a:cubicBezTo>
                  <a:pt x="693" y="1679"/>
                  <a:pt x="916" y="1772"/>
                  <a:pt x="1152" y="1772"/>
                </a:cubicBezTo>
                <a:cubicBezTo>
                  <a:pt x="1389" y="1772"/>
                  <a:pt x="1612" y="1679"/>
                  <a:pt x="1779" y="1512"/>
                </a:cubicBezTo>
                <a:cubicBezTo>
                  <a:pt x="1946" y="1345"/>
                  <a:pt x="2038" y="1122"/>
                  <a:pt x="2038" y="886"/>
                </a:cubicBezTo>
                <a:cubicBezTo>
                  <a:pt x="2038" y="649"/>
                  <a:pt x="1946" y="427"/>
                  <a:pt x="1779" y="259"/>
                </a:cubicBezTo>
                <a:close/>
              </a:path>
            </a:pathLst>
          </a:custGeom>
          <a:solidFill>
            <a:srgbClr val="54C0F9"/>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4" name="Oval 8">
            <a:extLst>
              <a:ext uri="{FF2B5EF4-FFF2-40B4-BE49-F238E27FC236}">
                <a16:creationId xmlns:a16="http://schemas.microsoft.com/office/drawing/2014/main" id="{573AC60F-A152-4A62-9F52-A6E32EA3345D}"/>
              </a:ext>
            </a:extLst>
          </p:cNvPr>
          <p:cNvSpPr>
            <a:spLocks noChangeArrowheads="1"/>
          </p:cNvSpPr>
          <p:nvPr/>
        </p:nvSpPr>
        <p:spPr bwMode="auto">
          <a:xfrm>
            <a:off x="4141381" y="2574664"/>
            <a:ext cx="186548" cy="184086"/>
          </a:xfrm>
          <a:prstGeom prst="ellipse">
            <a:avLst/>
          </a:prstGeom>
          <a:solidFill>
            <a:srgbClr val="00206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9" name="Freeform 6">
            <a:extLst>
              <a:ext uri="{FF2B5EF4-FFF2-40B4-BE49-F238E27FC236}">
                <a16:creationId xmlns:a16="http://schemas.microsoft.com/office/drawing/2014/main" id="{A86D6861-84EB-4653-A394-AD681733E2E8}"/>
              </a:ext>
            </a:extLst>
          </p:cNvPr>
          <p:cNvSpPr>
            <a:spLocks/>
          </p:cNvSpPr>
          <p:nvPr/>
        </p:nvSpPr>
        <p:spPr bwMode="auto">
          <a:xfrm>
            <a:off x="4630105" y="2846111"/>
            <a:ext cx="339177" cy="185645"/>
          </a:xfrm>
          <a:custGeom>
            <a:avLst/>
            <a:gdLst>
              <a:gd name="T0" fmla="*/ 176 w 241"/>
              <a:gd name="T1" fmla="*/ 132 h 132"/>
              <a:gd name="T2" fmla="*/ 65 w 241"/>
              <a:gd name="T3" fmla="*/ 132 h 132"/>
              <a:gd name="T4" fmla="*/ 0 w 241"/>
              <a:gd name="T5" fmla="*/ 66 h 132"/>
              <a:gd name="T6" fmla="*/ 65 w 241"/>
              <a:gd name="T7" fmla="*/ 0 h 132"/>
              <a:gd name="T8" fmla="*/ 176 w 241"/>
              <a:gd name="T9" fmla="*/ 0 h 132"/>
              <a:gd name="T10" fmla="*/ 241 w 241"/>
              <a:gd name="T11" fmla="*/ 66 h 132"/>
              <a:gd name="T12" fmla="*/ 176 w 241"/>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241" h="132">
                <a:moveTo>
                  <a:pt x="176" y="132"/>
                </a:moveTo>
                <a:cubicBezTo>
                  <a:pt x="65" y="132"/>
                  <a:pt x="65" y="132"/>
                  <a:pt x="65" y="132"/>
                </a:cubicBezTo>
                <a:cubicBezTo>
                  <a:pt x="29" y="132"/>
                  <a:pt x="0" y="102"/>
                  <a:pt x="0" y="66"/>
                </a:cubicBezTo>
                <a:cubicBezTo>
                  <a:pt x="0" y="30"/>
                  <a:pt x="29" y="0"/>
                  <a:pt x="65" y="0"/>
                </a:cubicBezTo>
                <a:cubicBezTo>
                  <a:pt x="176" y="0"/>
                  <a:pt x="176" y="0"/>
                  <a:pt x="176" y="0"/>
                </a:cubicBezTo>
                <a:cubicBezTo>
                  <a:pt x="212" y="0"/>
                  <a:pt x="241" y="30"/>
                  <a:pt x="241" y="66"/>
                </a:cubicBezTo>
                <a:cubicBezTo>
                  <a:pt x="241" y="102"/>
                  <a:pt x="212" y="132"/>
                  <a:pt x="176" y="132"/>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0" name="Freeform 9">
            <a:extLst>
              <a:ext uri="{FF2B5EF4-FFF2-40B4-BE49-F238E27FC236}">
                <a16:creationId xmlns:a16="http://schemas.microsoft.com/office/drawing/2014/main" id="{355D4605-22E5-4C0A-BE82-EF9CC7D7F779}"/>
              </a:ext>
            </a:extLst>
          </p:cNvPr>
          <p:cNvSpPr>
            <a:spLocks noEditPoints="1"/>
          </p:cNvSpPr>
          <p:nvPr/>
        </p:nvSpPr>
        <p:spPr bwMode="auto">
          <a:xfrm>
            <a:off x="1562101" y="1693240"/>
            <a:ext cx="2990917" cy="2500747"/>
          </a:xfrm>
          <a:custGeom>
            <a:avLst/>
            <a:gdLst>
              <a:gd name="T0" fmla="*/ 2117 w 2119"/>
              <a:gd name="T1" fmla="*/ 892 h 1778"/>
              <a:gd name="T2" fmla="*/ 2052 w 2119"/>
              <a:gd name="T3" fmla="*/ 824 h 1778"/>
              <a:gd name="T4" fmla="*/ 1799 w 2119"/>
              <a:gd name="T5" fmla="*/ 824 h 1778"/>
              <a:gd name="T6" fmla="*/ 1767 w 2119"/>
              <a:gd name="T7" fmla="*/ 794 h 1778"/>
              <a:gd name="T8" fmla="*/ 1513 w 2119"/>
              <a:gd name="T9" fmla="*/ 262 h 1778"/>
              <a:gd name="T10" fmla="*/ 874 w 2119"/>
              <a:gd name="T11" fmla="*/ 3 h 1778"/>
              <a:gd name="T12" fmla="*/ 260 w 2119"/>
              <a:gd name="T13" fmla="*/ 262 h 1778"/>
              <a:gd name="T14" fmla="*/ 0 w 2119"/>
              <a:gd name="T15" fmla="*/ 889 h 1778"/>
              <a:gd name="T16" fmla="*/ 260 w 2119"/>
              <a:gd name="T17" fmla="*/ 1515 h 1778"/>
              <a:gd name="T18" fmla="*/ 873 w 2119"/>
              <a:gd name="T19" fmla="*/ 1775 h 1778"/>
              <a:gd name="T20" fmla="*/ 1509 w 2119"/>
              <a:gd name="T21" fmla="*/ 1518 h 1778"/>
              <a:gd name="T22" fmla="*/ 1725 w 2119"/>
              <a:gd name="T23" fmla="*/ 1174 h 1778"/>
              <a:gd name="T24" fmla="*/ 1756 w 2119"/>
              <a:gd name="T25" fmla="*/ 1152 h 1778"/>
              <a:gd name="T26" fmla="*/ 1800 w 2119"/>
              <a:gd name="T27" fmla="*/ 1152 h 1778"/>
              <a:gd name="T28" fmla="*/ 1865 w 2119"/>
              <a:gd name="T29" fmla="*/ 1084 h 1778"/>
              <a:gd name="T30" fmla="*/ 1798 w 2119"/>
              <a:gd name="T31" fmla="*/ 1020 h 1778"/>
              <a:gd name="T32" fmla="*/ 1798 w 2119"/>
              <a:gd name="T33" fmla="*/ 1020 h 1778"/>
              <a:gd name="T34" fmla="*/ 1767 w 2119"/>
              <a:gd name="T35" fmla="*/ 985 h 1778"/>
              <a:gd name="T36" fmla="*/ 1767 w 2119"/>
              <a:gd name="T37" fmla="*/ 984 h 1778"/>
              <a:gd name="T38" fmla="*/ 1799 w 2119"/>
              <a:gd name="T39" fmla="*/ 955 h 1778"/>
              <a:gd name="T40" fmla="*/ 2050 w 2119"/>
              <a:gd name="T41" fmla="*/ 955 h 1778"/>
              <a:gd name="T42" fmla="*/ 2117 w 2119"/>
              <a:gd name="T43" fmla="*/ 892 h 1778"/>
              <a:gd name="T44" fmla="*/ 1641 w 2119"/>
              <a:gd name="T45" fmla="*/ 889 h 1778"/>
              <a:gd name="T46" fmla="*/ 1420 w 2119"/>
              <a:gd name="T47" fmla="*/ 1422 h 1778"/>
              <a:gd name="T48" fmla="*/ 886 w 2119"/>
              <a:gd name="T49" fmla="*/ 1643 h 1778"/>
              <a:gd name="T50" fmla="*/ 353 w 2119"/>
              <a:gd name="T51" fmla="*/ 1422 h 1778"/>
              <a:gd name="T52" fmla="*/ 132 w 2119"/>
              <a:gd name="T53" fmla="*/ 889 h 1778"/>
              <a:gd name="T54" fmla="*/ 353 w 2119"/>
              <a:gd name="T55" fmla="*/ 355 h 1778"/>
              <a:gd name="T56" fmla="*/ 886 w 2119"/>
              <a:gd name="T57" fmla="*/ 134 h 1778"/>
              <a:gd name="T58" fmla="*/ 1420 w 2119"/>
              <a:gd name="T59" fmla="*/ 355 h 1778"/>
              <a:gd name="T60" fmla="*/ 1641 w 2119"/>
              <a:gd name="T61" fmla="*/ 889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9" h="1778">
                <a:moveTo>
                  <a:pt x="2117" y="892"/>
                </a:moveTo>
                <a:cubicBezTo>
                  <a:pt x="2119" y="854"/>
                  <a:pt x="2089" y="824"/>
                  <a:pt x="2052" y="824"/>
                </a:cubicBezTo>
                <a:cubicBezTo>
                  <a:pt x="1799" y="824"/>
                  <a:pt x="1799" y="824"/>
                  <a:pt x="1799" y="824"/>
                </a:cubicBezTo>
                <a:cubicBezTo>
                  <a:pt x="1783" y="824"/>
                  <a:pt x="1769" y="811"/>
                  <a:pt x="1767" y="794"/>
                </a:cubicBezTo>
                <a:cubicBezTo>
                  <a:pt x="1746" y="593"/>
                  <a:pt x="1657" y="407"/>
                  <a:pt x="1513" y="262"/>
                </a:cubicBezTo>
                <a:cubicBezTo>
                  <a:pt x="1344" y="93"/>
                  <a:pt x="1113" y="0"/>
                  <a:pt x="874" y="3"/>
                </a:cubicBezTo>
                <a:cubicBezTo>
                  <a:pt x="642" y="6"/>
                  <a:pt x="424" y="98"/>
                  <a:pt x="260" y="262"/>
                </a:cubicBezTo>
                <a:cubicBezTo>
                  <a:pt x="92" y="430"/>
                  <a:pt x="0" y="652"/>
                  <a:pt x="0" y="889"/>
                </a:cubicBezTo>
                <a:cubicBezTo>
                  <a:pt x="0" y="1125"/>
                  <a:pt x="92" y="1348"/>
                  <a:pt x="260" y="1515"/>
                </a:cubicBezTo>
                <a:cubicBezTo>
                  <a:pt x="424" y="1679"/>
                  <a:pt x="641" y="1771"/>
                  <a:pt x="873" y="1775"/>
                </a:cubicBezTo>
                <a:cubicBezTo>
                  <a:pt x="1111" y="1778"/>
                  <a:pt x="1341" y="1685"/>
                  <a:pt x="1509" y="1518"/>
                </a:cubicBezTo>
                <a:cubicBezTo>
                  <a:pt x="1609" y="1420"/>
                  <a:pt x="1682" y="1302"/>
                  <a:pt x="1725" y="1174"/>
                </a:cubicBezTo>
                <a:cubicBezTo>
                  <a:pt x="1730" y="1161"/>
                  <a:pt x="1742" y="1152"/>
                  <a:pt x="1756" y="1152"/>
                </a:cubicBezTo>
                <a:cubicBezTo>
                  <a:pt x="1800" y="1152"/>
                  <a:pt x="1800" y="1152"/>
                  <a:pt x="1800" y="1152"/>
                </a:cubicBezTo>
                <a:cubicBezTo>
                  <a:pt x="1837" y="1152"/>
                  <a:pt x="1867" y="1121"/>
                  <a:pt x="1865" y="1084"/>
                </a:cubicBezTo>
                <a:cubicBezTo>
                  <a:pt x="1864" y="1048"/>
                  <a:pt x="1834" y="1020"/>
                  <a:pt x="1798" y="1020"/>
                </a:cubicBezTo>
                <a:cubicBezTo>
                  <a:pt x="1798" y="1020"/>
                  <a:pt x="1798" y="1020"/>
                  <a:pt x="1798" y="1020"/>
                </a:cubicBezTo>
                <a:cubicBezTo>
                  <a:pt x="1779" y="1020"/>
                  <a:pt x="1765" y="1004"/>
                  <a:pt x="1767" y="985"/>
                </a:cubicBezTo>
                <a:cubicBezTo>
                  <a:pt x="1767" y="985"/>
                  <a:pt x="1767" y="984"/>
                  <a:pt x="1767" y="984"/>
                </a:cubicBezTo>
                <a:cubicBezTo>
                  <a:pt x="1769" y="967"/>
                  <a:pt x="1783" y="955"/>
                  <a:pt x="1799" y="955"/>
                </a:cubicBezTo>
                <a:cubicBezTo>
                  <a:pt x="2050" y="955"/>
                  <a:pt x="2050" y="955"/>
                  <a:pt x="2050" y="955"/>
                </a:cubicBezTo>
                <a:cubicBezTo>
                  <a:pt x="2086" y="955"/>
                  <a:pt x="2116" y="927"/>
                  <a:pt x="2117" y="892"/>
                </a:cubicBezTo>
                <a:close/>
                <a:moveTo>
                  <a:pt x="1641" y="889"/>
                </a:moveTo>
                <a:cubicBezTo>
                  <a:pt x="1641" y="1090"/>
                  <a:pt x="1562" y="1280"/>
                  <a:pt x="1420" y="1422"/>
                </a:cubicBezTo>
                <a:cubicBezTo>
                  <a:pt x="1277" y="1565"/>
                  <a:pt x="1088" y="1643"/>
                  <a:pt x="886" y="1643"/>
                </a:cubicBezTo>
                <a:cubicBezTo>
                  <a:pt x="685" y="1643"/>
                  <a:pt x="495" y="1565"/>
                  <a:pt x="353" y="1422"/>
                </a:cubicBezTo>
                <a:cubicBezTo>
                  <a:pt x="210" y="1280"/>
                  <a:pt x="132" y="1090"/>
                  <a:pt x="132" y="889"/>
                </a:cubicBezTo>
                <a:cubicBezTo>
                  <a:pt x="132" y="687"/>
                  <a:pt x="210" y="498"/>
                  <a:pt x="353" y="355"/>
                </a:cubicBezTo>
                <a:cubicBezTo>
                  <a:pt x="495" y="213"/>
                  <a:pt x="685" y="134"/>
                  <a:pt x="886" y="134"/>
                </a:cubicBezTo>
                <a:cubicBezTo>
                  <a:pt x="1088" y="134"/>
                  <a:pt x="1277" y="213"/>
                  <a:pt x="1420" y="355"/>
                </a:cubicBezTo>
                <a:cubicBezTo>
                  <a:pt x="1562" y="498"/>
                  <a:pt x="1641" y="687"/>
                  <a:pt x="1641" y="889"/>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1" name="Freeform 11">
            <a:extLst>
              <a:ext uri="{FF2B5EF4-FFF2-40B4-BE49-F238E27FC236}">
                <a16:creationId xmlns:a16="http://schemas.microsoft.com/office/drawing/2014/main" id="{1F64F7C3-7873-4568-B1CF-35F5234BECF5}"/>
              </a:ext>
            </a:extLst>
          </p:cNvPr>
          <p:cNvSpPr>
            <a:spLocks/>
          </p:cNvSpPr>
          <p:nvPr/>
        </p:nvSpPr>
        <p:spPr bwMode="auto">
          <a:xfrm>
            <a:off x="1742480" y="1875766"/>
            <a:ext cx="2139894" cy="2132577"/>
          </a:xfrm>
          <a:custGeom>
            <a:avLst/>
            <a:gdLst>
              <a:gd name="T0" fmla="*/ 758 w 1516"/>
              <a:gd name="T1" fmla="*/ 0 h 1516"/>
              <a:gd name="T2" fmla="*/ 1294 w 1516"/>
              <a:gd name="T3" fmla="*/ 222 h 1516"/>
              <a:gd name="T4" fmla="*/ 1516 w 1516"/>
              <a:gd name="T5" fmla="*/ 758 h 1516"/>
              <a:gd name="T6" fmla="*/ 1294 w 1516"/>
              <a:gd name="T7" fmla="*/ 1294 h 1516"/>
              <a:gd name="T8" fmla="*/ 758 w 1516"/>
              <a:gd name="T9" fmla="*/ 1516 h 1516"/>
              <a:gd name="T10" fmla="*/ 222 w 1516"/>
              <a:gd name="T11" fmla="*/ 1294 h 1516"/>
              <a:gd name="T12" fmla="*/ 0 w 1516"/>
              <a:gd name="T13" fmla="*/ 758 h 1516"/>
              <a:gd name="T14" fmla="*/ 222 w 1516"/>
              <a:gd name="T15" fmla="*/ 222 h 1516"/>
              <a:gd name="T16" fmla="*/ 758 w 1516"/>
              <a:gd name="T17"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1516">
                <a:moveTo>
                  <a:pt x="758" y="0"/>
                </a:moveTo>
                <a:cubicBezTo>
                  <a:pt x="961" y="0"/>
                  <a:pt x="1151" y="79"/>
                  <a:pt x="1294" y="222"/>
                </a:cubicBezTo>
                <a:cubicBezTo>
                  <a:pt x="1437" y="365"/>
                  <a:pt x="1516" y="556"/>
                  <a:pt x="1516" y="758"/>
                </a:cubicBezTo>
                <a:cubicBezTo>
                  <a:pt x="1516" y="961"/>
                  <a:pt x="1437" y="1151"/>
                  <a:pt x="1294" y="1294"/>
                </a:cubicBezTo>
                <a:cubicBezTo>
                  <a:pt x="1151" y="1437"/>
                  <a:pt x="961" y="1516"/>
                  <a:pt x="758" y="1516"/>
                </a:cubicBezTo>
                <a:cubicBezTo>
                  <a:pt x="556" y="1516"/>
                  <a:pt x="365" y="1437"/>
                  <a:pt x="222" y="1294"/>
                </a:cubicBezTo>
                <a:cubicBezTo>
                  <a:pt x="79" y="1151"/>
                  <a:pt x="0" y="961"/>
                  <a:pt x="0" y="758"/>
                </a:cubicBezTo>
                <a:cubicBezTo>
                  <a:pt x="0" y="556"/>
                  <a:pt x="79" y="365"/>
                  <a:pt x="222" y="222"/>
                </a:cubicBezTo>
                <a:cubicBezTo>
                  <a:pt x="365" y="79"/>
                  <a:pt x="556" y="0"/>
                  <a:pt x="758"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2" name="Freeform 5">
            <a:extLst>
              <a:ext uri="{FF2B5EF4-FFF2-40B4-BE49-F238E27FC236}">
                <a16:creationId xmlns:a16="http://schemas.microsoft.com/office/drawing/2014/main" id="{F74ADFA3-AA00-4622-9A06-438E297EC96B}"/>
              </a:ext>
            </a:extLst>
          </p:cNvPr>
          <p:cNvSpPr>
            <a:spLocks/>
          </p:cNvSpPr>
          <p:nvPr/>
        </p:nvSpPr>
        <p:spPr bwMode="auto">
          <a:xfrm>
            <a:off x="7742816" y="2846111"/>
            <a:ext cx="342259" cy="185645"/>
          </a:xfrm>
          <a:custGeom>
            <a:avLst/>
            <a:gdLst>
              <a:gd name="T0" fmla="*/ 176 w 242"/>
              <a:gd name="T1" fmla="*/ 132 h 132"/>
              <a:gd name="T2" fmla="*/ 66 w 242"/>
              <a:gd name="T3" fmla="*/ 132 h 132"/>
              <a:gd name="T4" fmla="*/ 0 w 242"/>
              <a:gd name="T5" fmla="*/ 66 h 132"/>
              <a:gd name="T6" fmla="*/ 66 w 242"/>
              <a:gd name="T7" fmla="*/ 0 h 132"/>
              <a:gd name="T8" fmla="*/ 176 w 242"/>
              <a:gd name="T9" fmla="*/ 0 h 132"/>
              <a:gd name="T10" fmla="*/ 242 w 242"/>
              <a:gd name="T11" fmla="*/ 66 h 132"/>
              <a:gd name="T12" fmla="*/ 176 w 242"/>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242" h="132">
                <a:moveTo>
                  <a:pt x="176" y="132"/>
                </a:moveTo>
                <a:cubicBezTo>
                  <a:pt x="66" y="132"/>
                  <a:pt x="66" y="132"/>
                  <a:pt x="66" y="132"/>
                </a:cubicBezTo>
                <a:cubicBezTo>
                  <a:pt x="30" y="132"/>
                  <a:pt x="0" y="102"/>
                  <a:pt x="0" y="66"/>
                </a:cubicBezTo>
                <a:cubicBezTo>
                  <a:pt x="0" y="30"/>
                  <a:pt x="30" y="0"/>
                  <a:pt x="66" y="0"/>
                </a:cubicBezTo>
                <a:cubicBezTo>
                  <a:pt x="176" y="0"/>
                  <a:pt x="176" y="0"/>
                  <a:pt x="176" y="0"/>
                </a:cubicBezTo>
                <a:cubicBezTo>
                  <a:pt x="213" y="0"/>
                  <a:pt x="242" y="30"/>
                  <a:pt x="242" y="66"/>
                </a:cubicBezTo>
                <a:cubicBezTo>
                  <a:pt x="242" y="102"/>
                  <a:pt x="213" y="132"/>
                  <a:pt x="176" y="132"/>
                </a:cubicBezTo>
                <a:close/>
              </a:path>
            </a:pathLst>
          </a:custGeom>
          <a:solidFill>
            <a:srgbClr val="BC133E"/>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7" name="Freeform 10">
            <a:extLst>
              <a:ext uri="{FF2B5EF4-FFF2-40B4-BE49-F238E27FC236}">
                <a16:creationId xmlns:a16="http://schemas.microsoft.com/office/drawing/2014/main" id="{0330E47A-075A-4628-A09D-9EDC9A02AA9C}"/>
              </a:ext>
            </a:extLst>
          </p:cNvPr>
          <p:cNvSpPr>
            <a:spLocks/>
          </p:cNvSpPr>
          <p:nvPr/>
        </p:nvSpPr>
        <p:spPr bwMode="auto">
          <a:xfrm>
            <a:off x="4863958" y="1881225"/>
            <a:ext cx="2139894" cy="2132577"/>
          </a:xfrm>
          <a:custGeom>
            <a:avLst/>
            <a:gdLst>
              <a:gd name="T0" fmla="*/ 758 w 1516"/>
              <a:gd name="T1" fmla="*/ 0 h 1516"/>
              <a:gd name="T2" fmla="*/ 222 w 1516"/>
              <a:gd name="T3" fmla="*/ 222 h 1516"/>
              <a:gd name="T4" fmla="*/ 0 w 1516"/>
              <a:gd name="T5" fmla="*/ 758 h 1516"/>
              <a:gd name="T6" fmla="*/ 222 w 1516"/>
              <a:gd name="T7" fmla="*/ 1294 h 1516"/>
              <a:gd name="T8" fmla="*/ 758 w 1516"/>
              <a:gd name="T9" fmla="*/ 1516 h 1516"/>
              <a:gd name="T10" fmla="*/ 1294 w 1516"/>
              <a:gd name="T11" fmla="*/ 1294 h 1516"/>
              <a:gd name="T12" fmla="*/ 1516 w 1516"/>
              <a:gd name="T13" fmla="*/ 758 h 1516"/>
              <a:gd name="T14" fmla="*/ 1294 w 1516"/>
              <a:gd name="T15" fmla="*/ 222 h 1516"/>
              <a:gd name="T16" fmla="*/ 758 w 1516"/>
              <a:gd name="T17"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1516">
                <a:moveTo>
                  <a:pt x="758" y="0"/>
                </a:moveTo>
                <a:cubicBezTo>
                  <a:pt x="556" y="0"/>
                  <a:pt x="365" y="79"/>
                  <a:pt x="222" y="222"/>
                </a:cubicBezTo>
                <a:cubicBezTo>
                  <a:pt x="79" y="365"/>
                  <a:pt x="0" y="556"/>
                  <a:pt x="0" y="758"/>
                </a:cubicBezTo>
                <a:cubicBezTo>
                  <a:pt x="0" y="961"/>
                  <a:pt x="79" y="1151"/>
                  <a:pt x="222" y="1294"/>
                </a:cubicBezTo>
                <a:cubicBezTo>
                  <a:pt x="365" y="1437"/>
                  <a:pt x="556" y="1516"/>
                  <a:pt x="758" y="1516"/>
                </a:cubicBezTo>
                <a:cubicBezTo>
                  <a:pt x="960" y="1516"/>
                  <a:pt x="1151" y="1437"/>
                  <a:pt x="1294" y="1294"/>
                </a:cubicBezTo>
                <a:cubicBezTo>
                  <a:pt x="1437" y="1151"/>
                  <a:pt x="1516" y="961"/>
                  <a:pt x="1516" y="758"/>
                </a:cubicBezTo>
                <a:cubicBezTo>
                  <a:pt x="1516" y="556"/>
                  <a:pt x="1437" y="365"/>
                  <a:pt x="1294" y="222"/>
                </a:cubicBezTo>
                <a:cubicBezTo>
                  <a:pt x="1151" y="79"/>
                  <a:pt x="960" y="0"/>
                  <a:pt x="758"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8" name="Freeform 10">
            <a:extLst>
              <a:ext uri="{FF2B5EF4-FFF2-40B4-BE49-F238E27FC236}">
                <a16:creationId xmlns:a16="http://schemas.microsoft.com/office/drawing/2014/main" id="{F0C3488B-E612-4D90-A22B-AE254B99DBD2}"/>
              </a:ext>
            </a:extLst>
          </p:cNvPr>
          <p:cNvSpPr>
            <a:spLocks/>
          </p:cNvSpPr>
          <p:nvPr/>
        </p:nvSpPr>
        <p:spPr bwMode="auto">
          <a:xfrm>
            <a:off x="8089758" y="1881225"/>
            <a:ext cx="2139894" cy="2132577"/>
          </a:xfrm>
          <a:custGeom>
            <a:avLst/>
            <a:gdLst>
              <a:gd name="T0" fmla="*/ 758 w 1516"/>
              <a:gd name="T1" fmla="*/ 0 h 1516"/>
              <a:gd name="T2" fmla="*/ 222 w 1516"/>
              <a:gd name="T3" fmla="*/ 222 h 1516"/>
              <a:gd name="T4" fmla="*/ 0 w 1516"/>
              <a:gd name="T5" fmla="*/ 758 h 1516"/>
              <a:gd name="T6" fmla="*/ 222 w 1516"/>
              <a:gd name="T7" fmla="*/ 1294 h 1516"/>
              <a:gd name="T8" fmla="*/ 758 w 1516"/>
              <a:gd name="T9" fmla="*/ 1516 h 1516"/>
              <a:gd name="T10" fmla="*/ 1294 w 1516"/>
              <a:gd name="T11" fmla="*/ 1294 h 1516"/>
              <a:gd name="T12" fmla="*/ 1516 w 1516"/>
              <a:gd name="T13" fmla="*/ 758 h 1516"/>
              <a:gd name="T14" fmla="*/ 1294 w 1516"/>
              <a:gd name="T15" fmla="*/ 222 h 1516"/>
              <a:gd name="T16" fmla="*/ 758 w 1516"/>
              <a:gd name="T17"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1516">
                <a:moveTo>
                  <a:pt x="758" y="0"/>
                </a:moveTo>
                <a:cubicBezTo>
                  <a:pt x="556" y="0"/>
                  <a:pt x="365" y="79"/>
                  <a:pt x="222" y="222"/>
                </a:cubicBezTo>
                <a:cubicBezTo>
                  <a:pt x="79" y="365"/>
                  <a:pt x="0" y="556"/>
                  <a:pt x="0" y="758"/>
                </a:cubicBezTo>
                <a:cubicBezTo>
                  <a:pt x="0" y="961"/>
                  <a:pt x="79" y="1151"/>
                  <a:pt x="222" y="1294"/>
                </a:cubicBezTo>
                <a:cubicBezTo>
                  <a:pt x="365" y="1437"/>
                  <a:pt x="556" y="1516"/>
                  <a:pt x="758" y="1516"/>
                </a:cubicBezTo>
                <a:cubicBezTo>
                  <a:pt x="960" y="1516"/>
                  <a:pt x="1151" y="1437"/>
                  <a:pt x="1294" y="1294"/>
                </a:cubicBezTo>
                <a:cubicBezTo>
                  <a:pt x="1437" y="1151"/>
                  <a:pt x="1516" y="961"/>
                  <a:pt x="1516" y="758"/>
                </a:cubicBezTo>
                <a:cubicBezTo>
                  <a:pt x="1516" y="556"/>
                  <a:pt x="1437" y="365"/>
                  <a:pt x="1294" y="222"/>
                </a:cubicBezTo>
                <a:cubicBezTo>
                  <a:pt x="1151" y="79"/>
                  <a:pt x="960" y="0"/>
                  <a:pt x="758"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8" name="Rectangle 17">
            <a:extLst>
              <a:ext uri="{FF2B5EF4-FFF2-40B4-BE49-F238E27FC236}">
                <a16:creationId xmlns:a16="http://schemas.microsoft.com/office/drawing/2014/main" id="{FBF10D89-8031-42B2-911C-F51F727F473B}"/>
              </a:ext>
            </a:extLst>
          </p:cNvPr>
          <p:cNvSpPr/>
          <p:nvPr/>
        </p:nvSpPr>
        <p:spPr>
          <a:xfrm>
            <a:off x="1290344" y="4322883"/>
            <a:ext cx="3179822" cy="1564339"/>
          </a:xfrm>
          <a:prstGeom prst="rect">
            <a:avLst/>
          </a:prstGeom>
        </p:spPr>
        <p:txBody>
          <a:bodyPr wrap="square" lIns="91440" tIns="0" rIns="91440" bIns="0" anchor="t">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1800" b="1"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a:rPr>
              <a:t>Africa as trade and investment partner</a:t>
            </a: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a:rPr>
              <a:t>Prosper Africa 2.0 </a:t>
            </a:r>
            <a:endPar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a:rPr>
              <a:t>Collaboration w/ DFC, Africa 50, IFC, etc.</a:t>
            </a:r>
          </a:p>
        </p:txBody>
      </p:sp>
      <p:sp>
        <p:nvSpPr>
          <p:cNvPr id="19" name="Rectangle 18">
            <a:extLst>
              <a:ext uri="{FF2B5EF4-FFF2-40B4-BE49-F238E27FC236}">
                <a16:creationId xmlns:a16="http://schemas.microsoft.com/office/drawing/2014/main" id="{BF625E87-9E4F-4285-A57B-D613C5884D53}"/>
              </a:ext>
            </a:extLst>
          </p:cNvPr>
          <p:cNvSpPr/>
          <p:nvPr/>
        </p:nvSpPr>
        <p:spPr>
          <a:xfrm>
            <a:off x="4698563" y="4322883"/>
            <a:ext cx="3179822" cy="1245790"/>
          </a:xfrm>
          <a:prstGeom prst="rect">
            <a:avLst/>
          </a:prstGeom>
        </p:spPr>
        <p:txBody>
          <a:bodyPr wrap="square" lIns="91440" tIns="0" rIns="91440" bIns="0" anchor="t">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1800" b="1"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a:rPr>
              <a:t>Regional integration</a:t>
            </a: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err="1">
                <a:ln>
                  <a:noFill/>
                </a:ln>
                <a:solidFill>
                  <a:prstClr val="black"/>
                </a:solidFill>
                <a:effectLst/>
                <a:uLnTx/>
                <a:uFillTx/>
                <a:latin typeface="Century Gothic"/>
                <a:ea typeface="Calibri" panose="020F0502020204030204" pitchFamily="34" charset="0"/>
                <a:cs typeface="Times New Roman"/>
              </a:rPr>
              <a:t>AfCFTA</a:t>
            </a: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a:rPr>
              <a:t>, regional compacts, AU, RECs</a:t>
            </a:r>
            <a:endPar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endPar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D1517F18-AB08-49B2-8198-F80811B286DD}"/>
              </a:ext>
            </a:extLst>
          </p:cNvPr>
          <p:cNvSpPr/>
          <p:nvPr/>
        </p:nvSpPr>
        <p:spPr>
          <a:xfrm>
            <a:off x="8106781" y="4322883"/>
            <a:ext cx="3179822" cy="1882888"/>
          </a:xfrm>
          <a:prstGeom prst="rect">
            <a:avLst/>
          </a:prstGeom>
        </p:spPr>
        <p:txBody>
          <a:bodyPr wrap="square" tIns="0" bIns="0">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1800" b="1"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rPr>
              <a:t>Climate Change</a:t>
            </a: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rPr>
              <a:t>Strengthening institutions and policies</a:t>
            </a: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rPr>
              <a:t>Climate-resilient infrastructure</a:t>
            </a:r>
          </a:p>
          <a:p>
            <a:pPr marL="285750" marR="0" lvl="0" indent="-285750" algn="l" defTabSz="914400" rtl="0" eaLnBrk="1" fontAlgn="auto" latinLnBrk="0" hangingPunct="1">
              <a:lnSpc>
                <a:spcPct val="115000"/>
              </a:lnSpc>
              <a:spcBef>
                <a:spcPts val="0"/>
              </a:spcBef>
              <a:spcAft>
                <a:spcPts val="0"/>
              </a:spcAft>
              <a:buClr>
                <a:srgbClr val="002060"/>
              </a:buClr>
              <a:buSzTx/>
              <a:buFont typeface="Wingdings" panose="05000000000000000000" pitchFamily="2" charset="2"/>
              <a:buChar char="§"/>
              <a:tabLst/>
              <a:defRPr/>
            </a:pPr>
            <a:r>
              <a:rPr kumimoji="0" lang="en-US" sz="1800" b="0" i="0" u="none" strike="noStrike" kern="1200" cap="none" spc="0" normalizeH="0" baseline="0" noProof="0">
                <a:ln>
                  <a:noFill/>
                </a:ln>
                <a:solidFill>
                  <a:prstClr val="black"/>
                </a:solidFill>
                <a:effectLst/>
                <a:uLnTx/>
                <a:uFillTx/>
                <a:latin typeface="Century Gothic"/>
                <a:ea typeface="Calibri" panose="020F0502020204030204" pitchFamily="34" charset="0"/>
                <a:cs typeface="Times New Roman" panose="02020603050405020304" pitchFamily="18" charset="0"/>
              </a:rPr>
              <a:t>Green energy</a:t>
            </a:r>
          </a:p>
        </p:txBody>
      </p:sp>
      <p:pic>
        <p:nvPicPr>
          <p:cNvPr id="2" name="Graphic 1">
            <a:extLst>
              <a:ext uri="{FF2B5EF4-FFF2-40B4-BE49-F238E27FC236}">
                <a16:creationId xmlns:a16="http://schemas.microsoft.com/office/drawing/2014/main" id="{91CDABAF-9919-47E4-8AFF-7F1AC7DB024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281044" y="2428384"/>
            <a:ext cx="1062766" cy="1027340"/>
          </a:xfrm>
          <a:prstGeom prst="rect">
            <a:avLst/>
          </a:prstGeom>
        </p:spPr>
      </p:pic>
      <p:pic>
        <p:nvPicPr>
          <p:cNvPr id="3" name="Graphic 2">
            <a:extLst>
              <a:ext uri="{FF2B5EF4-FFF2-40B4-BE49-F238E27FC236}">
                <a16:creationId xmlns:a16="http://schemas.microsoft.com/office/drawing/2014/main" id="{AE00963D-3725-4757-BE45-A7F7D08C45C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34338" y="2447946"/>
            <a:ext cx="999135" cy="999135"/>
          </a:xfrm>
          <a:prstGeom prst="rect">
            <a:avLst/>
          </a:prstGeom>
        </p:spPr>
      </p:pic>
      <p:pic>
        <p:nvPicPr>
          <p:cNvPr id="7" name="Graphic 6">
            <a:extLst>
              <a:ext uri="{FF2B5EF4-FFF2-40B4-BE49-F238E27FC236}">
                <a16:creationId xmlns:a16="http://schemas.microsoft.com/office/drawing/2014/main" id="{D1D67B5C-2812-422D-A946-5306AFD9F48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675631" y="2582334"/>
            <a:ext cx="968149" cy="730358"/>
          </a:xfrm>
          <a:prstGeom prst="rect">
            <a:avLst/>
          </a:prstGeom>
        </p:spPr>
      </p:pic>
      <p:pic>
        <p:nvPicPr>
          <p:cNvPr id="23" name="Picture 22" descr="sig-rgb-vert-usa-dark">
            <a:extLst>
              <a:ext uri="{FF2B5EF4-FFF2-40B4-BE49-F238E27FC236}">
                <a16:creationId xmlns:a16="http://schemas.microsoft.com/office/drawing/2014/main" id="{FABBE22B-5D7D-4753-8C53-F4E267EF5507}"/>
              </a:ext>
            </a:extLst>
          </p:cNvPr>
          <p:cNvPicPr>
            <a:picLocks noChangeAspect="1" noChangeArrowheads="1"/>
          </p:cNvPicPr>
          <p:nvPr/>
        </p:nvPicPr>
        <p:blipFill>
          <a:blip r:embed="rId14" cstate="print"/>
          <a:stretch>
            <a:fillRect/>
          </a:stretch>
        </p:blipFill>
        <p:spPr bwMode="auto">
          <a:xfrm>
            <a:off x="10874977" y="109724"/>
            <a:ext cx="1019223" cy="1062727"/>
          </a:xfrm>
          <a:prstGeom prst="rect">
            <a:avLst/>
          </a:prstGeom>
          <a:noFill/>
        </p:spPr>
      </p:pic>
    </p:spTree>
    <p:extLst>
      <p:ext uri="{BB962C8B-B14F-4D97-AF65-F5344CB8AC3E}">
        <p14:creationId xmlns:p14="http://schemas.microsoft.com/office/powerpoint/2010/main" val="4280501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824E2610-01B4-4DE4-93E4-8586047AFA6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5" name="Object 4" hidden="1">
                        <a:extLst>
                          <a:ext uri="{FF2B5EF4-FFF2-40B4-BE49-F238E27FC236}">
                            <a16:creationId xmlns:a16="http://schemas.microsoft.com/office/drawing/2014/main" id="{824E2610-01B4-4DE4-93E4-8586047AFA6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D7E6996A-DA85-427F-8607-A1436526B817}"/>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p:cNvSpPr>
            <a:spLocks noGrp="1"/>
          </p:cNvSpPr>
          <p:nvPr>
            <p:ph type="title"/>
          </p:nvPr>
        </p:nvSpPr>
        <p:spPr>
          <a:xfrm>
            <a:off x="358481" y="1520575"/>
            <a:ext cx="11310650" cy="4479533"/>
          </a:xfrm>
        </p:spPr>
        <p:txBody>
          <a:bodyPr/>
          <a:lstStyle/>
          <a:p>
            <a:pPr algn="ctr"/>
            <a:r>
              <a:rPr lang="en-US">
                <a:solidFill>
                  <a:schemeClr val="tx1"/>
                </a:solidFill>
                <a:sym typeface="Century Gothic" panose="020B0502020202020204" pitchFamily="34" charset="0"/>
              </a:rPr>
              <a:t>Questions? </a:t>
            </a:r>
          </a:p>
        </p:txBody>
      </p:sp>
      <p:pic>
        <p:nvPicPr>
          <p:cNvPr id="6" name="Picture 3">
            <a:extLst>
              <a:ext uri="{FF2B5EF4-FFF2-40B4-BE49-F238E27FC236}">
                <a16:creationId xmlns:a16="http://schemas.microsoft.com/office/drawing/2014/main" id="{5F3FD560-77E9-42F7-8E26-E8DF3D3146C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0628" y="128588"/>
            <a:ext cx="2311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789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824E2610-01B4-4DE4-93E4-8586047AFA6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5" name="Object 4" hidden="1">
                        <a:extLst>
                          <a:ext uri="{FF2B5EF4-FFF2-40B4-BE49-F238E27FC236}">
                            <a16:creationId xmlns:a16="http://schemas.microsoft.com/office/drawing/2014/main" id="{824E2610-01B4-4DE4-93E4-8586047AFA6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D7E6996A-DA85-427F-8607-A1436526B817}"/>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p:cNvSpPr>
            <a:spLocks noGrp="1"/>
          </p:cNvSpPr>
          <p:nvPr>
            <p:ph type="title"/>
          </p:nvPr>
        </p:nvSpPr>
        <p:spPr>
          <a:xfrm>
            <a:off x="358481" y="1520575"/>
            <a:ext cx="11310650" cy="4479533"/>
          </a:xfrm>
        </p:spPr>
        <p:txBody>
          <a:bodyPr vert="horz" lIns="0" tIns="45720" rIns="91440" bIns="45720" anchor="ctr"/>
          <a:lstStyle/>
          <a:p>
            <a:pPr>
              <a:spcAft>
                <a:spcPts val="1200"/>
              </a:spcAft>
            </a:pPr>
            <a:r>
              <a:rPr lang="en-US">
                <a:solidFill>
                  <a:schemeClr val="tx1"/>
                </a:solidFill>
                <a:latin typeface="Century Gothic"/>
                <a:sym typeface="Century Gothic" panose="020B0502020202020204" pitchFamily="34" charset="0"/>
              </a:rPr>
              <a:t>I. 	Overview of MCC’s Programs Globally</a:t>
            </a:r>
            <a:br>
              <a:rPr lang="en-US"/>
            </a:br>
            <a:br>
              <a:rPr lang="en-US" sz="1200"/>
            </a:br>
            <a:r>
              <a:rPr lang="en-US">
                <a:solidFill>
                  <a:schemeClr val="tx1"/>
                </a:solidFill>
                <a:latin typeface="Century Gothic"/>
              </a:rPr>
              <a:t>II. 	MCC’s Africa Footprint – Overview &amp; Deep Dive</a:t>
            </a:r>
            <a:br>
              <a:rPr lang="en-US"/>
            </a:br>
            <a:br>
              <a:rPr lang="en-US" sz="1200"/>
            </a:br>
            <a:r>
              <a:rPr lang="en-US">
                <a:solidFill>
                  <a:schemeClr val="tx1"/>
                </a:solidFill>
                <a:latin typeface="Century Gothic"/>
                <a:sym typeface="Century Gothic" panose="020B0502020202020204" pitchFamily="34" charset="0"/>
              </a:rPr>
              <a:t>III. 	Opportunities</a:t>
            </a:r>
            <a:br>
              <a:rPr lang="en-US"/>
            </a:br>
            <a:br>
              <a:rPr lang="en-US" sz="1200"/>
            </a:br>
            <a:r>
              <a:rPr lang="en-US">
                <a:solidFill>
                  <a:schemeClr val="tx1"/>
                </a:solidFill>
                <a:latin typeface="Century Gothic"/>
                <a:sym typeface="Century Gothic" panose="020B0502020202020204" pitchFamily="34" charset="0"/>
              </a:rPr>
              <a:t>IV. 	Q&amp;A</a:t>
            </a:r>
          </a:p>
        </p:txBody>
      </p:sp>
      <p:sp>
        <p:nvSpPr>
          <p:cNvPr id="7" name="Title 13">
            <a:extLst>
              <a:ext uri="{FF2B5EF4-FFF2-40B4-BE49-F238E27FC236}">
                <a16:creationId xmlns:a16="http://schemas.microsoft.com/office/drawing/2014/main" id="{93A7C9A5-09F2-4D86-B52B-C6115E6135FC}"/>
              </a:ext>
            </a:extLst>
          </p:cNvPr>
          <p:cNvSpPr txBox="1">
            <a:spLocks/>
          </p:cNvSpPr>
          <p:nvPr/>
        </p:nvSpPr>
        <p:spPr>
          <a:xfrm>
            <a:off x="440675" y="109724"/>
            <a:ext cx="11310650" cy="1089528"/>
          </a:xfrm>
          <a:prstGeom prst="rect">
            <a:avLst/>
          </a:prstGeom>
        </p:spPr>
        <p:txBody>
          <a:bodyPr vert="horz" lIns="0" anchor="ctr"/>
          <a:lstStyle>
            <a:lvl1pPr algn="l" defTabSz="914400" rtl="0" eaLnBrk="1" latinLnBrk="0" hangingPunct="1">
              <a:lnSpc>
                <a:spcPct val="90000"/>
              </a:lnSpc>
              <a:spcBef>
                <a:spcPct val="0"/>
              </a:spcBef>
              <a:buNone/>
              <a:defRPr sz="3200" b="1" kern="1200">
                <a:solidFill>
                  <a:schemeClr val="bg1"/>
                </a:solidFill>
                <a:latin typeface="Century Gothic" panose="020B0502020202020204" pitchFamily="34" charset="0"/>
                <a:ea typeface="+mj-ea"/>
                <a:cs typeface="+mj-cs"/>
                <a:sym typeface="Century Gothic" panose="020B0502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j-ea"/>
                <a:cs typeface="+mj-cs"/>
                <a:sym typeface="Century Gothic" panose="020B0502020202020204" pitchFamily="34" charset="0"/>
              </a:rPr>
              <a:t>Agenda                                                                            </a:t>
            </a:r>
          </a:p>
        </p:txBody>
      </p:sp>
      <p:pic>
        <p:nvPicPr>
          <p:cNvPr id="6" name="Picture 5" descr="sig-rgb-vert-usa-dark">
            <a:extLst>
              <a:ext uri="{FF2B5EF4-FFF2-40B4-BE49-F238E27FC236}">
                <a16:creationId xmlns:a16="http://schemas.microsoft.com/office/drawing/2014/main" id="{76C3BEC9-1DDD-46E1-B1BB-1FF04F74472E}"/>
              </a:ext>
            </a:extLst>
          </p:cNvPr>
          <p:cNvPicPr>
            <a:picLocks noChangeAspect="1" noChangeArrowheads="1"/>
          </p:cNvPicPr>
          <p:nvPr/>
        </p:nvPicPr>
        <p:blipFill>
          <a:blip r:embed="rId7" cstate="print"/>
          <a:stretch>
            <a:fillRect/>
          </a:stretch>
        </p:blipFill>
        <p:spPr bwMode="auto">
          <a:xfrm>
            <a:off x="10874977" y="109724"/>
            <a:ext cx="1019223" cy="1062727"/>
          </a:xfrm>
          <a:prstGeom prst="rect">
            <a:avLst/>
          </a:prstGeom>
          <a:noFill/>
        </p:spPr>
      </p:pic>
    </p:spTree>
    <p:extLst>
      <p:ext uri="{BB962C8B-B14F-4D97-AF65-F5344CB8AC3E}">
        <p14:creationId xmlns:p14="http://schemas.microsoft.com/office/powerpoint/2010/main" val="370081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0628" y="128588"/>
            <a:ext cx="2311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2"/>
          <p:cNvSpPr txBox="1">
            <a:spLocks noChangeArrowheads="1"/>
          </p:cNvSpPr>
          <p:nvPr/>
        </p:nvSpPr>
        <p:spPr bwMode="auto">
          <a:xfrm>
            <a:off x="3046414" y="313417"/>
            <a:ext cx="8309158" cy="88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1pPr>
            <a:lvl2pPr>
              <a:spcBef>
                <a:spcPts val="7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2pPr>
            <a:lvl3pPr>
              <a:spcBef>
                <a:spcPts val="6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3pPr>
            <a:lvl4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4pPr>
            <a:lvl5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5pPr>
            <a:lvl6pPr marL="2514600" indent="-228600" defTabSz="457200" eaLnBrk="0" fontAlgn="base" hangingPunct="0">
              <a:spcBef>
                <a:spcPts val="5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6pPr>
            <a:lvl7pPr marL="2971800" indent="-228600" defTabSz="457200" eaLnBrk="0" fontAlgn="base" hangingPunct="0">
              <a:spcBef>
                <a:spcPts val="5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7pPr>
            <a:lvl8pPr marL="3429000" indent="-228600" defTabSz="457200" eaLnBrk="0" fontAlgn="base" hangingPunct="0">
              <a:spcBef>
                <a:spcPts val="5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8pPr>
            <a:lvl9pPr marL="3886200" indent="-228600" defTabSz="457200" eaLnBrk="0" fontAlgn="base" hangingPunct="0">
              <a:spcBef>
                <a:spcPts val="5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2664"/>
                </a:solidFill>
                <a:latin typeface="Arial" charset="0"/>
                <a:ea typeface="SimSun" charset="-122"/>
              </a:defRPr>
            </a:lvl9pPr>
          </a:lstStyle>
          <a:p>
            <a:pPr marL="0" marR="0" lvl="0" indent="0" algn="l" defTabSz="914400" rtl="0" eaLnBrk="1" fontAlgn="auto" latinLnBrk="0" hangingPunct="1">
              <a:lnSpc>
                <a:spcPct val="100000"/>
              </a:lnSpc>
              <a:spcBef>
                <a:spcPct val="0"/>
              </a:spcBef>
              <a:spcAft>
                <a:spcPts val="0"/>
              </a:spcAft>
              <a:buClrTx/>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sz="3600" b="1" i="0" u="none" strike="noStrike" kern="1200" cap="none" spc="0" normalizeH="0" baseline="0" noProof="0">
                <a:ln>
                  <a:noFill/>
                </a:ln>
                <a:solidFill>
                  <a:srgbClr val="002664"/>
                </a:solidFill>
                <a:effectLst/>
                <a:uLnTx/>
                <a:uFillTx/>
                <a:latin typeface="Arial" charset="0"/>
                <a:ea typeface="SimSun" charset="-122"/>
                <a:cs typeface="+mn-cs"/>
              </a:rPr>
              <a:t>Countries Where MCC Works</a:t>
            </a:r>
          </a:p>
        </p:txBody>
      </p:sp>
      <p:sp>
        <p:nvSpPr>
          <p:cNvPr id="3" name="Rectangle 2"/>
          <p:cNvSpPr>
            <a:spLocks noChangeArrowheads="1"/>
          </p:cNvSpPr>
          <p:nvPr/>
        </p:nvSpPr>
        <p:spPr bwMode="auto">
          <a:xfrm>
            <a:off x="816864" y="1195422"/>
            <a:ext cx="1599590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920DAB-9302-4E3F-B383-4C952A8CC1CA}" type="slidenum">
              <a:rPr kumimoji="0" lang="en-US" sz="900" b="0" i="0" u="none" strike="noStrike" kern="1200" cap="none" spc="0" normalizeH="0" baseline="0" noProof="0" smtClean="0">
                <a:ln>
                  <a:noFill/>
                </a:ln>
                <a:solidFill>
                  <a:srgbClr val="505864"/>
                </a:solidFill>
                <a:effectLst/>
                <a:uLnTx/>
                <a:uFillTx/>
                <a:latin typeface="Century Gothic" panose="020B0502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rgbClr val="505864"/>
              </a:solidFill>
              <a:effectLst/>
              <a:uLnTx/>
              <a:uFillTx/>
              <a:latin typeface="Century Gothic" panose="020B0502020202020204" pitchFamily="34" charset="0"/>
              <a:ea typeface="+mn-ea"/>
              <a:cs typeface="+mn-cs"/>
            </a:endParaRPr>
          </a:p>
        </p:txBody>
      </p:sp>
      <p:sp>
        <p:nvSpPr>
          <p:cNvPr id="5" name="TextBox 4"/>
          <p:cNvSpPr txBox="1"/>
          <p:nvPr/>
        </p:nvSpPr>
        <p:spPr>
          <a:xfrm>
            <a:off x="2442028" y="3721100"/>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pic>
        <p:nvPicPr>
          <p:cNvPr id="11" name="Picture 10" descr="Map&#10;&#10;Description automatically generated">
            <a:extLst>
              <a:ext uri="{FF2B5EF4-FFF2-40B4-BE49-F238E27FC236}">
                <a16:creationId xmlns:a16="http://schemas.microsoft.com/office/drawing/2014/main" id="{67313BF7-74D3-2434-199C-983A19B986B6}"/>
              </a:ext>
            </a:extLst>
          </p:cNvPr>
          <p:cNvPicPr>
            <a:picLocks noChangeAspect="1"/>
          </p:cNvPicPr>
          <p:nvPr/>
        </p:nvPicPr>
        <p:blipFill>
          <a:blip r:embed="rId4"/>
          <a:stretch>
            <a:fillRect/>
          </a:stretch>
        </p:blipFill>
        <p:spPr>
          <a:xfrm>
            <a:off x="1270258" y="448230"/>
            <a:ext cx="9879823" cy="6371333"/>
          </a:xfrm>
          <a:prstGeom prst="rect">
            <a:avLst/>
          </a:prstGeom>
        </p:spPr>
      </p:pic>
    </p:spTree>
    <p:extLst>
      <p:ext uri="{BB962C8B-B14F-4D97-AF65-F5344CB8AC3E}">
        <p14:creationId xmlns:p14="http://schemas.microsoft.com/office/powerpoint/2010/main" val="3254699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620E791E-7ABA-438C-A4B1-1B3D4B04033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3" imgH="359" progId="TCLayout.ActiveDocument.1">
                  <p:embed/>
                </p:oleObj>
              </mc:Choice>
              <mc:Fallback>
                <p:oleObj name="think-cell Slide" r:id="rId4" imgW="353" imgH="359" progId="TCLayout.ActiveDocument.1">
                  <p:embed/>
                  <p:pic>
                    <p:nvPicPr>
                      <p:cNvPr id="6" name="Object 5" hidden="1">
                        <a:extLst>
                          <a:ext uri="{FF2B5EF4-FFF2-40B4-BE49-F238E27FC236}">
                            <a16:creationId xmlns:a16="http://schemas.microsoft.com/office/drawing/2014/main" id="{620E791E-7ABA-438C-A4B1-1B3D4B04033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7" name="Rectangle 126">
            <a:extLst>
              <a:ext uri="{FF2B5EF4-FFF2-40B4-BE49-F238E27FC236}">
                <a16:creationId xmlns:a16="http://schemas.microsoft.com/office/drawing/2014/main" id="{9B743B4F-433A-4FAD-8540-CE1E77167A26}"/>
              </a:ext>
            </a:extLst>
          </p:cNvPr>
          <p:cNvSpPr/>
          <p:nvPr/>
        </p:nvSpPr>
        <p:spPr>
          <a:xfrm>
            <a:off x="0" y="1300036"/>
            <a:ext cx="6398731" cy="55579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 name="Title 1">
            <a:extLst>
              <a:ext uri="{FF2B5EF4-FFF2-40B4-BE49-F238E27FC236}">
                <a16:creationId xmlns:a16="http://schemas.microsoft.com/office/drawing/2014/main" id="{ED49F6BB-CE79-4B34-863A-A805B79D6E71}"/>
              </a:ext>
            </a:extLst>
          </p:cNvPr>
          <p:cNvSpPr>
            <a:spLocks noGrp="1"/>
          </p:cNvSpPr>
          <p:nvPr>
            <p:ph type="title"/>
          </p:nvPr>
        </p:nvSpPr>
        <p:spPr/>
        <p:txBody>
          <a:bodyPr vert="horz"/>
          <a:lstStyle/>
          <a:p>
            <a:r>
              <a:rPr lang="en-US"/>
              <a:t>MCC Compacts in Africa                                                         </a:t>
            </a:r>
          </a:p>
        </p:txBody>
      </p:sp>
      <p:sp>
        <p:nvSpPr>
          <p:cNvPr id="3" name="Slide Number Placeholder 2">
            <a:extLst>
              <a:ext uri="{FF2B5EF4-FFF2-40B4-BE49-F238E27FC236}">
                <a16:creationId xmlns:a16="http://schemas.microsoft.com/office/drawing/2014/main" id="{46CE8507-74DF-49CA-8DC0-61D0DCABDB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grpSp>
        <p:nvGrpSpPr>
          <p:cNvPr id="7" name="Group 6">
            <a:extLst>
              <a:ext uri="{FF2B5EF4-FFF2-40B4-BE49-F238E27FC236}">
                <a16:creationId xmlns:a16="http://schemas.microsoft.com/office/drawing/2014/main" id="{C38DCA32-0F19-481E-AE8E-D1729A62E6BE}"/>
              </a:ext>
            </a:extLst>
          </p:cNvPr>
          <p:cNvGrpSpPr>
            <a:grpSpLocks/>
          </p:cNvGrpSpPr>
          <p:nvPr/>
        </p:nvGrpSpPr>
        <p:grpSpPr bwMode="auto">
          <a:xfrm>
            <a:off x="6839807" y="1446457"/>
            <a:ext cx="5310509" cy="4801945"/>
            <a:chOff x="894" y="12"/>
            <a:chExt cx="3972" cy="4302"/>
          </a:xfrm>
          <a:solidFill>
            <a:schemeClr val="bg1">
              <a:lumMod val="85000"/>
            </a:schemeClr>
          </a:solidFill>
        </p:grpSpPr>
        <p:sp>
          <p:nvSpPr>
            <p:cNvPr id="8" name="Freeform 3">
              <a:extLst>
                <a:ext uri="{FF2B5EF4-FFF2-40B4-BE49-F238E27FC236}">
                  <a16:creationId xmlns:a16="http://schemas.microsoft.com/office/drawing/2014/main" id="{386EAA90-EB91-4EC9-B3F1-C2C033FE1CE2}"/>
                </a:ext>
              </a:extLst>
            </p:cNvPr>
            <p:cNvSpPr>
              <a:spLocks/>
            </p:cNvSpPr>
            <p:nvPr/>
          </p:nvSpPr>
          <p:spPr bwMode="auto">
            <a:xfrm>
              <a:off x="4158" y="2922"/>
              <a:ext cx="360" cy="834"/>
            </a:xfrm>
            <a:custGeom>
              <a:avLst/>
              <a:gdLst/>
              <a:ahLst/>
              <a:cxnLst>
                <a:cxn ang="0">
                  <a:pos x="46" y="11"/>
                </a:cxn>
                <a:cxn ang="0">
                  <a:pos x="48" y="4"/>
                </a:cxn>
                <a:cxn ang="0">
                  <a:pos x="53" y="10"/>
                </a:cxn>
                <a:cxn ang="0">
                  <a:pos x="58" y="32"/>
                </a:cxn>
                <a:cxn ang="0">
                  <a:pos x="56" y="40"/>
                </a:cxn>
                <a:cxn ang="0">
                  <a:pos x="53" y="41"/>
                </a:cxn>
                <a:cxn ang="0">
                  <a:pos x="53" y="49"/>
                </a:cxn>
                <a:cxn ang="0">
                  <a:pos x="51" y="57"/>
                </a:cxn>
                <a:cxn ang="0">
                  <a:pos x="45" y="82"/>
                </a:cxn>
                <a:cxn ang="0">
                  <a:pos x="30" y="132"/>
                </a:cxn>
                <a:cxn ang="0">
                  <a:pos x="16" y="136"/>
                </a:cxn>
                <a:cxn ang="0">
                  <a:pos x="7" y="128"/>
                </a:cxn>
                <a:cxn ang="0">
                  <a:pos x="5" y="113"/>
                </a:cxn>
                <a:cxn ang="0">
                  <a:pos x="2" y="99"/>
                </a:cxn>
                <a:cxn ang="0">
                  <a:pos x="7" y="91"/>
                </a:cxn>
                <a:cxn ang="0">
                  <a:pos x="11" y="78"/>
                </a:cxn>
                <a:cxn ang="0">
                  <a:pos x="9" y="70"/>
                </a:cxn>
                <a:cxn ang="0">
                  <a:pos x="8" y="61"/>
                </a:cxn>
                <a:cxn ang="0">
                  <a:pos x="9" y="51"/>
                </a:cxn>
                <a:cxn ang="0">
                  <a:pos x="13" y="43"/>
                </a:cxn>
                <a:cxn ang="0">
                  <a:pos x="19" y="40"/>
                </a:cxn>
                <a:cxn ang="0">
                  <a:pos x="33" y="30"/>
                </a:cxn>
                <a:cxn ang="0">
                  <a:pos x="38" y="20"/>
                </a:cxn>
                <a:cxn ang="0">
                  <a:pos x="46" y="11"/>
                </a:cxn>
              </a:cxnLst>
              <a:rect l="0" t="0" r="r" b="b"/>
              <a:pathLst>
                <a:path w="60" h="139">
                  <a:moveTo>
                    <a:pt x="46" y="11"/>
                  </a:moveTo>
                  <a:cubicBezTo>
                    <a:pt x="47" y="6"/>
                    <a:pt x="46" y="7"/>
                    <a:pt x="48" y="4"/>
                  </a:cubicBezTo>
                  <a:cubicBezTo>
                    <a:pt x="51" y="0"/>
                    <a:pt x="50" y="8"/>
                    <a:pt x="53" y="10"/>
                  </a:cubicBezTo>
                  <a:cubicBezTo>
                    <a:pt x="56" y="12"/>
                    <a:pt x="56" y="28"/>
                    <a:pt x="58" y="32"/>
                  </a:cubicBezTo>
                  <a:cubicBezTo>
                    <a:pt x="60" y="36"/>
                    <a:pt x="57" y="44"/>
                    <a:pt x="56" y="40"/>
                  </a:cubicBezTo>
                  <a:cubicBezTo>
                    <a:pt x="53" y="33"/>
                    <a:pt x="51" y="37"/>
                    <a:pt x="53" y="41"/>
                  </a:cubicBezTo>
                  <a:cubicBezTo>
                    <a:pt x="55" y="46"/>
                    <a:pt x="52" y="46"/>
                    <a:pt x="53" y="49"/>
                  </a:cubicBezTo>
                  <a:cubicBezTo>
                    <a:pt x="54" y="52"/>
                    <a:pt x="50" y="50"/>
                    <a:pt x="51" y="57"/>
                  </a:cubicBezTo>
                  <a:cubicBezTo>
                    <a:pt x="52" y="65"/>
                    <a:pt x="49" y="67"/>
                    <a:pt x="45" y="82"/>
                  </a:cubicBezTo>
                  <a:cubicBezTo>
                    <a:pt x="40" y="102"/>
                    <a:pt x="34" y="132"/>
                    <a:pt x="30" y="132"/>
                  </a:cubicBezTo>
                  <a:cubicBezTo>
                    <a:pt x="26" y="132"/>
                    <a:pt x="18" y="139"/>
                    <a:pt x="16" y="136"/>
                  </a:cubicBezTo>
                  <a:cubicBezTo>
                    <a:pt x="13" y="132"/>
                    <a:pt x="10" y="136"/>
                    <a:pt x="7" y="128"/>
                  </a:cubicBezTo>
                  <a:cubicBezTo>
                    <a:pt x="3" y="118"/>
                    <a:pt x="7" y="118"/>
                    <a:pt x="5" y="113"/>
                  </a:cubicBezTo>
                  <a:cubicBezTo>
                    <a:pt x="2" y="109"/>
                    <a:pt x="0" y="107"/>
                    <a:pt x="2" y="99"/>
                  </a:cubicBezTo>
                  <a:cubicBezTo>
                    <a:pt x="4" y="90"/>
                    <a:pt x="6" y="97"/>
                    <a:pt x="7" y="91"/>
                  </a:cubicBezTo>
                  <a:cubicBezTo>
                    <a:pt x="7" y="86"/>
                    <a:pt x="12" y="84"/>
                    <a:pt x="11" y="78"/>
                  </a:cubicBezTo>
                  <a:cubicBezTo>
                    <a:pt x="10" y="72"/>
                    <a:pt x="9" y="72"/>
                    <a:pt x="9" y="70"/>
                  </a:cubicBezTo>
                  <a:cubicBezTo>
                    <a:pt x="10" y="67"/>
                    <a:pt x="7" y="66"/>
                    <a:pt x="8" y="61"/>
                  </a:cubicBezTo>
                  <a:cubicBezTo>
                    <a:pt x="9" y="56"/>
                    <a:pt x="5" y="58"/>
                    <a:pt x="9" y="51"/>
                  </a:cubicBezTo>
                  <a:cubicBezTo>
                    <a:pt x="13" y="44"/>
                    <a:pt x="9" y="42"/>
                    <a:pt x="13" y="43"/>
                  </a:cubicBezTo>
                  <a:cubicBezTo>
                    <a:pt x="17" y="43"/>
                    <a:pt x="15" y="41"/>
                    <a:pt x="19" y="40"/>
                  </a:cubicBezTo>
                  <a:cubicBezTo>
                    <a:pt x="29" y="39"/>
                    <a:pt x="26" y="37"/>
                    <a:pt x="33" y="30"/>
                  </a:cubicBezTo>
                  <a:cubicBezTo>
                    <a:pt x="39" y="24"/>
                    <a:pt x="40" y="24"/>
                    <a:pt x="38" y="20"/>
                  </a:cubicBezTo>
                  <a:cubicBezTo>
                    <a:pt x="36" y="16"/>
                    <a:pt x="45" y="22"/>
                    <a:pt x="46" y="1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9" name="Freeform 4">
              <a:extLst>
                <a:ext uri="{FF2B5EF4-FFF2-40B4-BE49-F238E27FC236}">
                  <a16:creationId xmlns:a16="http://schemas.microsoft.com/office/drawing/2014/main" id="{0945226C-8A8C-4F90-83BE-54AD4D829132}"/>
                </a:ext>
              </a:extLst>
            </p:cNvPr>
            <p:cNvSpPr>
              <a:spLocks/>
            </p:cNvSpPr>
            <p:nvPr/>
          </p:nvSpPr>
          <p:spPr bwMode="auto">
            <a:xfrm>
              <a:off x="2538" y="288"/>
              <a:ext cx="768" cy="828"/>
            </a:xfrm>
            <a:custGeom>
              <a:avLst/>
              <a:gdLst/>
              <a:ahLst/>
              <a:cxnLst>
                <a:cxn ang="0">
                  <a:pos x="118" y="138"/>
                </a:cxn>
                <a:cxn ang="0">
                  <a:pos x="118" y="133"/>
                </a:cxn>
                <a:cxn ang="0">
                  <a:pos x="127" y="133"/>
                </a:cxn>
                <a:cxn ang="0">
                  <a:pos x="127" y="113"/>
                </a:cxn>
                <a:cxn ang="0">
                  <a:pos x="127" y="40"/>
                </a:cxn>
                <a:cxn ang="0">
                  <a:pos x="125" y="29"/>
                </a:cxn>
                <a:cxn ang="0">
                  <a:pos x="128" y="17"/>
                </a:cxn>
                <a:cxn ang="0">
                  <a:pos x="128" y="17"/>
                </a:cxn>
                <a:cxn ang="0">
                  <a:pos x="123" y="12"/>
                </a:cxn>
                <a:cxn ang="0">
                  <a:pos x="115" y="11"/>
                </a:cxn>
                <a:cxn ang="0">
                  <a:pos x="107" y="4"/>
                </a:cxn>
                <a:cxn ang="0">
                  <a:pos x="98" y="4"/>
                </a:cxn>
                <a:cxn ang="0">
                  <a:pos x="88" y="10"/>
                </a:cxn>
                <a:cxn ang="0">
                  <a:pos x="86" y="25"/>
                </a:cxn>
                <a:cxn ang="0">
                  <a:pos x="75" y="27"/>
                </a:cxn>
                <a:cxn ang="0">
                  <a:pos x="60" y="20"/>
                </a:cxn>
                <a:cxn ang="0">
                  <a:pos x="51" y="12"/>
                </a:cxn>
                <a:cxn ang="0">
                  <a:pos x="42" y="6"/>
                </a:cxn>
                <a:cxn ang="0">
                  <a:pos x="30" y="3"/>
                </a:cxn>
                <a:cxn ang="0">
                  <a:pos x="20" y="0"/>
                </a:cxn>
                <a:cxn ang="0">
                  <a:pos x="19" y="8"/>
                </a:cxn>
                <a:cxn ang="0">
                  <a:pos x="9" y="15"/>
                </a:cxn>
                <a:cxn ang="0">
                  <a:pos x="4" y="30"/>
                </a:cxn>
                <a:cxn ang="0">
                  <a:pos x="7" y="52"/>
                </a:cxn>
                <a:cxn ang="0">
                  <a:pos x="6" y="64"/>
                </a:cxn>
                <a:cxn ang="0">
                  <a:pos x="5" y="75"/>
                </a:cxn>
                <a:cxn ang="0">
                  <a:pos x="9" y="87"/>
                </a:cxn>
                <a:cxn ang="0">
                  <a:pos x="17" y="89"/>
                </a:cxn>
                <a:cxn ang="0">
                  <a:pos x="23" y="98"/>
                </a:cxn>
                <a:cxn ang="0">
                  <a:pos x="39" y="105"/>
                </a:cxn>
                <a:cxn ang="0">
                  <a:pos x="47" y="103"/>
                </a:cxn>
                <a:cxn ang="0">
                  <a:pos x="56" y="99"/>
                </a:cxn>
                <a:cxn ang="0">
                  <a:pos x="118" y="138"/>
                </a:cxn>
              </a:cxnLst>
              <a:rect l="0" t="0" r="r" b="b"/>
              <a:pathLst>
                <a:path w="128" h="138">
                  <a:moveTo>
                    <a:pt x="118" y="138"/>
                  </a:moveTo>
                  <a:cubicBezTo>
                    <a:pt x="118" y="133"/>
                    <a:pt x="118" y="133"/>
                    <a:pt x="118" y="133"/>
                  </a:cubicBezTo>
                  <a:cubicBezTo>
                    <a:pt x="127" y="133"/>
                    <a:pt x="127" y="133"/>
                    <a:pt x="127" y="133"/>
                  </a:cubicBezTo>
                  <a:cubicBezTo>
                    <a:pt x="127" y="113"/>
                    <a:pt x="127" y="113"/>
                    <a:pt x="127" y="113"/>
                  </a:cubicBezTo>
                  <a:cubicBezTo>
                    <a:pt x="127" y="40"/>
                    <a:pt x="127" y="40"/>
                    <a:pt x="127" y="40"/>
                  </a:cubicBezTo>
                  <a:cubicBezTo>
                    <a:pt x="127" y="36"/>
                    <a:pt x="123" y="34"/>
                    <a:pt x="125" y="29"/>
                  </a:cubicBezTo>
                  <a:cubicBezTo>
                    <a:pt x="128" y="24"/>
                    <a:pt x="124" y="21"/>
                    <a:pt x="128" y="17"/>
                  </a:cubicBezTo>
                  <a:cubicBezTo>
                    <a:pt x="128" y="17"/>
                    <a:pt x="128" y="17"/>
                    <a:pt x="128" y="17"/>
                  </a:cubicBezTo>
                  <a:cubicBezTo>
                    <a:pt x="127" y="15"/>
                    <a:pt x="128" y="11"/>
                    <a:pt x="123" y="12"/>
                  </a:cubicBezTo>
                  <a:cubicBezTo>
                    <a:pt x="117" y="12"/>
                    <a:pt x="120" y="11"/>
                    <a:pt x="115" y="11"/>
                  </a:cubicBezTo>
                  <a:cubicBezTo>
                    <a:pt x="111" y="10"/>
                    <a:pt x="115" y="7"/>
                    <a:pt x="107" y="4"/>
                  </a:cubicBezTo>
                  <a:cubicBezTo>
                    <a:pt x="102" y="1"/>
                    <a:pt x="100" y="2"/>
                    <a:pt x="98" y="4"/>
                  </a:cubicBezTo>
                  <a:cubicBezTo>
                    <a:pt x="96" y="5"/>
                    <a:pt x="95" y="2"/>
                    <a:pt x="88" y="10"/>
                  </a:cubicBezTo>
                  <a:cubicBezTo>
                    <a:pt x="84" y="15"/>
                    <a:pt x="90" y="20"/>
                    <a:pt x="86" y="25"/>
                  </a:cubicBezTo>
                  <a:cubicBezTo>
                    <a:pt x="82" y="31"/>
                    <a:pt x="78" y="31"/>
                    <a:pt x="75" y="27"/>
                  </a:cubicBezTo>
                  <a:cubicBezTo>
                    <a:pt x="73" y="23"/>
                    <a:pt x="66" y="21"/>
                    <a:pt x="60" y="20"/>
                  </a:cubicBezTo>
                  <a:cubicBezTo>
                    <a:pt x="55" y="20"/>
                    <a:pt x="52" y="20"/>
                    <a:pt x="51" y="12"/>
                  </a:cubicBezTo>
                  <a:cubicBezTo>
                    <a:pt x="50" y="5"/>
                    <a:pt x="44" y="8"/>
                    <a:pt x="42" y="6"/>
                  </a:cubicBezTo>
                  <a:cubicBezTo>
                    <a:pt x="40" y="4"/>
                    <a:pt x="34" y="2"/>
                    <a:pt x="30" y="3"/>
                  </a:cubicBezTo>
                  <a:cubicBezTo>
                    <a:pt x="27" y="4"/>
                    <a:pt x="22" y="1"/>
                    <a:pt x="20" y="0"/>
                  </a:cubicBezTo>
                  <a:cubicBezTo>
                    <a:pt x="17" y="6"/>
                    <a:pt x="22" y="7"/>
                    <a:pt x="19" y="8"/>
                  </a:cubicBezTo>
                  <a:cubicBezTo>
                    <a:pt x="15" y="9"/>
                    <a:pt x="14" y="11"/>
                    <a:pt x="9" y="15"/>
                  </a:cubicBezTo>
                  <a:cubicBezTo>
                    <a:pt x="5" y="18"/>
                    <a:pt x="15" y="24"/>
                    <a:pt x="4" y="30"/>
                  </a:cubicBezTo>
                  <a:cubicBezTo>
                    <a:pt x="8" y="44"/>
                    <a:pt x="5" y="47"/>
                    <a:pt x="7" y="52"/>
                  </a:cubicBezTo>
                  <a:cubicBezTo>
                    <a:pt x="8" y="58"/>
                    <a:pt x="5" y="58"/>
                    <a:pt x="6" y="64"/>
                  </a:cubicBezTo>
                  <a:cubicBezTo>
                    <a:pt x="9" y="71"/>
                    <a:pt x="0" y="68"/>
                    <a:pt x="5" y="75"/>
                  </a:cubicBezTo>
                  <a:cubicBezTo>
                    <a:pt x="10" y="83"/>
                    <a:pt x="6" y="82"/>
                    <a:pt x="9" y="87"/>
                  </a:cubicBezTo>
                  <a:cubicBezTo>
                    <a:pt x="12" y="91"/>
                    <a:pt x="12" y="86"/>
                    <a:pt x="17" y="89"/>
                  </a:cubicBezTo>
                  <a:cubicBezTo>
                    <a:pt x="22" y="92"/>
                    <a:pt x="20" y="92"/>
                    <a:pt x="23" y="98"/>
                  </a:cubicBezTo>
                  <a:cubicBezTo>
                    <a:pt x="27" y="101"/>
                    <a:pt x="35" y="99"/>
                    <a:pt x="39" y="105"/>
                  </a:cubicBezTo>
                  <a:cubicBezTo>
                    <a:pt x="42" y="108"/>
                    <a:pt x="41" y="107"/>
                    <a:pt x="47" y="103"/>
                  </a:cubicBezTo>
                  <a:cubicBezTo>
                    <a:pt x="50" y="101"/>
                    <a:pt x="55" y="98"/>
                    <a:pt x="56" y="99"/>
                  </a:cubicBezTo>
                  <a:cubicBezTo>
                    <a:pt x="78" y="111"/>
                    <a:pt x="118" y="138"/>
                    <a:pt x="118" y="138"/>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0" name="Freeform 5">
              <a:extLst>
                <a:ext uri="{FF2B5EF4-FFF2-40B4-BE49-F238E27FC236}">
                  <a16:creationId xmlns:a16="http://schemas.microsoft.com/office/drawing/2014/main" id="{3BAFEE79-3DEA-4175-BBB3-7B3F4C1E9767}"/>
                </a:ext>
              </a:extLst>
            </p:cNvPr>
            <p:cNvSpPr>
              <a:spLocks/>
            </p:cNvSpPr>
            <p:nvPr/>
          </p:nvSpPr>
          <p:spPr bwMode="auto">
            <a:xfrm>
              <a:off x="3138" y="906"/>
              <a:ext cx="804" cy="1152"/>
            </a:xfrm>
            <a:custGeom>
              <a:avLst/>
              <a:gdLst/>
              <a:ahLst/>
              <a:cxnLst>
                <a:cxn ang="0">
                  <a:pos x="46" y="176"/>
                </a:cxn>
                <a:cxn ang="0">
                  <a:pos x="55" y="181"/>
                </a:cxn>
                <a:cxn ang="0">
                  <a:pos x="61" y="180"/>
                </a:cxn>
                <a:cxn ang="0">
                  <a:pos x="67" y="183"/>
                </a:cxn>
                <a:cxn ang="0">
                  <a:pos x="73" y="190"/>
                </a:cxn>
                <a:cxn ang="0">
                  <a:pos x="80" y="188"/>
                </a:cxn>
                <a:cxn ang="0">
                  <a:pos x="83" y="189"/>
                </a:cxn>
                <a:cxn ang="0">
                  <a:pos x="91" y="186"/>
                </a:cxn>
                <a:cxn ang="0">
                  <a:pos x="93" y="188"/>
                </a:cxn>
                <a:cxn ang="0">
                  <a:pos x="98" y="183"/>
                </a:cxn>
                <a:cxn ang="0">
                  <a:pos x="103" y="177"/>
                </a:cxn>
                <a:cxn ang="0">
                  <a:pos x="109" y="177"/>
                </a:cxn>
                <a:cxn ang="0">
                  <a:pos x="113" y="179"/>
                </a:cxn>
                <a:cxn ang="0">
                  <a:pos x="111" y="172"/>
                </a:cxn>
                <a:cxn ang="0">
                  <a:pos x="105" y="163"/>
                </a:cxn>
                <a:cxn ang="0">
                  <a:pos x="98" y="153"/>
                </a:cxn>
                <a:cxn ang="0">
                  <a:pos x="91" y="147"/>
                </a:cxn>
                <a:cxn ang="0">
                  <a:pos x="96" y="143"/>
                </a:cxn>
                <a:cxn ang="0">
                  <a:pos x="100" y="129"/>
                </a:cxn>
                <a:cxn ang="0">
                  <a:pos x="101" y="120"/>
                </a:cxn>
                <a:cxn ang="0">
                  <a:pos x="105" y="120"/>
                </a:cxn>
                <a:cxn ang="0">
                  <a:pos x="108" y="109"/>
                </a:cxn>
                <a:cxn ang="0">
                  <a:pos x="115" y="101"/>
                </a:cxn>
                <a:cxn ang="0">
                  <a:pos x="118" y="86"/>
                </a:cxn>
                <a:cxn ang="0">
                  <a:pos x="118" y="77"/>
                </a:cxn>
                <a:cxn ang="0">
                  <a:pos x="121" y="62"/>
                </a:cxn>
                <a:cxn ang="0">
                  <a:pos x="126" y="57"/>
                </a:cxn>
                <a:cxn ang="0">
                  <a:pos x="134" y="49"/>
                </a:cxn>
                <a:cxn ang="0">
                  <a:pos x="131" y="47"/>
                </a:cxn>
                <a:cxn ang="0">
                  <a:pos x="127" y="43"/>
                </a:cxn>
                <a:cxn ang="0">
                  <a:pos x="123" y="27"/>
                </a:cxn>
                <a:cxn ang="0">
                  <a:pos x="124" y="20"/>
                </a:cxn>
                <a:cxn ang="0">
                  <a:pos x="121" y="11"/>
                </a:cxn>
                <a:cxn ang="0">
                  <a:pos x="118" y="7"/>
                </a:cxn>
                <a:cxn ang="0">
                  <a:pos x="114" y="3"/>
                </a:cxn>
                <a:cxn ang="0">
                  <a:pos x="111" y="0"/>
                </a:cxn>
                <a:cxn ang="0">
                  <a:pos x="105" y="5"/>
                </a:cxn>
                <a:cxn ang="0">
                  <a:pos x="99" y="10"/>
                </a:cxn>
                <a:cxn ang="0">
                  <a:pos x="92" y="11"/>
                </a:cxn>
                <a:cxn ang="0">
                  <a:pos x="78" y="11"/>
                </a:cxn>
                <a:cxn ang="0">
                  <a:pos x="78" y="9"/>
                </a:cxn>
                <a:cxn ang="0">
                  <a:pos x="76" y="10"/>
                </a:cxn>
                <a:cxn ang="0">
                  <a:pos x="27" y="10"/>
                </a:cxn>
                <a:cxn ang="0">
                  <a:pos x="27" y="30"/>
                </a:cxn>
                <a:cxn ang="0">
                  <a:pos x="18" y="30"/>
                </a:cxn>
                <a:cxn ang="0">
                  <a:pos x="18" y="35"/>
                </a:cxn>
                <a:cxn ang="0">
                  <a:pos x="18" y="70"/>
                </a:cxn>
                <a:cxn ang="0">
                  <a:pos x="17" y="72"/>
                </a:cxn>
                <a:cxn ang="0">
                  <a:pos x="10" y="76"/>
                </a:cxn>
                <a:cxn ang="0">
                  <a:pos x="8" y="81"/>
                </a:cxn>
                <a:cxn ang="0">
                  <a:pos x="6" y="86"/>
                </a:cxn>
                <a:cxn ang="0">
                  <a:pos x="4" y="93"/>
                </a:cxn>
                <a:cxn ang="0">
                  <a:pos x="2" y="101"/>
                </a:cxn>
                <a:cxn ang="0">
                  <a:pos x="6" y="103"/>
                </a:cxn>
                <a:cxn ang="0">
                  <a:pos x="7" y="111"/>
                </a:cxn>
                <a:cxn ang="0">
                  <a:pos x="10" y="119"/>
                </a:cxn>
                <a:cxn ang="0">
                  <a:pos x="16" y="134"/>
                </a:cxn>
                <a:cxn ang="0">
                  <a:pos x="20" y="142"/>
                </a:cxn>
                <a:cxn ang="0">
                  <a:pos x="27" y="147"/>
                </a:cxn>
                <a:cxn ang="0">
                  <a:pos x="31" y="154"/>
                </a:cxn>
                <a:cxn ang="0">
                  <a:pos x="38" y="161"/>
                </a:cxn>
                <a:cxn ang="0">
                  <a:pos x="42" y="167"/>
                </a:cxn>
                <a:cxn ang="0">
                  <a:pos x="46" y="176"/>
                </a:cxn>
              </a:cxnLst>
              <a:rect l="0" t="0" r="r" b="b"/>
              <a:pathLst>
                <a:path w="134" h="192">
                  <a:moveTo>
                    <a:pt x="46" y="176"/>
                  </a:moveTo>
                  <a:cubicBezTo>
                    <a:pt x="50" y="180"/>
                    <a:pt x="52" y="184"/>
                    <a:pt x="55" y="181"/>
                  </a:cubicBezTo>
                  <a:cubicBezTo>
                    <a:pt x="58" y="178"/>
                    <a:pt x="59" y="184"/>
                    <a:pt x="61" y="180"/>
                  </a:cubicBezTo>
                  <a:cubicBezTo>
                    <a:pt x="63" y="177"/>
                    <a:pt x="65" y="179"/>
                    <a:pt x="67" y="183"/>
                  </a:cubicBezTo>
                  <a:cubicBezTo>
                    <a:pt x="69" y="188"/>
                    <a:pt x="70" y="185"/>
                    <a:pt x="73" y="190"/>
                  </a:cubicBezTo>
                  <a:cubicBezTo>
                    <a:pt x="75" y="183"/>
                    <a:pt x="78" y="191"/>
                    <a:pt x="80" y="188"/>
                  </a:cubicBezTo>
                  <a:cubicBezTo>
                    <a:pt x="80" y="186"/>
                    <a:pt x="81" y="187"/>
                    <a:pt x="83" y="189"/>
                  </a:cubicBezTo>
                  <a:cubicBezTo>
                    <a:pt x="84" y="192"/>
                    <a:pt x="87" y="185"/>
                    <a:pt x="91" y="186"/>
                  </a:cubicBezTo>
                  <a:cubicBezTo>
                    <a:pt x="93" y="187"/>
                    <a:pt x="90" y="188"/>
                    <a:pt x="93" y="188"/>
                  </a:cubicBezTo>
                  <a:cubicBezTo>
                    <a:pt x="95" y="188"/>
                    <a:pt x="96" y="186"/>
                    <a:pt x="98" y="183"/>
                  </a:cubicBezTo>
                  <a:cubicBezTo>
                    <a:pt x="99" y="182"/>
                    <a:pt x="101" y="179"/>
                    <a:pt x="103" y="177"/>
                  </a:cubicBezTo>
                  <a:cubicBezTo>
                    <a:pt x="106" y="176"/>
                    <a:pt x="110" y="176"/>
                    <a:pt x="109" y="177"/>
                  </a:cubicBezTo>
                  <a:cubicBezTo>
                    <a:pt x="108" y="180"/>
                    <a:pt x="111" y="179"/>
                    <a:pt x="113" y="179"/>
                  </a:cubicBezTo>
                  <a:cubicBezTo>
                    <a:pt x="111" y="174"/>
                    <a:pt x="114" y="172"/>
                    <a:pt x="111" y="172"/>
                  </a:cubicBezTo>
                  <a:cubicBezTo>
                    <a:pt x="107" y="171"/>
                    <a:pt x="106" y="171"/>
                    <a:pt x="105" y="163"/>
                  </a:cubicBezTo>
                  <a:cubicBezTo>
                    <a:pt x="103" y="156"/>
                    <a:pt x="101" y="159"/>
                    <a:pt x="98" y="153"/>
                  </a:cubicBezTo>
                  <a:cubicBezTo>
                    <a:pt x="96" y="148"/>
                    <a:pt x="87" y="150"/>
                    <a:pt x="91" y="147"/>
                  </a:cubicBezTo>
                  <a:cubicBezTo>
                    <a:pt x="93" y="145"/>
                    <a:pt x="89" y="140"/>
                    <a:pt x="96" y="143"/>
                  </a:cubicBezTo>
                  <a:cubicBezTo>
                    <a:pt x="101" y="144"/>
                    <a:pt x="97" y="134"/>
                    <a:pt x="100" y="129"/>
                  </a:cubicBezTo>
                  <a:cubicBezTo>
                    <a:pt x="102" y="123"/>
                    <a:pt x="99" y="124"/>
                    <a:pt x="101" y="120"/>
                  </a:cubicBezTo>
                  <a:cubicBezTo>
                    <a:pt x="103" y="116"/>
                    <a:pt x="104" y="122"/>
                    <a:pt x="105" y="120"/>
                  </a:cubicBezTo>
                  <a:cubicBezTo>
                    <a:pt x="106" y="118"/>
                    <a:pt x="105" y="111"/>
                    <a:pt x="108" y="109"/>
                  </a:cubicBezTo>
                  <a:cubicBezTo>
                    <a:pt x="111" y="106"/>
                    <a:pt x="109" y="101"/>
                    <a:pt x="115" y="101"/>
                  </a:cubicBezTo>
                  <a:cubicBezTo>
                    <a:pt x="115" y="95"/>
                    <a:pt x="117" y="95"/>
                    <a:pt x="118" y="86"/>
                  </a:cubicBezTo>
                  <a:cubicBezTo>
                    <a:pt x="119" y="82"/>
                    <a:pt x="116" y="80"/>
                    <a:pt x="118" y="77"/>
                  </a:cubicBezTo>
                  <a:cubicBezTo>
                    <a:pt x="119" y="74"/>
                    <a:pt x="122" y="70"/>
                    <a:pt x="121" y="62"/>
                  </a:cubicBezTo>
                  <a:cubicBezTo>
                    <a:pt x="121" y="55"/>
                    <a:pt x="124" y="63"/>
                    <a:pt x="126" y="57"/>
                  </a:cubicBezTo>
                  <a:cubicBezTo>
                    <a:pt x="128" y="53"/>
                    <a:pt x="131" y="58"/>
                    <a:pt x="134" y="49"/>
                  </a:cubicBezTo>
                  <a:cubicBezTo>
                    <a:pt x="133" y="48"/>
                    <a:pt x="133" y="46"/>
                    <a:pt x="131" y="47"/>
                  </a:cubicBezTo>
                  <a:cubicBezTo>
                    <a:pt x="130" y="48"/>
                    <a:pt x="130" y="42"/>
                    <a:pt x="127" y="43"/>
                  </a:cubicBezTo>
                  <a:cubicBezTo>
                    <a:pt x="125" y="44"/>
                    <a:pt x="122" y="29"/>
                    <a:pt x="123" y="27"/>
                  </a:cubicBezTo>
                  <a:cubicBezTo>
                    <a:pt x="125" y="23"/>
                    <a:pt x="120" y="19"/>
                    <a:pt x="124" y="20"/>
                  </a:cubicBezTo>
                  <a:cubicBezTo>
                    <a:pt x="127" y="21"/>
                    <a:pt x="122" y="18"/>
                    <a:pt x="121" y="11"/>
                  </a:cubicBezTo>
                  <a:cubicBezTo>
                    <a:pt x="121" y="9"/>
                    <a:pt x="121" y="8"/>
                    <a:pt x="118" y="7"/>
                  </a:cubicBezTo>
                  <a:cubicBezTo>
                    <a:pt x="116" y="7"/>
                    <a:pt x="117" y="3"/>
                    <a:pt x="114" y="3"/>
                  </a:cubicBezTo>
                  <a:cubicBezTo>
                    <a:pt x="113" y="3"/>
                    <a:pt x="111" y="2"/>
                    <a:pt x="111" y="0"/>
                  </a:cubicBezTo>
                  <a:cubicBezTo>
                    <a:pt x="108" y="4"/>
                    <a:pt x="107" y="0"/>
                    <a:pt x="105" y="5"/>
                  </a:cubicBezTo>
                  <a:cubicBezTo>
                    <a:pt x="103" y="9"/>
                    <a:pt x="101" y="7"/>
                    <a:pt x="99" y="10"/>
                  </a:cubicBezTo>
                  <a:cubicBezTo>
                    <a:pt x="97" y="13"/>
                    <a:pt x="95" y="15"/>
                    <a:pt x="92" y="11"/>
                  </a:cubicBezTo>
                  <a:cubicBezTo>
                    <a:pt x="78" y="11"/>
                    <a:pt x="78" y="11"/>
                    <a:pt x="78" y="11"/>
                  </a:cubicBezTo>
                  <a:cubicBezTo>
                    <a:pt x="78" y="9"/>
                    <a:pt x="78" y="9"/>
                    <a:pt x="78" y="9"/>
                  </a:cubicBezTo>
                  <a:cubicBezTo>
                    <a:pt x="76" y="10"/>
                    <a:pt x="76" y="10"/>
                    <a:pt x="76" y="10"/>
                  </a:cubicBezTo>
                  <a:cubicBezTo>
                    <a:pt x="27" y="10"/>
                    <a:pt x="27" y="10"/>
                    <a:pt x="27" y="10"/>
                  </a:cubicBezTo>
                  <a:cubicBezTo>
                    <a:pt x="27" y="30"/>
                    <a:pt x="27" y="30"/>
                    <a:pt x="27" y="30"/>
                  </a:cubicBezTo>
                  <a:cubicBezTo>
                    <a:pt x="18" y="30"/>
                    <a:pt x="18" y="30"/>
                    <a:pt x="18" y="30"/>
                  </a:cubicBezTo>
                  <a:cubicBezTo>
                    <a:pt x="18" y="35"/>
                    <a:pt x="18" y="35"/>
                    <a:pt x="18" y="35"/>
                  </a:cubicBezTo>
                  <a:cubicBezTo>
                    <a:pt x="18" y="70"/>
                    <a:pt x="18" y="70"/>
                    <a:pt x="18" y="70"/>
                  </a:cubicBezTo>
                  <a:cubicBezTo>
                    <a:pt x="18" y="71"/>
                    <a:pt x="20" y="73"/>
                    <a:pt x="17" y="72"/>
                  </a:cubicBezTo>
                  <a:cubicBezTo>
                    <a:pt x="13" y="72"/>
                    <a:pt x="10" y="71"/>
                    <a:pt x="10" y="76"/>
                  </a:cubicBezTo>
                  <a:cubicBezTo>
                    <a:pt x="11" y="80"/>
                    <a:pt x="8" y="78"/>
                    <a:pt x="8" y="81"/>
                  </a:cubicBezTo>
                  <a:cubicBezTo>
                    <a:pt x="8" y="85"/>
                    <a:pt x="5" y="81"/>
                    <a:pt x="6" y="86"/>
                  </a:cubicBezTo>
                  <a:cubicBezTo>
                    <a:pt x="8" y="90"/>
                    <a:pt x="2" y="88"/>
                    <a:pt x="4" y="93"/>
                  </a:cubicBezTo>
                  <a:cubicBezTo>
                    <a:pt x="7" y="98"/>
                    <a:pt x="0" y="98"/>
                    <a:pt x="2" y="101"/>
                  </a:cubicBezTo>
                  <a:cubicBezTo>
                    <a:pt x="3" y="103"/>
                    <a:pt x="6" y="99"/>
                    <a:pt x="6" y="103"/>
                  </a:cubicBezTo>
                  <a:cubicBezTo>
                    <a:pt x="6" y="109"/>
                    <a:pt x="8" y="107"/>
                    <a:pt x="7" y="111"/>
                  </a:cubicBezTo>
                  <a:cubicBezTo>
                    <a:pt x="7" y="115"/>
                    <a:pt x="12" y="112"/>
                    <a:pt x="10" y="119"/>
                  </a:cubicBezTo>
                  <a:cubicBezTo>
                    <a:pt x="14" y="124"/>
                    <a:pt x="17" y="128"/>
                    <a:pt x="16" y="134"/>
                  </a:cubicBezTo>
                  <a:cubicBezTo>
                    <a:pt x="13" y="144"/>
                    <a:pt x="22" y="138"/>
                    <a:pt x="20" y="142"/>
                  </a:cubicBezTo>
                  <a:cubicBezTo>
                    <a:pt x="19" y="146"/>
                    <a:pt x="24" y="143"/>
                    <a:pt x="27" y="147"/>
                  </a:cubicBezTo>
                  <a:cubicBezTo>
                    <a:pt x="31" y="151"/>
                    <a:pt x="25" y="150"/>
                    <a:pt x="31" y="154"/>
                  </a:cubicBezTo>
                  <a:cubicBezTo>
                    <a:pt x="37" y="158"/>
                    <a:pt x="38" y="159"/>
                    <a:pt x="38" y="161"/>
                  </a:cubicBezTo>
                  <a:cubicBezTo>
                    <a:pt x="37" y="164"/>
                    <a:pt x="39" y="165"/>
                    <a:pt x="42" y="167"/>
                  </a:cubicBezTo>
                  <a:cubicBezTo>
                    <a:pt x="45" y="168"/>
                    <a:pt x="44" y="172"/>
                    <a:pt x="46" y="17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1" name="Freeform 6">
              <a:extLst>
                <a:ext uri="{FF2B5EF4-FFF2-40B4-BE49-F238E27FC236}">
                  <a16:creationId xmlns:a16="http://schemas.microsoft.com/office/drawing/2014/main" id="{707BCA72-B2CF-4D99-94BC-F32B280508E3}"/>
                </a:ext>
              </a:extLst>
            </p:cNvPr>
            <p:cNvSpPr>
              <a:spLocks/>
            </p:cNvSpPr>
            <p:nvPr/>
          </p:nvSpPr>
          <p:spPr bwMode="auto">
            <a:xfrm>
              <a:off x="1692" y="30"/>
              <a:ext cx="984" cy="1128"/>
            </a:xfrm>
            <a:custGeom>
              <a:avLst/>
              <a:gdLst/>
              <a:ahLst/>
              <a:cxnLst>
                <a:cxn ang="0">
                  <a:pos x="0" y="99"/>
                </a:cxn>
                <a:cxn ang="0">
                  <a:pos x="0" y="103"/>
                </a:cxn>
                <a:cxn ang="0">
                  <a:pos x="31" y="126"/>
                </a:cxn>
                <a:cxn ang="0">
                  <a:pos x="77" y="164"/>
                </a:cxn>
                <a:cxn ang="0">
                  <a:pos x="80" y="169"/>
                </a:cxn>
                <a:cxn ang="0">
                  <a:pos x="86" y="174"/>
                </a:cxn>
                <a:cxn ang="0">
                  <a:pos x="91" y="176"/>
                </a:cxn>
                <a:cxn ang="0">
                  <a:pos x="94" y="183"/>
                </a:cxn>
                <a:cxn ang="0">
                  <a:pos x="103" y="184"/>
                </a:cxn>
                <a:cxn ang="0">
                  <a:pos x="129" y="167"/>
                </a:cxn>
                <a:cxn ang="0">
                  <a:pos x="164" y="141"/>
                </a:cxn>
                <a:cxn ang="0">
                  <a:pos x="158" y="132"/>
                </a:cxn>
                <a:cxn ang="0">
                  <a:pos x="150" y="130"/>
                </a:cxn>
                <a:cxn ang="0">
                  <a:pos x="146" y="118"/>
                </a:cxn>
                <a:cxn ang="0">
                  <a:pos x="147" y="107"/>
                </a:cxn>
                <a:cxn ang="0">
                  <a:pos x="148" y="95"/>
                </a:cxn>
                <a:cxn ang="0">
                  <a:pos x="145" y="73"/>
                </a:cxn>
                <a:cxn ang="0">
                  <a:pos x="135" y="47"/>
                </a:cxn>
                <a:cxn ang="0">
                  <a:pos x="129" y="34"/>
                </a:cxn>
                <a:cxn ang="0">
                  <a:pos x="135" y="26"/>
                </a:cxn>
                <a:cxn ang="0">
                  <a:pos x="135" y="17"/>
                </a:cxn>
                <a:cxn ang="0">
                  <a:pos x="134" y="8"/>
                </a:cxn>
                <a:cxn ang="0">
                  <a:pos x="138" y="3"/>
                </a:cxn>
                <a:cxn ang="0">
                  <a:pos x="133" y="4"/>
                </a:cxn>
                <a:cxn ang="0">
                  <a:pos x="129" y="1"/>
                </a:cxn>
                <a:cxn ang="0">
                  <a:pos x="123" y="3"/>
                </a:cxn>
                <a:cxn ang="0">
                  <a:pos x="116" y="4"/>
                </a:cxn>
                <a:cxn ang="0">
                  <a:pos x="110" y="5"/>
                </a:cxn>
                <a:cxn ang="0">
                  <a:pos x="99" y="4"/>
                </a:cxn>
                <a:cxn ang="0">
                  <a:pos x="91" y="5"/>
                </a:cxn>
                <a:cxn ang="0">
                  <a:pos x="83" y="7"/>
                </a:cxn>
                <a:cxn ang="0">
                  <a:pos x="69" y="14"/>
                </a:cxn>
                <a:cxn ang="0">
                  <a:pos x="65" y="15"/>
                </a:cxn>
                <a:cxn ang="0">
                  <a:pos x="60" y="18"/>
                </a:cxn>
                <a:cxn ang="0">
                  <a:pos x="52" y="22"/>
                </a:cxn>
                <a:cxn ang="0">
                  <a:pos x="59" y="48"/>
                </a:cxn>
                <a:cxn ang="0">
                  <a:pos x="59" y="53"/>
                </a:cxn>
                <a:cxn ang="0">
                  <a:pos x="45" y="56"/>
                </a:cxn>
                <a:cxn ang="0">
                  <a:pos x="38" y="61"/>
                </a:cxn>
                <a:cxn ang="0">
                  <a:pos x="36" y="68"/>
                </a:cxn>
                <a:cxn ang="0">
                  <a:pos x="28" y="74"/>
                </a:cxn>
                <a:cxn ang="0">
                  <a:pos x="7" y="83"/>
                </a:cxn>
                <a:cxn ang="0">
                  <a:pos x="0" y="89"/>
                </a:cxn>
                <a:cxn ang="0">
                  <a:pos x="0" y="99"/>
                </a:cxn>
              </a:cxnLst>
              <a:rect l="0" t="0" r="r" b="b"/>
              <a:pathLst>
                <a:path w="164" h="188">
                  <a:moveTo>
                    <a:pt x="0" y="99"/>
                  </a:moveTo>
                  <a:cubicBezTo>
                    <a:pt x="0" y="103"/>
                    <a:pt x="0" y="103"/>
                    <a:pt x="0" y="103"/>
                  </a:cubicBezTo>
                  <a:cubicBezTo>
                    <a:pt x="31" y="126"/>
                    <a:pt x="31" y="126"/>
                    <a:pt x="31" y="126"/>
                  </a:cubicBezTo>
                  <a:cubicBezTo>
                    <a:pt x="31" y="126"/>
                    <a:pt x="76" y="163"/>
                    <a:pt x="77" y="164"/>
                  </a:cubicBezTo>
                  <a:cubicBezTo>
                    <a:pt x="81" y="167"/>
                    <a:pt x="77" y="168"/>
                    <a:pt x="80" y="169"/>
                  </a:cubicBezTo>
                  <a:cubicBezTo>
                    <a:pt x="83" y="171"/>
                    <a:pt x="83" y="175"/>
                    <a:pt x="86" y="174"/>
                  </a:cubicBezTo>
                  <a:cubicBezTo>
                    <a:pt x="89" y="173"/>
                    <a:pt x="86" y="176"/>
                    <a:pt x="91" y="176"/>
                  </a:cubicBezTo>
                  <a:cubicBezTo>
                    <a:pt x="97" y="176"/>
                    <a:pt x="96" y="182"/>
                    <a:pt x="94" y="183"/>
                  </a:cubicBezTo>
                  <a:cubicBezTo>
                    <a:pt x="93" y="185"/>
                    <a:pt x="94" y="188"/>
                    <a:pt x="103" y="184"/>
                  </a:cubicBezTo>
                  <a:cubicBezTo>
                    <a:pt x="123" y="183"/>
                    <a:pt x="120" y="173"/>
                    <a:pt x="129" y="167"/>
                  </a:cubicBezTo>
                  <a:cubicBezTo>
                    <a:pt x="138" y="160"/>
                    <a:pt x="160" y="144"/>
                    <a:pt x="164" y="141"/>
                  </a:cubicBezTo>
                  <a:cubicBezTo>
                    <a:pt x="161" y="135"/>
                    <a:pt x="163" y="135"/>
                    <a:pt x="158" y="132"/>
                  </a:cubicBezTo>
                  <a:cubicBezTo>
                    <a:pt x="153" y="129"/>
                    <a:pt x="153" y="134"/>
                    <a:pt x="150" y="130"/>
                  </a:cubicBezTo>
                  <a:cubicBezTo>
                    <a:pt x="147" y="125"/>
                    <a:pt x="151" y="126"/>
                    <a:pt x="146" y="118"/>
                  </a:cubicBezTo>
                  <a:cubicBezTo>
                    <a:pt x="141" y="111"/>
                    <a:pt x="150" y="114"/>
                    <a:pt x="147" y="107"/>
                  </a:cubicBezTo>
                  <a:cubicBezTo>
                    <a:pt x="146" y="101"/>
                    <a:pt x="149" y="101"/>
                    <a:pt x="148" y="95"/>
                  </a:cubicBezTo>
                  <a:cubicBezTo>
                    <a:pt x="146" y="90"/>
                    <a:pt x="149" y="87"/>
                    <a:pt x="145" y="73"/>
                  </a:cubicBezTo>
                  <a:cubicBezTo>
                    <a:pt x="142" y="46"/>
                    <a:pt x="137" y="55"/>
                    <a:pt x="135" y="47"/>
                  </a:cubicBezTo>
                  <a:cubicBezTo>
                    <a:pt x="134" y="43"/>
                    <a:pt x="128" y="38"/>
                    <a:pt x="129" y="34"/>
                  </a:cubicBezTo>
                  <a:cubicBezTo>
                    <a:pt x="129" y="31"/>
                    <a:pt x="135" y="28"/>
                    <a:pt x="135" y="26"/>
                  </a:cubicBezTo>
                  <a:cubicBezTo>
                    <a:pt x="134" y="21"/>
                    <a:pt x="137" y="25"/>
                    <a:pt x="135" y="17"/>
                  </a:cubicBezTo>
                  <a:cubicBezTo>
                    <a:pt x="133" y="12"/>
                    <a:pt x="136" y="9"/>
                    <a:pt x="134" y="8"/>
                  </a:cubicBezTo>
                  <a:cubicBezTo>
                    <a:pt x="133" y="7"/>
                    <a:pt x="137" y="6"/>
                    <a:pt x="138" y="3"/>
                  </a:cubicBezTo>
                  <a:cubicBezTo>
                    <a:pt x="136" y="3"/>
                    <a:pt x="134" y="3"/>
                    <a:pt x="133" y="4"/>
                  </a:cubicBezTo>
                  <a:cubicBezTo>
                    <a:pt x="131" y="5"/>
                    <a:pt x="132" y="3"/>
                    <a:pt x="129" y="1"/>
                  </a:cubicBezTo>
                  <a:cubicBezTo>
                    <a:pt x="126" y="0"/>
                    <a:pt x="127" y="5"/>
                    <a:pt x="123" y="3"/>
                  </a:cubicBezTo>
                  <a:cubicBezTo>
                    <a:pt x="119" y="1"/>
                    <a:pt x="120" y="3"/>
                    <a:pt x="116" y="4"/>
                  </a:cubicBezTo>
                  <a:cubicBezTo>
                    <a:pt x="112" y="5"/>
                    <a:pt x="112" y="8"/>
                    <a:pt x="110" y="5"/>
                  </a:cubicBezTo>
                  <a:cubicBezTo>
                    <a:pt x="108" y="3"/>
                    <a:pt x="102" y="3"/>
                    <a:pt x="99" y="4"/>
                  </a:cubicBezTo>
                  <a:cubicBezTo>
                    <a:pt x="95" y="5"/>
                    <a:pt x="93" y="3"/>
                    <a:pt x="91" y="5"/>
                  </a:cubicBezTo>
                  <a:cubicBezTo>
                    <a:pt x="90" y="7"/>
                    <a:pt x="89" y="7"/>
                    <a:pt x="83" y="7"/>
                  </a:cubicBezTo>
                  <a:cubicBezTo>
                    <a:pt x="78" y="7"/>
                    <a:pt x="71" y="10"/>
                    <a:pt x="69" y="14"/>
                  </a:cubicBezTo>
                  <a:cubicBezTo>
                    <a:pt x="68" y="18"/>
                    <a:pt x="67" y="13"/>
                    <a:pt x="65" y="15"/>
                  </a:cubicBezTo>
                  <a:cubicBezTo>
                    <a:pt x="63" y="18"/>
                    <a:pt x="62" y="14"/>
                    <a:pt x="60" y="18"/>
                  </a:cubicBezTo>
                  <a:cubicBezTo>
                    <a:pt x="58" y="20"/>
                    <a:pt x="55" y="24"/>
                    <a:pt x="52" y="22"/>
                  </a:cubicBezTo>
                  <a:cubicBezTo>
                    <a:pt x="58" y="26"/>
                    <a:pt x="54" y="46"/>
                    <a:pt x="59" y="48"/>
                  </a:cubicBezTo>
                  <a:cubicBezTo>
                    <a:pt x="62" y="49"/>
                    <a:pt x="60" y="50"/>
                    <a:pt x="59" y="53"/>
                  </a:cubicBezTo>
                  <a:cubicBezTo>
                    <a:pt x="59" y="55"/>
                    <a:pt x="48" y="52"/>
                    <a:pt x="45" y="56"/>
                  </a:cubicBezTo>
                  <a:cubicBezTo>
                    <a:pt x="42" y="60"/>
                    <a:pt x="36" y="56"/>
                    <a:pt x="38" y="61"/>
                  </a:cubicBezTo>
                  <a:cubicBezTo>
                    <a:pt x="41" y="65"/>
                    <a:pt x="43" y="65"/>
                    <a:pt x="36" y="68"/>
                  </a:cubicBezTo>
                  <a:cubicBezTo>
                    <a:pt x="30" y="70"/>
                    <a:pt x="30" y="70"/>
                    <a:pt x="28" y="74"/>
                  </a:cubicBezTo>
                  <a:cubicBezTo>
                    <a:pt x="27" y="76"/>
                    <a:pt x="9" y="81"/>
                    <a:pt x="7" y="83"/>
                  </a:cubicBezTo>
                  <a:cubicBezTo>
                    <a:pt x="0" y="89"/>
                    <a:pt x="0" y="89"/>
                    <a:pt x="0" y="89"/>
                  </a:cubicBezTo>
                  <a:lnTo>
                    <a:pt x="0" y="99"/>
                  </a:ln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2" name="Freeform 7">
              <a:extLst>
                <a:ext uri="{FF2B5EF4-FFF2-40B4-BE49-F238E27FC236}">
                  <a16:creationId xmlns:a16="http://schemas.microsoft.com/office/drawing/2014/main" id="{A167BDC7-89A9-4B4B-A811-C45E11D24933}"/>
                </a:ext>
              </a:extLst>
            </p:cNvPr>
            <p:cNvSpPr>
              <a:spLocks/>
            </p:cNvSpPr>
            <p:nvPr/>
          </p:nvSpPr>
          <p:spPr bwMode="auto">
            <a:xfrm>
              <a:off x="2460" y="12"/>
              <a:ext cx="210" cy="456"/>
            </a:xfrm>
            <a:custGeom>
              <a:avLst/>
              <a:gdLst/>
              <a:ahLst/>
              <a:cxnLst>
                <a:cxn ang="0">
                  <a:pos x="10" y="6"/>
                </a:cxn>
                <a:cxn ang="0">
                  <a:pos x="6" y="11"/>
                </a:cxn>
                <a:cxn ang="0">
                  <a:pos x="7" y="20"/>
                </a:cxn>
                <a:cxn ang="0">
                  <a:pos x="7" y="29"/>
                </a:cxn>
                <a:cxn ang="0">
                  <a:pos x="1" y="37"/>
                </a:cxn>
                <a:cxn ang="0">
                  <a:pos x="7" y="50"/>
                </a:cxn>
                <a:cxn ang="0">
                  <a:pos x="17" y="76"/>
                </a:cxn>
                <a:cxn ang="0">
                  <a:pos x="22" y="61"/>
                </a:cxn>
                <a:cxn ang="0">
                  <a:pos x="32" y="54"/>
                </a:cxn>
                <a:cxn ang="0">
                  <a:pos x="33" y="46"/>
                </a:cxn>
                <a:cxn ang="0">
                  <a:pos x="30" y="42"/>
                </a:cxn>
                <a:cxn ang="0">
                  <a:pos x="27" y="41"/>
                </a:cxn>
                <a:cxn ang="0">
                  <a:pos x="21" y="37"/>
                </a:cxn>
                <a:cxn ang="0">
                  <a:pos x="29" y="23"/>
                </a:cxn>
                <a:cxn ang="0">
                  <a:pos x="26" y="18"/>
                </a:cxn>
                <a:cxn ang="0">
                  <a:pos x="25" y="11"/>
                </a:cxn>
                <a:cxn ang="0">
                  <a:pos x="29" y="5"/>
                </a:cxn>
                <a:cxn ang="0">
                  <a:pos x="23" y="8"/>
                </a:cxn>
                <a:cxn ang="0">
                  <a:pos x="20" y="2"/>
                </a:cxn>
                <a:cxn ang="0">
                  <a:pos x="11" y="6"/>
                </a:cxn>
                <a:cxn ang="0">
                  <a:pos x="10" y="6"/>
                </a:cxn>
              </a:cxnLst>
              <a:rect l="0" t="0" r="r" b="b"/>
              <a:pathLst>
                <a:path w="35" h="76">
                  <a:moveTo>
                    <a:pt x="10" y="6"/>
                  </a:moveTo>
                  <a:cubicBezTo>
                    <a:pt x="9" y="9"/>
                    <a:pt x="5" y="10"/>
                    <a:pt x="6" y="11"/>
                  </a:cubicBezTo>
                  <a:cubicBezTo>
                    <a:pt x="8" y="12"/>
                    <a:pt x="5" y="15"/>
                    <a:pt x="7" y="20"/>
                  </a:cubicBezTo>
                  <a:cubicBezTo>
                    <a:pt x="9" y="28"/>
                    <a:pt x="6" y="24"/>
                    <a:pt x="7" y="29"/>
                  </a:cubicBezTo>
                  <a:cubicBezTo>
                    <a:pt x="7" y="31"/>
                    <a:pt x="1" y="34"/>
                    <a:pt x="1" y="37"/>
                  </a:cubicBezTo>
                  <a:cubicBezTo>
                    <a:pt x="0" y="41"/>
                    <a:pt x="6" y="46"/>
                    <a:pt x="7" y="50"/>
                  </a:cubicBezTo>
                  <a:cubicBezTo>
                    <a:pt x="9" y="58"/>
                    <a:pt x="14" y="49"/>
                    <a:pt x="17" y="76"/>
                  </a:cubicBezTo>
                  <a:cubicBezTo>
                    <a:pt x="28" y="70"/>
                    <a:pt x="18" y="64"/>
                    <a:pt x="22" y="61"/>
                  </a:cubicBezTo>
                  <a:cubicBezTo>
                    <a:pt x="27" y="57"/>
                    <a:pt x="28" y="55"/>
                    <a:pt x="32" y="54"/>
                  </a:cubicBezTo>
                  <a:cubicBezTo>
                    <a:pt x="35" y="53"/>
                    <a:pt x="30" y="52"/>
                    <a:pt x="33" y="46"/>
                  </a:cubicBezTo>
                  <a:cubicBezTo>
                    <a:pt x="31" y="45"/>
                    <a:pt x="30" y="45"/>
                    <a:pt x="30" y="42"/>
                  </a:cubicBezTo>
                  <a:cubicBezTo>
                    <a:pt x="29" y="39"/>
                    <a:pt x="28" y="42"/>
                    <a:pt x="27" y="41"/>
                  </a:cubicBezTo>
                  <a:cubicBezTo>
                    <a:pt x="25" y="40"/>
                    <a:pt x="22" y="41"/>
                    <a:pt x="21" y="37"/>
                  </a:cubicBezTo>
                  <a:cubicBezTo>
                    <a:pt x="20" y="34"/>
                    <a:pt x="32" y="26"/>
                    <a:pt x="29" y="23"/>
                  </a:cubicBezTo>
                  <a:cubicBezTo>
                    <a:pt x="27" y="21"/>
                    <a:pt x="30" y="20"/>
                    <a:pt x="26" y="18"/>
                  </a:cubicBezTo>
                  <a:cubicBezTo>
                    <a:pt x="23" y="16"/>
                    <a:pt x="23" y="13"/>
                    <a:pt x="25" y="11"/>
                  </a:cubicBezTo>
                  <a:cubicBezTo>
                    <a:pt x="27" y="10"/>
                    <a:pt x="30" y="7"/>
                    <a:pt x="29" y="5"/>
                  </a:cubicBezTo>
                  <a:cubicBezTo>
                    <a:pt x="28" y="3"/>
                    <a:pt x="25" y="9"/>
                    <a:pt x="23" y="8"/>
                  </a:cubicBezTo>
                  <a:cubicBezTo>
                    <a:pt x="22" y="7"/>
                    <a:pt x="24" y="3"/>
                    <a:pt x="20" y="2"/>
                  </a:cubicBezTo>
                  <a:cubicBezTo>
                    <a:pt x="14" y="0"/>
                    <a:pt x="12" y="5"/>
                    <a:pt x="11" y="6"/>
                  </a:cubicBezTo>
                  <a:cubicBezTo>
                    <a:pt x="10" y="6"/>
                    <a:pt x="10" y="6"/>
                    <a:pt x="10" y="6"/>
                  </a:cubicBezTo>
                  <a:close/>
                </a:path>
              </a:pathLst>
            </a:custGeom>
            <a:solidFill>
              <a:srgbClr val="5E729B"/>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3" name="Freeform 8">
              <a:extLst>
                <a:ext uri="{FF2B5EF4-FFF2-40B4-BE49-F238E27FC236}">
                  <a16:creationId xmlns:a16="http://schemas.microsoft.com/office/drawing/2014/main" id="{513314C4-B0BA-47BF-A512-C2B3DAD3821D}"/>
                </a:ext>
              </a:extLst>
            </p:cNvPr>
            <p:cNvSpPr>
              <a:spLocks/>
            </p:cNvSpPr>
            <p:nvPr/>
          </p:nvSpPr>
          <p:spPr bwMode="auto">
            <a:xfrm>
              <a:off x="3276" y="378"/>
              <a:ext cx="546" cy="618"/>
            </a:xfrm>
            <a:custGeom>
              <a:avLst/>
              <a:gdLst/>
              <a:ahLst/>
              <a:cxnLst>
                <a:cxn ang="0">
                  <a:pos x="82" y="23"/>
                </a:cxn>
                <a:cxn ang="0">
                  <a:pos x="77" y="40"/>
                </a:cxn>
                <a:cxn ang="0">
                  <a:pos x="70" y="34"/>
                </a:cxn>
                <a:cxn ang="0">
                  <a:pos x="66" y="25"/>
                </a:cxn>
                <a:cxn ang="0">
                  <a:pos x="63" y="18"/>
                </a:cxn>
                <a:cxn ang="0">
                  <a:pos x="64" y="26"/>
                </a:cxn>
                <a:cxn ang="0">
                  <a:pos x="71" y="42"/>
                </a:cxn>
                <a:cxn ang="0">
                  <a:pos x="74" y="50"/>
                </a:cxn>
                <a:cxn ang="0">
                  <a:pos x="83" y="71"/>
                </a:cxn>
                <a:cxn ang="0">
                  <a:pos x="88" y="79"/>
                </a:cxn>
                <a:cxn ang="0">
                  <a:pos x="88" y="88"/>
                </a:cxn>
                <a:cxn ang="0">
                  <a:pos x="82" y="93"/>
                </a:cxn>
                <a:cxn ang="0">
                  <a:pos x="76" y="98"/>
                </a:cxn>
                <a:cxn ang="0">
                  <a:pos x="69" y="99"/>
                </a:cxn>
                <a:cxn ang="0">
                  <a:pos x="55" y="99"/>
                </a:cxn>
                <a:cxn ang="0">
                  <a:pos x="55" y="97"/>
                </a:cxn>
                <a:cxn ang="0">
                  <a:pos x="53" y="98"/>
                </a:cxn>
                <a:cxn ang="0">
                  <a:pos x="4" y="98"/>
                </a:cxn>
                <a:cxn ang="0">
                  <a:pos x="4" y="25"/>
                </a:cxn>
                <a:cxn ang="0">
                  <a:pos x="2" y="14"/>
                </a:cxn>
                <a:cxn ang="0">
                  <a:pos x="5" y="2"/>
                </a:cxn>
                <a:cxn ang="0">
                  <a:pos x="16" y="2"/>
                </a:cxn>
                <a:cxn ang="0">
                  <a:pos x="24" y="5"/>
                </a:cxn>
                <a:cxn ang="0">
                  <a:pos x="30" y="7"/>
                </a:cxn>
                <a:cxn ang="0">
                  <a:pos x="39" y="8"/>
                </a:cxn>
                <a:cxn ang="0">
                  <a:pos x="45" y="3"/>
                </a:cxn>
                <a:cxn ang="0">
                  <a:pos x="50" y="1"/>
                </a:cxn>
                <a:cxn ang="0">
                  <a:pos x="56" y="2"/>
                </a:cxn>
                <a:cxn ang="0">
                  <a:pos x="59" y="2"/>
                </a:cxn>
                <a:cxn ang="0">
                  <a:pos x="60" y="4"/>
                </a:cxn>
                <a:cxn ang="0">
                  <a:pos x="58" y="3"/>
                </a:cxn>
                <a:cxn ang="0">
                  <a:pos x="57" y="5"/>
                </a:cxn>
                <a:cxn ang="0">
                  <a:pos x="59" y="6"/>
                </a:cxn>
                <a:cxn ang="0">
                  <a:pos x="61" y="5"/>
                </a:cxn>
                <a:cxn ang="0">
                  <a:pos x="62" y="5"/>
                </a:cxn>
                <a:cxn ang="0">
                  <a:pos x="68" y="6"/>
                </a:cxn>
                <a:cxn ang="0">
                  <a:pos x="76" y="4"/>
                </a:cxn>
                <a:cxn ang="0">
                  <a:pos x="77" y="5"/>
                </a:cxn>
                <a:cxn ang="0">
                  <a:pos x="82" y="23"/>
                </a:cxn>
              </a:cxnLst>
              <a:rect l="0" t="0" r="r" b="b"/>
              <a:pathLst>
                <a:path w="91" h="103">
                  <a:moveTo>
                    <a:pt x="82" y="23"/>
                  </a:moveTo>
                  <a:cubicBezTo>
                    <a:pt x="77" y="36"/>
                    <a:pt x="79" y="36"/>
                    <a:pt x="77" y="40"/>
                  </a:cubicBezTo>
                  <a:cubicBezTo>
                    <a:pt x="75" y="43"/>
                    <a:pt x="75" y="38"/>
                    <a:pt x="70" y="34"/>
                  </a:cubicBezTo>
                  <a:cubicBezTo>
                    <a:pt x="67" y="31"/>
                    <a:pt x="69" y="28"/>
                    <a:pt x="66" y="25"/>
                  </a:cubicBezTo>
                  <a:cubicBezTo>
                    <a:pt x="62" y="21"/>
                    <a:pt x="65" y="19"/>
                    <a:pt x="63" y="18"/>
                  </a:cubicBezTo>
                  <a:cubicBezTo>
                    <a:pt x="60" y="24"/>
                    <a:pt x="64" y="22"/>
                    <a:pt x="64" y="26"/>
                  </a:cubicBezTo>
                  <a:cubicBezTo>
                    <a:pt x="63" y="31"/>
                    <a:pt x="72" y="37"/>
                    <a:pt x="71" y="42"/>
                  </a:cubicBezTo>
                  <a:cubicBezTo>
                    <a:pt x="71" y="46"/>
                    <a:pt x="75" y="47"/>
                    <a:pt x="74" y="50"/>
                  </a:cubicBezTo>
                  <a:cubicBezTo>
                    <a:pt x="73" y="54"/>
                    <a:pt x="79" y="60"/>
                    <a:pt x="83" y="71"/>
                  </a:cubicBezTo>
                  <a:cubicBezTo>
                    <a:pt x="86" y="79"/>
                    <a:pt x="91" y="79"/>
                    <a:pt x="88" y="79"/>
                  </a:cubicBezTo>
                  <a:cubicBezTo>
                    <a:pt x="85" y="79"/>
                    <a:pt x="86" y="84"/>
                    <a:pt x="88" y="88"/>
                  </a:cubicBezTo>
                  <a:cubicBezTo>
                    <a:pt x="85" y="92"/>
                    <a:pt x="84" y="88"/>
                    <a:pt x="82" y="93"/>
                  </a:cubicBezTo>
                  <a:cubicBezTo>
                    <a:pt x="80" y="97"/>
                    <a:pt x="78" y="95"/>
                    <a:pt x="76" y="98"/>
                  </a:cubicBezTo>
                  <a:cubicBezTo>
                    <a:pt x="74" y="101"/>
                    <a:pt x="72" y="103"/>
                    <a:pt x="69" y="99"/>
                  </a:cubicBezTo>
                  <a:cubicBezTo>
                    <a:pt x="55" y="99"/>
                    <a:pt x="55" y="99"/>
                    <a:pt x="55" y="99"/>
                  </a:cubicBezTo>
                  <a:cubicBezTo>
                    <a:pt x="55" y="97"/>
                    <a:pt x="55" y="97"/>
                    <a:pt x="55" y="97"/>
                  </a:cubicBezTo>
                  <a:cubicBezTo>
                    <a:pt x="53" y="98"/>
                    <a:pt x="53" y="98"/>
                    <a:pt x="53" y="98"/>
                  </a:cubicBezTo>
                  <a:cubicBezTo>
                    <a:pt x="4" y="98"/>
                    <a:pt x="4" y="98"/>
                    <a:pt x="4" y="98"/>
                  </a:cubicBezTo>
                  <a:cubicBezTo>
                    <a:pt x="4" y="25"/>
                    <a:pt x="4" y="25"/>
                    <a:pt x="4" y="25"/>
                  </a:cubicBezTo>
                  <a:cubicBezTo>
                    <a:pt x="4" y="21"/>
                    <a:pt x="0" y="19"/>
                    <a:pt x="2" y="14"/>
                  </a:cubicBezTo>
                  <a:cubicBezTo>
                    <a:pt x="5" y="9"/>
                    <a:pt x="1" y="6"/>
                    <a:pt x="5" y="2"/>
                  </a:cubicBezTo>
                  <a:cubicBezTo>
                    <a:pt x="6" y="2"/>
                    <a:pt x="8" y="0"/>
                    <a:pt x="16" y="2"/>
                  </a:cubicBezTo>
                  <a:cubicBezTo>
                    <a:pt x="26" y="4"/>
                    <a:pt x="22" y="6"/>
                    <a:pt x="24" y="5"/>
                  </a:cubicBezTo>
                  <a:cubicBezTo>
                    <a:pt x="27" y="4"/>
                    <a:pt x="27" y="7"/>
                    <a:pt x="30" y="7"/>
                  </a:cubicBezTo>
                  <a:cubicBezTo>
                    <a:pt x="32" y="6"/>
                    <a:pt x="36" y="11"/>
                    <a:pt x="39" y="8"/>
                  </a:cubicBezTo>
                  <a:cubicBezTo>
                    <a:pt x="45" y="2"/>
                    <a:pt x="44" y="5"/>
                    <a:pt x="45" y="3"/>
                  </a:cubicBezTo>
                  <a:cubicBezTo>
                    <a:pt x="47" y="1"/>
                    <a:pt x="47" y="3"/>
                    <a:pt x="50" y="1"/>
                  </a:cubicBezTo>
                  <a:cubicBezTo>
                    <a:pt x="53" y="0"/>
                    <a:pt x="55" y="4"/>
                    <a:pt x="56" y="2"/>
                  </a:cubicBezTo>
                  <a:cubicBezTo>
                    <a:pt x="57" y="2"/>
                    <a:pt x="58" y="1"/>
                    <a:pt x="59" y="2"/>
                  </a:cubicBezTo>
                  <a:cubicBezTo>
                    <a:pt x="59" y="3"/>
                    <a:pt x="61" y="4"/>
                    <a:pt x="60" y="4"/>
                  </a:cubicBezTo>
                  <a:cubicBezTo>
                    <a:pt x="60" y="4"/>
                    <a:pt x="58" y="2"/>
                    <a:pt x="58" y="3"/>
                  </a:cubicBezTo>
                  <a:cubicBezTo>
                    <a:pt x="58" y="4"/>
                    <a:pt x="57" y="4"/>
                    <a:pt x="57" y="5"/>
                  </a:cubicBezTo>
                  <a:cubicBezTo>
                    <a:pt x="58" y="6"/>
                    <a:pt x="59" y="4"/>
                    <a:pt x="59" y="6"/>
                  </a:cubicBezTo>
                  <a:cubicBezTo>
                    <a:pt x="60" y="7"/>
                    <a:pt x="61" y="6"/>
                    <a:pt x="61" y="5"/>
                  </a:cubicBezTo>
                  <a:cubicBezTo>
                    <a:pt x="61" y="4"/>
                    <a:pt x="61" y="4"/>
                    <a:pt x="62" y="5"/>
                  </a:cubicBezTo>
                  <a:cubicBezTo>
                    <a:pt x="65" y="8"/>
                    <a:pt x="66" y="4"/>
                    <a:pt x="68" y="6"/>
                  </a:cubicBezTo>
                  <a:cubicBezTo>
                    <a:pt x="70" y="7"/>
                    <a:pt x="68" y="6"/>
                    <a:pt x="76" y="4"/>
                  </a:cubicBezTo>
                  <a:cubicBezTo>
                    <a:pt x="76" y="5"/>
                    <a:pt x="76" y="5"/>
                    <a:pt x="77" y="5"/>
                  </a:cubicBezTo>
                  <a:cubicBezTo>
                    <a:pt x="79" y="11"/>
                    <a:pt x="80" y="17"/>
                    <a:pt x="82" y="23"/>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4" name="Freeform 9">
              <a:extLst>
                <a:ext uri="{FF2B5EF4-FFF2-40B4-BE49-F238E27FC236}">
                  <a16:creationId xmlns:a16="http://schemas.microsoft.com/office/drawing/2014/main" id="{3BD23B1D-EB02-4B8E-B3E8-F3E5E0F66557}"/>
                </a:ext>
              </a:extLst>
            </p:cNvPr>
            <p:cNvSpPr>
              <a:spLocks/>
            </p:cNvSpPr>
            <p:nvPr/>
          </p:nvSpPr>
          <p:spPr bwMode="auto">
            <a:xfrm>
              <a:off x="4056" y="1548"/>
              <a:ext cx="516" cy="792"/>
            </a:xfrm>
            <a:custGeom>
              <a:avLst/>
              <a:gdLst/>
              <a:ahLst/>
              <a:cxnLst>
                <a:cxn ang="0">
                  <a:pos x="5" y="132"/>
                </a:cxn>
                <a:cxn ang="0">
                  <a:pos x="0" y="122"/>
                </a:cxn>
                <a:cxn ang="0">
                  <a:pos x="0" y="90"/>
                </a:cxn>
                <a:cxn ang="0">
                  <a:pos x="8" y="78"/>
                </a:cxn>
                <a:cxn ang="0">
                  <a:pos x="12" y="76"/>
                </a:cxn>
                <a:cxn ang="0">
                  <a:pos x="20" y="71"/>
                </a:cxn>
                <a:cxn ang="0">
                  <a:pos x="35" y="66"/>
                </a:cxn>
                <a:cxn ang="0">
                  <a:pos x="50" y="47"/>
                </a:cxn>
                <a:cxn ang="0">
                  <a:pos x="55" y="39"/>
                </a:cxn>
                <a:cxn ang="0">
                  <a:pos x="39" y="36"/>
                </a:cxn>
                <a:cxn ang="0">
                  <a:pos x="23" y="29"/>
                </a:cxn>
                <a:cxn ang="0">
                  <a:pos x="19" y="24"/>
                </a:cxn>
                <a:cxn ang="0">
                  <a:pos x="16" y="19"/>
                </a:cxn>
                <a:cxn ang="0">
                  <a:pos x="16" y="11"/>
                </a:cxn>
                <a:cxn ang="0">
                  <a:pos x="19" y="6"/>
                </a:cxn>
                <a:cxn ang="0">
                  <a:pos x="28" y="16"/>
                </a:cxn>
                <a:cxn ang="0">
                  <a:pos x="41" y="13"/>
                </a:cxn>
                <a:cxn ang="0">
                  <a:pos x="54" y="10"/>
                </a:cxn>
                <a:cxn ang="0">
                  <a:pos x="63" y="8"/>
                </a:cxn>
                <a:cxn ang="0">
                  <a:pos x="80" y="2"/>
                </a:cxn>
                <a:cxn ang="0">
                  <a:pos x="82" y="14"/>
                </a:cxn>
                <a:cxn ang="0">
                  <a:pos x="79" y="22"/>
                </a:cxn>
                <a:cxn ang="0">
                  <a:pos x="69" y="47"/>
                </a:cxn>
                <a:cxn ang="0">
                  <a:pos x="35" y="96"/>
                </a:cxn>
                <a:cxn ang="0">
                  <a:pos x="14" y="118"/>
                </a:cxn>
                <a:cxn ang="0">
                  <a:pos x="5" y="132"/>
                </a:cxn>
              </a:cxnLst>
              <a:rect l="0" t="0" r="r" b="b"/>
              <a:pathLst>
                <a:path w="86" h="132">
                  <a:moveTo>
                    <a:pt x="5" y="132"/>
                  </a:moveTo>
                  <a:cubicBezTo>
                    <a:pt x="3" y="127"/>
                    <a:pt x="0" y="129"/>
                    <a:pt x="0" y="122"/>
                  </a:cubicBezTo>
                  <a:cubicBezTo>
                    <a:pt x="0" y="116"/>
                    <a:pt x="0" y="90"/>
                    <a:pt x="0" y="90"/>
                  </a:cubicBezTo>
                  <a:cubicBezTo>
                    <a:pt x="0" y="90"/>
                    <a:pt x="6" y="81"/>
                    <a:pt x="8" y="78"/>
                  </a:cubicBezTo>
                  <a:cubicBezTo>
                    <a:pt x="9" y="76"/>
                    <a:pt x="9" y="76"/>
                    <a:pt x="12" y="76"/>
                  </a:cubicBezTo>
                  <a:cubicBezTo>
                    <a:pt x="19" y="75"/>
                    <a:pt x="12" y="74"/>
                    <a:pt x="20" y="71"/>
                  </a:cubicBezTo>
                  <a:cubicBezTo>
                    <a:pt x="29" y="67"/>
                    <a:pt x="29" y="74"/>
                    <a:pt x="35" y="66"/>
                  </a:cubicBezTo>
                  <a:cubicBezTo>
                    <a:pt x="41" y="58"/>
                    <a:pt x="43" y="55"/>
                    <a:pt x="50" y="47"/>
                  </a:cubicBezTo>
                  <a:cubicBezTo>
                    <a:pt x="56" y="39"/>
                    <a:pt x="57" y="39"/>
                    <a:pt x="55" y="39"/>
                  </a:cubicBezTo>
                  <a:cubicBezTo>
                    <a:pt x="52" y="40"/>
                    <a:pt x="49" y="41"/>
                    <a:pt x="39" y="36"/>
                  </a:cubicBezTo>
                  <a:cubicBezTo>
                    <a:pt x="29" y="31"/>
                    <a:pt x="26" y="33"/>
                    <a:pt x="23" y="29"/>
                  </a:cubicBezTo>
                  <a:cubicBezTo>
                    <a:pt x="20" y="25"/>
                    <a:pt x="19" y="27"/>
                    <a:pt x="19" y="24"/>
                  </a:cubicBezTo>
                  <a:cubicBezTo>
                    <a:pt x="18" y="20"/>
                    <a:pt x="17" y="23"/>
                    <a:pt x="16" y="19"/>
                  </a:cubicBezTo>
                  <a:cubicBezTo>
                    <a:pt x="14" y="15"/>
                    <a:pt x="13" y="15"/>
                    <a:pt x="16" y="11"/>
                  </a:cubicBezTo>
                  <a:cubicBezTo>
                    <a:pt x="19" y="6"/>
                    <a:pt x="19" y="6"/>
                    <a:pt x="19" y="6"/>
                  </a:cubicBezTo>
                  <a:cubicBezTo>
                    <a:pt x="22" y="10"/>
                    <a:pt x="21" y="14"/>
                    <a:pt x="28" y="16"/>
                  </a:cubicBezTo>
                  <a:cubicBezTo>
                    <a:pt x="34" y="19"/>
                    <a:pt x="35" y="11"/>
                    <a:pt x="41" y="13"/>
                  </a:cubicBezTo>
                  <a:cubicBezTo>
                    <a:pt x="48" y="16"/>
                    <a:pt x="47" y="9"/>
                    <a:pt x="54" y="10"/>
                  </a:cubicBezTo>
                  <a:cubicBezTo>
                    <a:pt x="61" y="11"/>
                    <a:pt x="53" y="8"/>
                    <a:pt x="63" y="8"/>
                  </a:cubicBezTo>
                  <a:cubicBezTo>
                    <a:pt x="74" y="8"/>
                    <a:pt x="75" y="0"/>
                    <a:pt x="80" y="2"/>
                  </a:cubicBezTo>
                  <a:cubicBezTo>
                    <a:pt x="85" y="4"/>
                    <a:pt x="78" y="8"/>
                    <a:pt x="82" y="14"/>
                  </a:cubicBezTo>
                  <a:cubicBezTo>
                    <a:pt x="86" y="21"/>
                    <a:pt x="80" y="12"/>
                    <a:pt x="79" y="22"/>
                  </a:cubicBezTo>
                  <a:cubicBezTo>
                    <a:pt x="78" y="29"/>
                    <a:pt x="74" y="33"/>
                    <a:pt x="69" y="47"/>
                  </a:cubicBezTo>
                  <a:cubicBezTo>
                    <a:pt x="60" y="70"/>
                    <a:pt x="48" y="87"/>
                    <a:pt x="35" y="96"/>
                  </a:cubicBezTo>
                  <a:cubicBezTo>
                    <a:pt x="22" y="106"/>
                    <a:pt x="22" y="109"/>
                    <a:pt x="14" y="118"/>
                  </a:cubicBezTo>
                  <a:cubicBezTo>
                    <a:pt x="5" y="128"/>
                    <a:pt x="10" y="126"/>
                    <a:pt x="5" y="13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5" name="Freeform 10">
              <a:extLst>
                <a:ext uri="{FF2B5EF4-FFF2-40B4-BE49-F238E27FC236}">
                  <a16:creationId xmlns:a16="http://schemas.microsoft.com/office/drawing/2014/main" id="{63789B81-37C1-488F-88CC-71A4FD16EC58}"/>
                </a:ext>
              </a:extLst>
            </p:cNvPr>
            <p:cNvSpPr>
              <a:spLocks/>
            </p:cNvSpPr>
            <p:nvPr/>
          </p:nvSpPr>
          <p:spPr bwMode="auto">
            <a:xfrm>
              <a:off x="3660" y="1374"/>
              <a:ext cx="738" cy="678"/>
            </a:xfrm>
            <a:custGeom>
              <a:avLst/>
              <a:gdLst/>
              <a:ahLst/>
              <a:cxnLst>
                <a:cxn ang="0">
                  <a:pos x="26" y="101"/>
                </a:cxn>
                <a:cxn ang="0">
                  <a:pos x="38" y="106"/>
                </a:cxn>
                <a:cxn ang="0">
                  <a:pos x="49" y="111"/>
                </a:cxn>
                <a:cxn ang="0">
                  <a:pos x="54" y="112"/>
                </a:cxn>
                <a:cxn ang="0">
                  <a:pos x="61" y="106"/>
                </a:cxn>
                <a:cxn ang="0">
                  <a:pos x="66" y="106"/>
                </a:cxn>
                <a:cxn ang="0">
                  <a:pos x="74" y="107"/>
                </a:cxn>
                <a:cxn ang="0">
                  <a:pos x="78" y="105"/>
                </a:cxn>
                <a:cxn ang="0">
                  <a:pos x="86" y="100"/>
                </a:cxn>
                <a:cxn ang="0">
                  <a:pos x="101" y="95"/>
                </a:cxn>
                <a:cxn ang="0">
                  <a:pos x="116" y="76"/>
                </a:cxn>
                <a:cxn ang="0">
                  <a:pos x="121" y="68"/>
                </a:cxn>
                <a:cxn ang="0">
                  <a:pos x="105" y="65"/>
                </a:cxn>
                <a:cxn ang="0">
                  <a:pos x="89" y="58"/>
                </a:cxn>
                <a:cxn ang="0">
                  <a:pos x="85" y="53"/>
                </a:cxn>
                <a:cxn ang="0">
                  <a:pos x="82" y="48"/>
                </a:cxn>
                <a:cxn ang="0">
                  <a:pos x="82" y="40"/>
                </a:cxn>
                <a:cxn ang="0">
                  <a:pos x="73" y="39"/>
                </a:cxn>
                <a:cxn ang="0">
                  <a:pos x="77" y="25"/>
                </a:cxn>
                <a:cxn ang="0">
                  <a:pos x="71" y="17"/>
                </a:cxn>
                <a:cxn ang="0">
                  <a:pos x="64" y="9"/>
                </a:cxn>
                <a:cxn ang="0">
                  <a:pos x="57" y="6"/>
                </a:cxn>
                <a:cxn ang="0">
                  <a:pos x="52" y="6"/>
                </a:cxn>
                <a:cxn ang="0">
                  <a:pos x="43" y="3"/>
                </a:cxn>
                <a:cxn ang="0">
                  <a:pos x="38" y="8"/>
                </a:cxn>
                <a:cxn ang="0">
                  <a:pos x="31" y="8"/>
                </a:cxn>
                <a:cxn ang="0">
                  <a:pos x="28" y="23"/>
                </a:cxn>
                <a:cxn ang="0">
                  <a:pos x="21" y="31"/>
                </a:cxn>
                <a:cxn ang="0">
                  <a:pos x="18" y="42"/>
                </a:cxn>
                <a:cxn ang="0">
                  <a:pos x="14" y="42"/>
                </a:cxn>
                <a:cxn ang="0">
                  <a:pos x="13" y="51"/>
                </a:cxn>
                <a:cxn ang="0">
                  <a:pos x="9" y="65"/>
                </a:cxn>
                <a:cxn ang="0">
                  <a:pos x="4" y="69"/>
                </a:cxn>
                <a:cxn ang="0">
                  <a:pos x="11" y="75"/>
                </a:cxn>
                <a:cxn ang="0">
                  <a:pos x="18" y="85"/>
                </a:cxn>
                <a:cxn ang="0">
                  <a:pos x="24" y="94"/>
                </a:cxn>
                <a:cxn ang="0">
                  <a:pos x="26" y="101"/>
                </a:cxn>
              </a:cxnLst>
              <a:rect l="0" t="0" r="r" b="b"/>
              <a:pathLst>
                <a:path w="123" h="113">
                  <a:moveTo>
                    <a:pt x="26" y="101"/>
                  </a:moveTo>
                  <a:cubicBezTo>
                    <a:pt x="30" y="106"/>
                    <a:pt x="31" y="98"/>
                    <a:pt x="38" y="106"/>
                  </a:cubicBezTo>
                  <a:cubicBezTo>
                    <a:pt x="45" y="113"/>
                    <a:pt x="46" y="110"/>
                    <a:pt x="49" y="111"/>
                  </a:cubicBezTo>
                  <a:cubicBezTo>
                    <a:pt x="51" y="112"/>
                    <a:pt x="52" y="111"/>
                    <a:pt x="54" y="112"/>
                  </a:cubicBezTo>
                  <a:cubicBezTo>
                    <a:pt x="56" y="113"/>
                    <a:pt x="54" y="110"/>
                    <a:pt x="61" y="106"/>
                  </a:cubicBezTo>
                  <a:cubicBezTo>
                    <a:pt x="65" y="103"/>
                    <a:pt x="65" y="104"/>
                    <a:pt x="66" y="106"/>
                  </a:cubicBezTo>
                  <a:cubicBezTo>
                    <a:pt x="68" y="108"/>
                    <a:pt x="71" y="107"/>
                    <a:pt x="74" y="107"/>
                  </a:cubicBezTo>
                  <a:cubicBezTo>
                    <a:pt x="75" y="105"/>
                    <a:pt x="75" y="105"/>
                    <a:pt x="78" y="105"/>
                  </a:cubicBezTo>
                  <a:cubicBezTo>
                    <a:pt x="85" y="104"/>
                    <a:pt x="78" y="103"/>
                    <a:pt x="86" y="100"/>
                  </a:cubicBezTo>
                  <a:cubicBezTo>
                    <a:pt x="95" y="96"/>
                    <a:pt x="95" y="103"/>
                    <a:pt x="101" y="95"/>
                  </a:cubicBezTo>
                  <a:cubicBezTo>
                    <a:pt x="107" y="87"/>
                    <a:pt x="109" y="84"/>
                    <a:pt x="116" y="76"/>
                  </a:cubicBezTo>
                  <a:cubicBezTo>
                    <a:pt x="122" y="68"/>
                    <a:pt x="123" y="68"/>
                    <a:pt x="121" y="68"/>
                  </a:cubicBezTo>
                  <a:cubicBezTo>
                    <a:pt x="118" y="69"/>
                    <a:pt x="115" y="70"/>
                    <a:pt x="105" y="65"/>
                  </a:cubicBezTo>
                  <a:cubicBezTo>
                    <a:pt x="95" y="60"/>
                    <a:pt x="92" y="62"/>
                    <a:pt x="89" y="58"/>
                  </a:cubicBezTo>
                  <a:cubicBezTo>
                    <a:pt x="86" y="54"/>
                    <a:pt x="85" y="56"/>
                    <a:pt x="85" y="53"/>
                  </a:cubicBezTo>
                  <a:cubicBezTo>
                    <a:pt x="84" y="49"/>
                    <a:pt x="83" y="52"/>
                    <a:pt x="82" y="48"/>
                  </a:cubicBezTo>
                  <a:cubicBezTo>
                    <a:pt x="80" y="44"/>
                    <a:pt x="79" y="44"/>
                    <a:pt x="82" y="40"/>
                  </a:cubicBezTo>
                  <a:cubicBezTo>
                    <a:pt x="80" y="36"/>
                    <a:pt x="76" y="42"/>
                    <a:pt x="73" y="39"/>
                  </a:cubicBezTo>
                  <a:cubicBezTo>
                    <a:pt x="72" y="30"/>
                    <a:pt x="75" y="35"/>
                    <a:pt x="77" y="25"/>
                  </a:cubicBezTo>
                  <a:cubicBezTo>
                    <a:pt x="73" y="22"/>
                    <a:pt x="74" y="19"/>
                    <a:pt x="71" y="17"/>
                  </a:cubicBezTo>
                  <a:cubicBezTo>
                    <a:pt x="68" y="15"/>
                    <a:pt x="66" y="10"/>
                    <a:pt x="64" y="9"/>
                  </a:cubicBezTo>
                  <a:cubicBezTo>
                    <a:pt x="62" y="8"/>
                    <a:pt x="61" y="6"/>
                    <a:pt x="57" y="6"/>
                  </a:cubicBezTo>
                  <a:cubicBezTo>
                    <a:pt x="52" y="5"/>
                    <a:pt x="54" y="8"/>
                    <a:pt x="52" y="6"/>
                  </a:cubicBezTo>
                  <a:cubicBezTo>
                    <a:pt x="50" y="3"/>
                    <a:pt x="49" y="11"/>
                    <a:pt x="43" y="3"/>
                  </a:cubicBezTo>
                  <a:cubicBezTo>
                    <a:pt x="41" y="0"/>
                    <a:pt x="41" y="13"/>
                    <a:pt x="38" y="8"/>
                  </a:cubicBezTo>
                  <a:cubicBezTo>
                    <a:pt x="36" y="3"/>
                    <a:pt x="37" y="10"/>
                    <a:pt x="31" y="8"/>
                  </a:cubicBezTo>
                  <a:cubicBezTo>
                    <a:pt x="30" y="17"/>
                    <a:pt x="28" y="17"/>
                    <a:pt x="28" y="23"/>
                  </a:cubicBezTo>
                  <a:cubicBezTo>
                    <a:pt x="22" y="23"/>
                    <a:pt x="24" y="28"/>
                    <a:pt x="21" y="31"/>
                  </a:cubicBezTo>
                  <a:cubicBezTo>
                    <a:pt x="18" y="33"/>
                    <a:pt x="19" y="40"/>
                    <a:pt x="18" y="42"/>
                  </a:cubicBezTo>
                  <a:cubicBezTo>
                    <a:pt x="17" y="44"/>
                    <a:pt x="16" y="38"/>
                    <a:pt x="14" y="42"/>
                  </a:cubicBezTo>
                  <a:cubicBezTo>
                    <a:pt x="12" y="46"/>
                    <a:pt x="15" y="45"/>
                    <a:pt x="13" y="51"/>
                  </a:cubicBezTo>
                  <a:cubicBezTo>
                    <a:pt x="10" y="56"/>
                    <a:pt x="14" y="66"/>
                    <a:pt x="9" y="65"/>
                  </a:cubicBezTo>
                  <a:cubicBezTo>
                    <a:pt x="2" y="62"/>
                    <a:pt x="6" y="67"/>
                    <a:pt x="4" y="69"/>
                  </a:cubicBezTo>
                  <a:cubicBezTo>
                    <a:pt x="0" y="72"/>
                    <a:pt x="9" y="70"/>
                    <a:pt x="11" y="75"/>
                  </a:cubicBezTo>
                  <a:cubicBezTo>
                    <a:pt x="14" y="81"/>
                    <a:pt x="16" y="78"/>
                    <a:pt x="18" y="85"/>
                  </a:cubicBezTo>
                  <a:cubicBezTo>
                    <a:pt x="19" y="93"/>
                    <a:pt x="20" y="93"/>
                    <a:pt x="24" y="94"/>
                  </a:cubicBezTo>
                  <a:cubicBezTo>
                    <a:pt x="27" y="94"/>
                    <a:pt x="24" y="96"/>
                    <a:pt x="26" y="10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6" name="Freeform 11">
              <a:extLst>
                <a:ext uri="{FF2B5EF4-FFF2-40B4-BE49-F238E27FC236}">
                  <a16:creationId xmlns:a16="http://schemas.microsoft.com/office/drawing/2014/main" id="{74821E52-85CB-4A42-BBD1-9D1E1A54A617}"/>
                </a:ext>
              </a:extLst>
            </p:cNvPr>
            <p:cNvSpPr>
              <a:spLocks/>
            </p:cNvSpPr>
            <p:nvPr/>
          </p:nvSpPr>
          <p:spPr bwMode="auto">
            <a:xfrm>
              <a:off x="3834" y="1200"/>
              <a:ext cx="324" cy="348"/>
            </a:xfrm>
            <a:custGeom>
              <a:avLst/>
              <a:gdLst/>
              <a:ahLst/>
              <a:cxnLst>
                <a:cxn ang="0">
                  <a:pos x="2" y="37"/>
                </a:cxn>
                <a:cxn ang="0">
                  <a:pos x="9" y="37"/>
                </a:cxn>
                <a:cxn ang="0">
                  <a:pos x="14" y="32"/>
                </a:cxn>
                <a:cxn ang="0">
                  <a:pos x="23" y="35"/>
                </a:cxn>
                <a:cxn ang="0">
                  <a:pos x="28" y="35"/>
                </a:cxn>
                <a:cxn ang="0">
                  <a:pos x="35" y="38"/>
                </a:cxn>
                <a:cxn ang="0">
                  <a:pos x="42" y="46"/>
                </a:cxn>
                <a:cxn ang="0">
                  <a:pos x="48" y="54"/>
                </a:cxn>
                <a:cxn ang="0">
                  <a:pos x="54" y="52"/>
                </a:cxn>
                <a:cxn ang="0">
                  <a:pos x="50" y="49"/>
                </a:cxn>
                <a:cxn ang="0">
                  <a:pos x="48" y="45"/>
                </a:cxn>
                <a:cxn ang="0">
                  <a:pos x="46" y="42"/>
                </a:cxn>
                <a:cxn ang="0">
                  <a:pos x="40" y="37"/>
                </a:cxn>
                <a:cxn ang="0">
                  <a:pos x="35" y="32"/>
                </a:cxn>
                <a:cxn ang="0">
                  <a:pos x="30" y="27"/>
                </a:cxn>
                <a:cxn ang="0">
                  <a:pos x="28" y="29"/>
                </a:cxn>
                <a:cxn ang="0">
                  <a:pos x="25" y="23"/>
                </a:cxn>
                <a:cxn ang="0">
                  <a:pos x="18" y="0"/>
                </a:cxn>
                <a:cxn ang="0">
                  <a:pos x="10" y="8"/>
                </a:cxn>
                <a:cxn ang="0">
                  <a:pos x="5" y="13"/>
                </a:cxn>
                <a:cxn ang="0">
                  <a:pos x="2" y="28"/>
                </a:cxn>
                <a:cxn ang="0">
                  <a:pos x="2" y="37"/>
                </a:cxn>
              </a:cxnLst>
              <a:rect l="0" t="0" r="r" b="b"/>
              <a:pathLst>
                <a:path w="54" h="58">
                  <a:moveTo>
                    <a:pt x="2" y="37"/>
                  </a:moveTo>
                  <a:cubicBezTo>
                    <a:pt x="8" y="39"/>
                    <a:pt x="7" y="32"/>
                    <a:pt x="9" y="37"/>
                  </a:cubicBezTo>
                  <a:cubicBezTo>
                    <a:pt x="12" y="42"/>
                    <a:pt x="12" y="29"/>
                    <a:pt x="14" y="32"/>
                  </a:cubicBezTo>
                  <a:cubicBezTo>
                    <a:pt x="20" y="40"/>
                    <a:pt x="21" y="32"/>
                    <a:pt x="23" y="35"/>
                  </a:cubicBezTo>
                  <a:cubicBezTo>
                    <a:pt x="25" y="37"/>
                    <a:pt x="23" y="34"/>
                    <a:pt x="28" y="35"/>
                  </a:cubicBezTo>
                  <a:cubicBezTo>
                    <a:pt x="32" y="35"/>
                    <a:pt x="33" y="37"/>
                    <a:pt x="35" y="38"/>
                  </a:cubicBezTo>
                  <a:cubicBezTo>
                    <a:pt x="37" y="39"/>
                    <a:pt x="39" y="44"/>
                    <a:pt x="42" y="46"/>
                  </a:cubicBezTo>
                  <a:cubicBezTo>
                    <a:pt x="45" y="48"/>
                    <a:pt x="44" y="51"/>
                    <a:pt x="48" y="54"/>
                  </a:cubicBezTo>
                  <a:cubicBezTo>
                    <a:pt x="50" y="54"/>
                    <a:pt x="50" y="58"/>
                    <a:pt x="54" y="52"/>
                  </a:cubicBezTo>
                  <a:cubicBezTo>
                    <a:pt x="53" y="51"/>
                    <a:pt x="52" y="52"/>
                    <a:pt x="50" y="49"/>
                  </a:cubicBezTo>
                  <a:cubicBezTo>
                    <a:pt x="50" y="47"/>
                    <a:pt x="49" y="48"/>
                    <a:pt x="48" y="45"/>
                  </a:cubicBezTo>
                  <a:cubicBezTo>
                    <a:pt x="46" y="40"/>
                    <a:pt x="47" y="46"/>
                    <a:pt x="46" y="42"/>
                  </a:cubicBezTo>
                  <a:cubicBezTo>
                    <a:pt x="44" y="38"/>
                    <a:pt x="44" y="44"/>
                    <a:pt x="40" y="37"/>
                  </a:cubicBezTo>
                  <a:cubicBezTo>
                    <a:pt x="37" y="29"/>
                    <a:pt x="38" y="36"/>
                    <a:pt x="35" y="32"/>
                  </a:cubicBezTo>
                  <a:cubicBezTo>
                    <a:pt x="33" y="27"/>
                    <a:pt x="33" y="35"/>
                    <a:pt x="30" y="27"/>
                  </a:cubicBezTo>
                  <a:cubicBezTo>
                    <a:pt x="27" y="21"/>
                    <a:pt x="29" y="30"/>
                    <a:pt x="28" y="29"/>
                  </a:cubicBezTo>
                  <a:cubicBezTo>
                    <a:pt x="27" y="29"/>
                    <a:pt x="27" y="27"/>
                    <a:pt x="25" y="23"/>
                  </a:cubicBezTo>
                  <a:cubicBezTo>
                    <a:pt x="22" y="18"/>
                    <a:pt x="23" y="7"/>
                    <a:pt x="18" y="0"/>
                  </a:cubicBezTo>
                  <a:cubicBezTo>
                    <a:pt x="15" y="9"/>
                    <a:pt x="12" y="4"/>
                    <a:pt x="10" y="8"/>
                  </a:cubicBezTo>
                  <a:cubicBezTo>
                    <a:pt x="8" y="14"/>
                    <a:pt x="5" y="6"/>
                    <a:pt x="5" y="13"/>
                  </a:cubicBezTo>
                  <a:cubicBezTo>
                    <a:pt x="6" y="21"/>
                    <a:pt x="3" y="25"/>
                    <a:pt x="2" y="28"/>
                  </a:cubicBezTo>
                  <a:cubicBezTo>
                    <a:pt x="0" y="31"/>
                    <a:pt x="3" y="33"/>
                    <a:pt x="2" y="3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7" name="Freeform 12">
              <a:extLst>
                <a:ext uri="{FF2B5EF4-FFF2-40B4-BE49-F238E27FC236}">
                  <a16:creationId xmlns:a16="http://schemas.microsoft.com/office/drawing/2014/main" id="{45638068-F529-49ED-999D-928102DB1930}"/>
                </a:ext>
              </a:extLst>
            </p:cNvPr>
            <p:cNvSpPr>
              <a:spLocks/>
            </p:cNvSpPr>
            <p:nvPr/>
          </p:nvSpPr>
          <p:spPr bwMode="auto">
            <a:xfrm>
              <a:off x="4092" y="1512"/>
              <a:ext cx="90" cy="114"/>
            </a:xfrm>
            <a:custGeom>
              <a:avLst/>
              <a:gdLst/>
              <a:ahLst/>
              <a:cxnLst>
                <a:cxn ang="0">
                  <a:pos x="10" y="17"/>
                </a:cxn>
                <a:cxn ang="0">
                  <a:pos x="1" y="16"/>
                </a:cxn>
                <a:cxn ang="0">
                  <a:pos x="5" y="2"/>
                </a:cxn>
                <a:cxn ang="0">
                  <a:pos x="11" y="0"/>
                </a:cxn>
                <a:cxn ang="0">
                  <a:pos x="12" y="8"/>
                </a:cxn>
                <a:cxn ang="0">
                  <a:pos x="13" y="12"/>
                </a:cxn>
                <a:cxn ang="0">
                  <a:pos x="10" y="17"/>
                </a:cxn>
              </a:cxnLst>
              <a:rect l="0" t="0" r="r" b="b"/>
              <a:pathLst>
                <a:path w="15" h="19">
                  <a:moveTo>
                    <a:pt x="10" y="17"/>
                  </a:moveTo>
                  <a:cubicBezTo>
                    <a:pt x="8" y="13"/>
                    <a:pt x="4" y="19"/>
                    <a:pt x="1" y="16"/>
                  </a:cubicBezTo>
                  <a:cubicBezTo>
                    <a:pt x="0" y="7"/>
                    <a:pt x="3" y="12"/>
                    <a:pt x="5" y="2"/>
                  </a:cubicBezTo>
                  <a:cubicBezTo>
                    <a:pt x="7" y="2"/>
                    <a:pt x="7" y="6"/>
                    <a:pt x="11" y="0"/>
                  </a:cubicBezTo>
                  <a:cubicBezTo>
                    <a:pt x="13" y="3"/>
                    <a:pt x="15" y="6"/>
                    <a:pt x="12" y="8"/>
                  </a:cubicBezTo>
                  <a:cubicBezTo>
                    <a:pt x="5" y="13"/>
                    <a:pt x="10" y="10"/>
                    <a:pt x="13" y="12"/>
                  </a:cubicBezTo>
                  <a:lnTo>
                    <a:pt x="10" y="17"/>
                  </a:ln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8" name="Freeform 13">
              <a:extLst>
                <a:ext uri="{FF2B5EF4-FFF2-40B4-BE49-F238E27FC236}">
                  <a16:creationId xmlns:a16="http://schemas.microsoft.com/office/drawing/2014/main" id="{F6C64763-62C1-4DCC-92D6-C2CCCA1948D9}"/>
                </a:ext>
              </a:extLst>
            </p:cNvPr>
            <p:cNvSpPr>
              <a:spLocks/>
            </p:cNvSpPr>
            <p:nvPr/>
          </p:nvSpPr>
          <p:spPr bwMode="auto">
            <a:xfrm>
              <a:off x="2688" y="1920"/>
              <a:ext cx="924" cy="1140"/>
            </a:xfrm>
            <a:custGeom>
              <a:avLst/>
              <a:gdLst/>
              <a:ahLst/>
              <a:cxnLst>
                <a:cxn ang="0">
                  <a:pos x="138" y="111"/>
                </a:cxn>
                <a:cxn ang="0">
                  <a:pos x="147" y="133"/>
                </a:cxn>
                <a:cxn ang="0">
                  <a:pos x="130" y="145"/>
                </a:cxn>
                <a:cxn ang="0">
                  <a:pos x="128" y="166"/>
                </a:cxn>
                <a:cxn ang="0">
                  <a:pos x="140" y="177"/>
                </a:cxn>
                <a:cxn ang="0">
                  <a:pos x="131" y="179"/>
                </a:cxn>
                <a:cxn ang="0">
                  <a:pos x="120" y="167"/>
                </a:cxn>
                <a:cxn ang="0">
                  <a:pos x="107" y="168"/>
                </a:cxn>
                <a:cxn ang="0">
                  <a:pos x="94" y="159"/>
                </a:cxn>
                <a:cxn ang="0">
                  <a:pos x="84" y="161"/>
                </a:cxn>
                <a:cxn ang="0">
                  <a:pos x="78" y="150"/>
                </a:cxn>
                <a:cxn ang="0">
                  <a:pos x="77" y="126"/>
                </a:cxn>
                <a:cxn ang="0">
                  <a:pos x="64" y="121"/>
                </a:cxn>
                <a:cxn ang="0">
                  <a:pos x="57" y="129"/>
                </a:cxn>
                <a:cxn ang="0">
                  <a:pos x="41" y="130"/>
                </a:cxn>
                <a:cxn ang="0">
                  <a:pos x="36" y="115"/>
                </a:cxn>
                <a:cxn ang="0">
                  <a:pos x="7" y="110"/>
                </a:cxn>
                <a:cxn ang="0">
                  <a:pos x="0" y="110"/>
                </a:cxn>
                <a:cxn ang="0">
                  <a:pos x="8" y="99"/>
                </a:cxn>
                <a:cxn ang="0">
                  <a:pos x="18" y="101"/>
                </a:cxn>
                <a:cxn ang="0">
                  <a:pos x="32" y="83"/>
                </a:cxn>
                <a:cxn ang="0">
                  <a:pos x="45" y="52"/>
                </a:cxn>
                <a:cxn ang="0">
                  <a:pos x="48" y="30"/>
                </a:cxn>
                <a:cxn ang="0">
                  <a:pos x="52" y="12"/>
                </a:cxn>
                <a:cxn ang="0">
                  <a:pos x="68" y="12"/>
                </a:cxn>
                <a:cxn ang="0">
                  <a:pos x="94" y="8"/>
                </a:cxn>
                <a:cxn ang="0">
                  <a:pos x="117" y="6"/>
                </a:cxn>
                <a:cxn ang="0">
                  <a:pos x="130" y="12"/>
                </a:cxn>
                <a:cxn ang="0">
                  <a:pos x="142" y="14"/>
                </a:cxn>
                <a:cxn ang="0">
                  <a:pos x="150" y="33"/>
                </a:cxn>
                <a:cxn ang="0">
                  <a:pos x="138" y="68"/>
                </a:cxn>
                <a:cxn ang="0">
                  <a:pos x="133" y="81"/>
                </a:cxn>
                <a:cxn ang="0">
                  <a:pos x="137" y="98"/>
                </a:cxn>
              </a:cxnLst>
              <a:rect l="0" t="0" r="r" b="b"/>
              <a:pathLst>
                <a:path w="154" h="190">
                  <a:moveTo>
                    <a:pt x="137" y="98"/>
                  </a:moveTo>
                  <a:cubicBezTo>
                    <a:pt x="135" y="104"/>
                    <a:pt x="139" y="107"/>
                    <a:pt x="138" y="111"/>
                  </a:cubicBezTo>
                  <a:cubicBezTo>
                    <a:pt x="136" y="116"/>
                    <a:pt x="143" y="122"/>
                    <a:pt x="144" y="125"/>
                  </a:cubicBezTo>
                  <a:cubicBezTo>
                    <a:pt x="145" y="129"/>
                    <a:pt x="146" y="131"/>
                    <a:pt x="147" y="133"/>
                  </a:cubicBezTo>
                  <a:cubicBezTo>
                    <a:pt x="142" y="135"/>
                    <a:pt x="133" y="133"/>
                    <a:pt x="133" y="138"/>
                  </a:cubicBezTo>
                  <a:cubicBezTo>
                    <a:pt x="133" y="143"/>
                    <a:pt x="127" y="141"/>
                    <a:pt x="130" y="145"/>
                  </a:cubicBezTo>
                  <a:cubicBezTo>
                    <a:pt x="134" y="151"/>
                    <a:pt x="128" y="150"/>
                    <a:pt x="130" y="154"/>
                  </a:cubicBezTo>
                  <a:cubicBezTo>
                    <a:pt x="132" y="158"/>
                    <a:pt x="126" y="163"/>
                    <a:pt x="128" y="166"/>
                  </a:cubicBezTo>
                  <a:cubicBezTo>
                    <a:pt x="130" y="169"/>
                    <a:pt x="131" y="173"/>
                    <a:pt x="135" y="174"/>
                  </a:cubicBezTo>
                  <a:cubicBezTo>
                    <a:pt x="139" y="175"/>
                    <a:pt x="140" y="165"/>
                    <a:pt x="140" y="177"/>
                  </a:cubicBezTo>
                  <a:cubicBezTo>
                    <a:pt x="139" y="190"/>
                    <a:pt x="139" y="180"/>
                    <a:pt x="137" y="182"/>
                  </a:cubicBezTo>
                  <a:cubicBezTo>
                    <a:pt x="135" y="184"/>
                    <a:pt x="134" y="184"/>
                    <a:pt x="131" y="179"/>
                  </a:cubicBezTo>
                  <a:cubicBezTo>
                    <a:pt x="129" y="174"/>
                    <a:pt x="127" y="173"/>
                    <a:pt x="124" y="173"/>
                  </a:cubicBezTo>
                  <a:cubicBezTo>
                    <a:pt x="122" y="172"/>
                    <a:pt x="120" y="170"/>
                    <a:pt x="120" y="167"/>
                  </a:cubicBezTo>
                  <a:cubicBezTo>
                    <a:pt x="119" y="165"/>
                    <a:pt x="118" y="164"/>
                    <a:pt x="117" y="168"/>
                  </a:cubicBezTo>
                  <a:cubicBezTo>
                    <a:pt x="117" y="172"/>
                    <a:pt x="114" y="170"/>
                    <a:pt x="107" y="168"/>
                  </a:cubicBezTo>
                  <a:cubicBezTo>
                    <a:pt x="100" y="166"/>
                    <a:pt x="109" y="159"/>
                    <a:pt x="100" y="164"/>
                  </a:cubicBezTo>
                  <a:cubicBezTo>
                    <a:pt x="94" y="166"/>
                    <a:pt x="100" y="159"/>
                    <a:pt x="94" y="159"/>
                  </a:cubicBezTo>
                  <a:cubicBezTo>
                    <a:pt x="93" y="160"/>
                    <a:pt x="93" y="161"/>
                    <a:pt x="91" y="160"/>
                  </a:cubicBezTo>
                  <a:cubicBezTo>
                    <a:pt x="88" y="159"/>
                    <a:pt x="87" y="161"/>
                    <a:pt x="84" y="161"/>
                  </a:cubicBezTo>
                  <a:cubicBezTo>
                    <a:pt x="80" y="160"/>
                    <a:pt x="83" y="163"/>
                    <a:pt x="80" y="163"/>
                  </a:cubicBezTo>
                  <a:cubicBezTo>
                    <a:pt x="77" y="162"/>
                    <a:pt x="83" y="156"/>
                    <a:pt x="78" y="150"/>
                  </a:cubicBezTo>
                  <a:cubicBezTo>
                    <a:pt x="74" y="143"/>
                    <a:pt x="79" y="137"/>
                    <a:pt x="77" y="133"/>
                  </a:cubicBezTo>
                  <a:cubicBezTo>
                    <a:pt x="75" y="129"/>
                    <a:pt x="77" y="128"/>
                    <a:pt x="77" y="126"/>
                  </a:cubicBezTo>
                  <a:cubicBezTo>
                    <a:pt x="76" y="123"/>
                    <a:pt x="65" y="126"/>
                    <a:pt x="66" y="123"/>
                  </a:cubicBezTo>
                  <a:cubicBezTo>
                    <a:pt x="68" y="120"/>
                    <a:pt x="66" y="120"/>
                    <a:pt x="64" y="121"/>
                  </a:cubicBezTo>
                  <a:cubicBezTo>
                    <a:pt x="63" y="122"/>
                    <a:pt x="58" y="120"/>
                    <a:pt x="58" y="124"/>
                  </a:cubicBezTo>
                  <a:cubicBezTo>
                    <a:pt x="58" y="128"/>
                    <a:pt x="57" y="126"/>
                    <a:pt x="57" y="129"/>
                  </a:cubicBezTo>
                  <a:cubicBezTo>
                    <a:pt x="58" y="133"/>
                    <a:pt x="54" y="132"/>
                    <a:pt x="52" y="131"/>
                  </a:cubicBezTo>
                  <a:cubicBezTo>
                    <a:pt x="50" y="129"/>
                    <a:pt x="43" y="134"/>
                    <a:pt x="41" y="130"/>
                  </a:cubicBezTo>
                  <a:cubicBezTo>
                    <a:pt x="40" y="126"/>
                    <a:pt x="37" y="126"/>
                    <a:pt x="38" y="123"/>
                  </a:cubicBezTo>
                  <a:cubicBezTo>
                    <a:pt x="38" y="119"/>
                    <a:pt x="36" y="120"/>
                    <a:pt x="36" y="115"/>
                  </a:cubicBezTo>
                  <a:cubicBezTo>
                    <a:pt x="35" y="110"/>
                    <a:pt x="35" y="110"/>
                    <a:pt x="24" y="111"/>
                  </a:cubicBezTo>
                  <a:cubicBezTo>
                    <a:pt x="13" y="112"/>
                    <a:pt x="14" y="109"/>
                    <a:pt x="7" y="110"/>
                  </a:cubicBezTo>
                  <a:cubicBezTo>
                    <a:pt x="6" y="110"/>
                    <a:pt x="6" y="109"/>
                    <a:pt x="4" y="110"/>
                  </a:cubicBezTo>
                  <a:cubicBezTo>
                    <a:pt x="2" y="111"/>
                    <a:pt x="1" y="112"/>
                    <a:pt x="0" y="110"/>
                  </a:cubicBezTo>
                  <a:cubicBezTo>
                    <a:pt x="5" y="109"/>
                    <a:pt x="2" y="104"/>
                    <a:pt x="4" y="101"/>
                  </a:cubicBezTo>
                  <a:cubicBezTo>
                    <a:pt x="6" y="99"/>
                    <a:pt x="6" y="99"/>
                    <a:pt x="8" y="99"/>
                  </a:cubicBezTo>
                  <a:cubicBezTo>
                    <a:pt x="11" y="104"/>
                    <a:pt x="14" y="94"/>
                    <a:pt x="17" y="96"/>
                  </a:cubicBezTo>
                  <a:cubicBezTo>
                    <a:pt x="20" y="98"/>
                    <a:pt x="15" y="100"/>
                    <a:pt x="18" y="101"/>
                  </a:cubicBezTo>
                  <a:cubicBezTo>
                    <a:pt x="23" y="103"/>
                    <a:pt x="25" y="93"/>
                    <a:pt x="28" y="93"/>
                  </a:cubicBezTo>
                  <a:cubicBezTo>
                    <a:pt x="30" y="93"/>
                    <a:pt x="34" y="87"/>
                    <a:pt x="32" y="83"/>
                  </a:cubicBezTo>
                  <a:cubicBezTo>
                    <a:pt x="29" y="77"/>
                    <a:pt x="36" y="66"/>
                    <a:pt x="41" y="64"/>
                  </a:cubicBezTo>
                  <a:cubicBezTo>
                    <a:pt x="45" y="62"/>
                    <a:pt x="42" y="58"/>
                    <a:pt x="45" y="52"/>
                  </a:cubicBezTo>
                  <a:cubicBezTo>
                    <a:pt x="48" y="47"/>
                    <a:pt x="44" y="49"/>
                    <a:pt x="46" y="42"/>
                  </a:cubicBezTo>
                  <a:cubicBezTo>
                    <a:pt x="48" y="34"/>
                    <a:pt x="45" y="35"/>
                    <a:pt x="48" y="30"/>
                  </a:cubicBezTo>
                  <a:cubicBezTo>
                    <a:pt x="51" y="25"/>
                    <a:pt x="52" y="23"/>
                    <a:pt x="51" y="21"/>
                  </a:cubicBezTo>
                  <a:cubicBezTo>
                    <a:pt x="51" y="16"/>
                    <a:pt x="49" y="14"/>
                    <a:pt x="52" y="12"/>
                  </a:cubicBezTo>
                  <a:cubicBezTo>
                    <a:pt x="54" y="11"/>
                    <a:pt x="53" y="3"/>
                    <a:pt x="60" y="6"/>
                  </a:cubicBezTo>
                  <a:cubicBezTo>
                    <a:pt x="67" y="9"/>
                    <a:pt x="64" y="12"/>
                    <a:pt x="68" y="12"/>
                  </a:cubicBezTo>
                  <a:cubicBezTo>
                    <a:pt x="77" y="13"/>
                    <a:pt x="80" y="19"/>
                    <a:pt x="83" y="11"/>
                  </a:cubicBezTo>
                  <a:cubicBezTo>
                    <a:pt x="86" y="4"/>
                    <a:pt x="85" y="13"/>
                    <a:pt x="94" y="8"/>
                  </a:cubicBezTo>
                  <a:cubicBezTo>
                    <a:pt x="101" y="4"/>
                    <a:pt x="100" y="10"/>
                    <a:pt x="104" y="5"/>
                  </a:cubicBezTo>
                  <a:cubicBezTo>
                    <a:pt x="108" y="0"/>
                    <a:pt x="114" y="9"/>
                    <a:pt x="117" y="6"/>
                  </a:cubicBezTo>
                  <a:cubicBezTo>
                    <a:pt x="118" y="4"/>
                    <a:pt x="120" y="6"/>
                    <a:pt x="121" y="7"/>
                  </a:cubicBezTo>
                  <a:cubicBezTo>
                    <a:pt x="125" y="11"/>
                    <a:pt x="127" y="15"/>
                    <a:pt x="130" y="12"/>
                  </a:cubicBezTo>
                  <a:cubicBezTo>
                    <a:pt x="133" y="9"/>
                    <a:pt x="134" y="15"/>
                    <a:pt x="136" y="11"/>
                  </a:cubicBezTo>
                  <a:cubicBezTo>
                    <a:pt x="138" y="8"/>
                    <a:pt x="140" y="10"/>
                    <a:pt x="142" y="14"/>
                  </a:cubicBezTo>
                  <a:cubicBezTo>
                    <a:pt x="144" y="19"/>
                    <a:pt x="145" y="16"/>
                    <a:pt x="148" y="21"/>
                  </a:cubicBezTo>
                  <a:cubicBezTo>
                    <a:pt x="147" y="28"/>
                    <a:pt x="145" y="31"/>
                    <a:pt x="150" y="33"/>
                  </a:cubicBezTo>
                  <a:cubicBezTo>
                    <a:pt x="154" y="35"/>
                    <a:pt x="148" y="39"/>
                    <a:pt x="144" y="43"/>
                  </a:cubicBezTo>
                  <a:cubicBezTo>
                    <a:pt x="139" y="48"/>
                    <a:pt x="139" y="58"/>
                    <a:pt x="138" y="68"/>
                  </a:cubicBezTo>
                  <a:cubicBezTo>
                    <a:pt x="130" y="74"/>
                    <a:pt x="137" y="74"/>
                    <a:pt x="134" y="77"/>
                  </a:cubicBezTo>
                  <a:cubicBezTo>
                    <a:pt x="131" y="79"/>
                    <a:pt x="132" y="79"/>
                    <a:pt x="133" y="81"/>
                  </a:cubicBezTo>
                  <a:cubicBezTo>
                    <a:pt x="134" y="83"/>
                    <a:pt x="136" y="83"/>
                    <a:pt x="135" y="88"/>
                  </a:cubicBezTo>
                  <a:cubicBezTo>
                    <a:pt x="134" y="93"/>
                    <a:pt x="137" y="94"/>
                    <a:pt x="137" y="98"/>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19" name="Freeform 14">
              <a:extLst>
                <a:ext uri="{FF2B5EF4-FFF2-40B4-BE49-F238E27FC236}">
                  <a16:creationId xmlns:a16="http://schemas.microsoft.com/office/drawing/2014/main" id="{B5022B75-C357-4E25-88A2-24ADCFD7DD83}"/>
                </a:ext>
              </a:extLst>
            </p:cNvPr>
            <p:cNvSpPr>
              <a:spLocks/>
            </p:cNvSpPr>
            <p:nvPr/>
          </p:nvSpPr>
          <p:spPr bwMode="auto">
            <a:xfrm>
              <a:off x="3714" y="1962"/>
              <a:ext cx="390" cy="552"/>
            </a:xfrm>
            <a:custGeom>
              <a:avLst/>
              <a:gdLst/>
              <a:ahLst/>
              <a:cxnLst>
                <a:cxn ang="0">
                  <a:pos x="2" y="7"/>
                </a:cxn>
                <a:cxn ang="0">
                  <a:pos x="7" y="20"/>
                </a:cxn>
                <a:cxn ang="0">
                  <a:pos x="6" y="39"/>
                </a:cxn>
                <a:cxn ang="0">
                  <a:pos x="1" y="57"/>
                </a:cxn>
                <a:cxn ang="0">
                  <a:pos x="29" y="75"/>
                </a:cxn>
                <a:cxn ang="0">
                  <a:pos x="32" y="82"/>
                </a:cxn>
                <a:cxn ang="0">
                  <a:pos x="44" y="92"/>
                </a:cxn>
                <a:cxn ang="0">
                  <a:pos x="49" y="82"/>
                </a:cxn>
                <a:cxn ang="0">
                  <a:pos x="51" y="76"/>
                </a:cxn>
                <a:cxn ang="0">
                  <a:pos x="57" y="69"/>
                </a:cxn>
                <a:cxn ang="0">
                  <a:pos x="62" y="63"/>
                </a:cxn>
                <a:cxn ang="0">
                  <a:pos x="57" y="53"/>
                </a:cxn>
                <a:cxn ang="0">
                  <a:pos x="57" y="21"/>
                </a:cxn>
                <a:cxn ang="0">
                  <a:pos x="65" y="9"/>
                </a:cxn>
                <a:cxn ang="0">
                  <a:pos x="57" y="8"/>
                </a:cxn>
                <a:cxn ang="0">
                  <a:pos x="52" y="8"/>
                </a:cxn>
                <a:cxn ang="0">
                  <a:pos x="45" y="14"/>
                </a:cxn>
                <a:cxn ang="0">
                  <a:pos x="40" y="13"/>
                </a:cxn>
                <a:cxn ang="0">
                  <a:pos x="29" y="8"/>
                </a:cxn>
                <a:cxn ang="0">
                  <a:pos x="17" y="3"/>
                </a:cxn>
                <a:cxn ang="0">
                  <a:pos x="13" y="1"/>
                </a:cxn>
                <a:cxn ang="0">
                  <a:pos x="7" y="1"/>
                </a:cxn>
                <a:cxn ang="0">
                  <a:pos x="2" y="7"/>
                </a:cxn>
              </a:cxnLst>
              <a:rect l="0" t="0" r="r" b="b"/>
              <a:pathLst>
                <a:path w="65" h="92">
                  <a:moveTo>
                    <a:pt x="2" y="7"/>
                  </a:moveTo>
                  <a:cubicBezTo>
                    <a:pt x="8" y="14"/>
                    <a:pt x="4" y="16"/>
                    <a:pt x="7" y="20"/>
                  </a:cubicBezTo>
                  <a:cubicBezTo>
                    <a:pt x="11" y="25"/>
                    <a:pt x="11" y="33"/>
                    <a:pt x="6" y="39"/>
                  </a:cubicBezTo>
                  <a:cubicBezTo>
                    <a:pt x="0" y="44"/>
                    <a:pt x="2" y="49"/>
                    <a:pt x="1" y="57"/>
                  </a:cubicBezTo>
                  <a:cubicBezTo>
                    <a:pt x="18" y="68"/>
                    <a:pt x="24" y="72"/>
                    <a:pt x="29" y="75"/>
                  </a:cubicBezTo>
                  <a:cubicBezTo>
                    <a:pt x="35" y="78"/>
                    <a:pt x="28" y="79"/>
                    <a:pt x="32" y="82"/>
                  </a:cubicBezTo>
                  <a:cubicBezTo>
                    <a:pt x="36" y="86"/>
                    <a:pt x="42" y="92"/>
                    <a:pt x="44" y="92"/>
                  </a:cubicBezTo>
                  <a:cubicBezTo>
                    <a:pt x="47" y="88"/>
                    <a:pt x="48" y="87"/>
                    <a:pt x="49" y="82"/>
                  </a:cubicBezTo>
                  <a:cubicBezTo>
                    <a:pt x="49" y="78"/>
                    <a:pt x="52" y="83"/>
                    <a:pt x="51" y="76"/>
                  </a:cubicBezTo>
                  <a:cubicBezTo>
                    <a:pt x="50" y="69"/>
                    <a:pt x="58" y="73"/>
                    <a:pt x="57" y="69"/>
                  </a:cubicBezTo>
                  <a:cubicBezTo>
                    <a:pt x="56" y="65"/>
                    <a:pt x="58" y="70"/>
                    <a:pt x="62" y="63"/>
                  </a:cubicBezTo>
                  <a:cubicBezTo>
                    <a:pt x="60" y="58"/>
                    <a:pt x="57" y="60"/>
                    <a:pt x="57" y="53"/>
                  </a:cubicBezTo>
                  <a:cubicBezTo>
                    <a:pt x="57" y="47"/>
                    <a:pt x="57" y="21"/>
                    <a:pt x="57" y="21"/>
                  </a:cubicBezTo>
                  <a:cubicBezTo>
                    <a:pt x="57" y="21"/>
                    <a:pt x="63" y="12"/>
                    <a:pt x="65" y="9"/>
                  </a:cubicBezTo>
                  <a:cubicBezTo>
                    <a:pt x="62" y="9"/>
                    <a:pt x="59" y="10"/>
                    <a:pt x="57" y="8"/>
                  </a:cubicBezTo>
                  <a:cubicBezTo>
                    <a:pt x="56" y="6"/>
                    <a:pt x="56" y="5"/>
                    <a:pt x="52" y="8"/>
                  </a:cubicBezTo>
                  <a:cubicBezTo>
                    <a:pt x="45" y="12"/>
                    <a:pt x="47" y="15"/>
                    <a:pt x="45" y="14"/>
                  </a:cubicBezTo>
                  <a:cubicBezTo>
                    <a:pt x="43" y="13"/>
                    <a:pt x="42" y="14"/>
                    <a:pt x="40" y="13"/>
                  </a:cubicBezTo>
                  <a:cubicBezTo>
                    <a:pt x="37" y="12"/>
                    <a:pt x="36" y="15"/>
                    <a:pt x="29" y="8"/>
                  </a:cubicBezTo>
                  <a:cubicBezTo>
                    <a:pt x="22" y="0"/>
                    <a:pt x="21" y="8"/>
                    <a:pt x="17" y="3"/>
                  </a:cubicBezTo>
                  <a:cubicBezTo>
                    <a:pt x="15" y="3"/>
                    <a:pt x="12" y="4"/>
                    <a:pt x="13" y="1"/>
                  </a:cubicBezTo>
                  <a:cubicBezTo>
                    <a:pt x="14" y="0"/>
                    <a:pt x="10" y="0"/>
                    <a:pt x="7" y="1"/>
                  </a:cubicBezTo>
                  <a:cubicBezTo>
                    <a:pt x="5" y="3"/>
                    <a:pt x="3" y="6"/>
                    <a:pt x="2" y="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0" name="Freeform 15">
              <a:extLst>
                <a:ext uri="{FF2B5EF4-FFF2-40B4-BE49-F238E27FC236}">
                  <a16:creationId xmlns:a16="http://schemas.microsoft.com/office/drawing/2014/main" id="{46441F4F-FB95-4F18-8D05-3CDEC6DCE385}"/>
                </a:ext>
              </a:extLst>
            </p:cNvPr>
            <p:cNvSpPr>
              <a:spLocks/>
            </p:cNvSpPr>
            <p:nvPr/>
          </p:nvSpPr>
          <p:spPr bwMode="auto">
            <a:xfrm>
              <a:off x="3516" y="2004"/>
              <a:ext cx="264" cy="330"/>
            </a:xfrm>
            <a:custGeom>
              <a:avLst/>
              <a:gdLst/>
              <a:ahLst/>
              <a:cxnLst>
                <a:cxn ang="0">
                  <a:pos x="10" y="7"/>
                </a:cxn>
                <a:cxn ang="0">
                  <a:pos x="12" y="19"/>
                </a:cxn>
                <a:cxn ang="0">
                  <a:pos x="6" y="29"/>
                </a:cxn>
                <a:cxn ang="0">
                  <a:pos x="0" y="54"/>
                </a:cxn>
                <a:cxn ang="0">
                  <a:pos x="3" y="54"/>
                </a:cxn>
                <a:cxn ang="0">
                  <a:pos x="7" y="50"/>
                </a:cxn>
                <a:cxn ang="0">
                  <a:pos x="34" y="50"/>
                </a:cxn>
                <a:cxn ang="0">
                  <a:pos x="39" y="32"/>
                </a:cxn>
                <a:cxn ang="0">
                  <a:pos x="40" y="13"/>
                </a:cxn>
                <a:cxn ang="0">
                  <a:pos x="35" y="0"/>
                </a:cxn>
                <a:cxn ang="0">
                  <a:pos x="30" y="5"/>
                </a:cxn>
                <a:cxn ang="0">
                  <a:pos x="28" y="3"/>
                </a:cxn>
                <a:cxn ang="0">
                  <a:pos x="20" y="6"/>
                </a:cxn>
                <a:cxn ang="0">
                  <a:pos x="17" y="5"/>
                </a:cxn>
                <a:cxn ang="0">
                  <a:pos x="10" y="7"/>
                </a:cxn>
              </a:cxnLst>
              <a:rect l="0" t="0" r="r" b="b"/>
              <a:pathLst>
                <a:path w="44" h="55">
                  <a:moveTo>
                    <a:pt x="10" y="7"/>
                  </a:moveTo>
                  <a:cubicBezTo>
                    <a:pt x="9" y="14"/>
                    <a:pt x="7" y="17"/>
                    <a:pt x="12" y="19"/>
                  </a:cubicBezTo>
                  <a:cubicBezTo>
                    <a:pt x="16" y="21"/>
                    <a:pt x="10" y="25"/>
                    <a:pt x="6" y="29"/>
                  </a:cubicBezTo>
                  <a:cubicBezTo>
                    <a:pt x="1" y="34"/>
                    <a:pt x="1" y="44"/>
                    <a:pt x="0" y="54"/>
                  </a:cubicBezTo>
                  <a:cubicBezTo>
                    <a:pt x="4" y="52"/>
                    <a:pt x="1" y="55"/>
                    <a:pt x="3" y="54"/>
                  </a:cubicBezTo>
                  <a:cubicBezTo>
                    <a:pt x="5" y="54"/>
                    <a:pt x="5" y="51"/>
                    <a:pt x="7" y="50"/>
                  </a:cubicBezTo>
                  <a:cubicBezTo>
                    <a:pt x="10" y="50"/>
                    <a:pt x="29" y="50"/>
                    <a:pt x="34" y="50"/>
                  </a:cubicBezTo>
                  <a:cubicBezTo>
                    <a:pt x="35" y="42"/>
                    <a:pt x="33" y="37"/>
                    <a:pt x="39" y="32"/>
                  </a:cubicBezTo>
                  <a:cubicBezTo>
                    <a:pt x="44" y="26"/>
                    <a:pt x="44" y="18"/>
                    <a:pt x="40" y="13"/>
                  </a:cubicBezTo>
                  <a:cubicBezTo>
                    <a:pt x="37" y="9"/>
                    <a:pt x="40" y="7"/>
                    <a:pt x="35" y="0"/>
                  </a:cubicBezTo>
                  <a:cubicBezTo>
                    <a:pt x="33" y="3"/>
                    <a:pt x="32" y="5"/>
                    <a:pt x="30" y="5"/>
                  </a:cubicBezTo>
                  <a:cubicBezTo>
                    <a:pt x="27" y="5"/>
                    <a:pt x="30" y="4"/>
                    <a:pt x="28" y="3"/>
                  </a:cubicBezTo>
                  <a:cubicBezTo>
                    <a:pt x="24" y="2"/>
                    <a:pt x="21" y="9"/>
                    <a:pt x="20" y="6"/>
                  </a:cubicBezTo>
                  <a:cubicBezTo>
                    <a:pt x="18" y="4"/>
                    <a:pt x="17" y="3"/>
                    <a:pt x="17" y="5"/>
                  </a:cubicBezTo>
                  <a:cubicBezTo>
                    <a:pt x="15" y="8"/>
                    <a:pt x="12" y="0"/>
                    <a:pt x="10" y="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1" name="Freeform 16">
              <a:extLst>
                <a:ext uri="{FF2B5EF4-FFF2-40B4-BE49-F238E27FC236}">
                  <a16:creationId xmlns:a16="http://schemas.microsoft.com/office/drawing/2014/main" id="{C040325A-917E-4EB1-AA34-4A9F14041C82}"/>
                </a:ext>
              </a:extLst>
            </p:cNvPr>
            <p:cNvSpPr>
              <a:spLocks/>
            </p:cNvSpPr>
            <p:nvPr/>
          </p:nvSpPr>
          <p:spPr bwMode="auto">
            <a:xfrm>
              <a:off x="3498" y="2304"/>
              <a:ext cx="534" cy="630"/>
            </a:xfrm>
            <a:custGeom>
              <a:avLst/>
              <a:gdLst/>
              <a:ahLst/>
              <a:cxnLst>
                <a:cxn ang="0">
                  <a:pos x="2" y="33"/>
                </a:cxn>
                <a:cxn ang="0">
                  <a:pos x="11" y="23"/>
                </a:cxn>
                <a:cxn ang="0">
                  <a:pos x="10" y="18"/>
                </a:cxn>
                <a:cxn ang="0">
                  <a:pos x="11" y="13"/>
                </a:cxn>
                <a:cxn ang="0">
                  <a:pos x="13" y="7"/>
                </a:cxn>
                <a:cxn ang="0">
                  <a:pos x="10" y="0"/>
                </a:cxn>
                <a:cxn ang="0">
                  <a:pos x="37" y="0"/>
                </a:cxn>
                <a:cxn ang="0">
                  <a:pos x="65" y="18"/>
                </a:cxn>
                <a:cxn ang="0">
                  <a:pos x="68" y="25"/>
                </a:cxn>
                <a:cxn ang="0">
                  <a:pos x="80" y="35"/>
                </a:cxn>
                <a:cxn ang="0">
                  <a:pos x="77" y="43"/>
                </a:cxn>
                <a:cxn ang="0">
                  <a:pos x="81" y="57"/>
                </a:cxn>
                <a:cxn ang="0">
                  <a:pos x="81" y="65"/>
                </a:cxn>
                <a:cxn ang="0">
                  <a:pos x="81" y="75"/>
                </a:cxn>
                <a:cxn ang="0">
                  <a:pos x="84" y="86"/>
                </a:cxn>
                <a:cxn ang="0">
                  <a:pos x="89" y="92"/>
                </a:cxn>
                <a:cxn ang="0">
                  <a:pos x="77" y="99"/>
                </a:cxn>
                <a:cxn ang="0">
                  <a:pos x="69" y="100"/>
                </a:cxn>
                <a:cxn ang="0">
                  <a:pos x="62" y="102"/>
                </a:cxn>
                <a:cxn ang="0">
                  <a:pos x="54" y="102"/>
                </a:cxn>
                <a:cxn ang="0">
                  <a:pos x="44" y="101"/>
                </a:cxn>
                <a:cxn ang="0">
                  <a:pos x="42" y="91"/>
                </a:cxn>
                <a:cxn ang="0">
                  <a:pos x="37" y="83"/>
                </a:cxn>
                <a:cxn ang="0">
                  <a:pos x="30" y="81"/>
                </a:cxn>
                <a:cxn ang="0">
                  <a:pos x="22" y="77"/>
                </a:cxn>
                <a:cxn ang="0">
                  <a:pos x="19" y="75"/>
                </a:cxn>
                <a:cxn ang="0">
                  <a:pos x="12" y="69"/>
                </a:cxn>
                <a:cxn ang="0">
                  <a:pos x="9" y="61"/>
                </a:cxn>
                <a:cxn ang="0">
                  <a:pos x="3" y="47"/>
                </a:cxn>
                <a:cxn ang="0">
                  <a:pos x="2" y="33"/>
                </a:cxn>
              </a:cxnLst>
              <a:rect l="0" t="0" r="r" b="b"/>
              <a:pathLst>
                <a:path w="89" h="105">
                  <a:moveTo>
                    <a:pt x="2" y="33"/>
                  </a:moveTo>
                  <a:cubicBezTo>
                    <a:pt x="9" y="33"/>
                    <a:pt x="7" y="27"/>
                    <a:pt x="11" y="23"/>
                  </a:cubicBezTo>
                  <a:cubicBezTo>
                    <a:pt x="16" y="18"/>
                    <a:pt x="10" y="19"/>
                    <a:pt x="10" y="18"/>
                  </a:cubicBezTo>
                  <a:cubicBezTo>
                    <a:pt x="10" y="16"/>
                    <a:pt x="11" y="15"/>
                    <a:pt x="11" y="13"/>
                  </a:cubicBezTo>
                  <a:cubicBezTo>
                    <a:pt x="13" y="14"/>
                    <a:pt x="13" y="13"/>
                    <a:pt x="13" y="7"/>
                  </a:cubicBezTo>
                  <a:cubicBezTo>
                    <a:pt x="12" y="2"/>
                    <a:pt x="11" y="4"/>
                    <a:pt x="10" y="0"/>
                  </a:cubicBezTo>
                  <a:cubicBezTo>
                    <a:pt x="13" y="0"/>
                    <a:pt x="32" y="0"/>
                    <a:pt x="37" y="0"/>
                  </a:cubicBezTo>
                  <a:cubicBezTo>
                    <a:pt x="54" y="11"/>
                    <a:pt x="60" y="15"/>
                    <a:pt x="65" y="18"/>
                  </a:cubicBezTo>
                  <a:cubicBezTo>
                    <a:pt x="71" y="21"/>
                    <a:pt x="64" y="22"/>
                    <a:pt x="68" y="25"/>
                  </a:cubicBezTo>
                  <a:cubicBezTo>
                    <a:pt x="72" y="29"/>
                    <a:pt x="78" y="35"/>
                    <a:pt x="80" y="35"/>
                  </a:cubicBezTo>
                  <a:cubicBezTo>
                    <a:pt x="78" y="40"/>
                    <a:pt x="78" y="40"/>
                    <a:pt x="77" y="43"/>
                  </a:cubicBezTo>
                  <a:cubicBezTo>
                    <a:pt x="73" y="51"/>
                    <a:pt x="79" y="53"/>
                    <a:pt x="81" y="57"/>
                  </a:cubicBezTo>
                  <a:cubicBezTo>
                    <a:pt x="84" y="61"/>
                    <a:pt x="78" y="57"/>
                    <a:pt x="81" y="65"/>
                  </a:cubicBezTo>
                  <a:cubicBezTo>
                    <a:pt x="83" y="70"/>
                    <a:pt x="78" y="68"/>
                    <a:pt x="81" y="75"/>
                  </a:cubicBezTo>
                  <a:cubicBezTo>
                    <a:pt x="84" y="82"/>
                    <a:pt x="82" y="83"/>
                    <a:pt x="84" y="86"/>
                  </a:cubicBezTo>
                  <a:cubicBezTo>
                    <a:pt x="85" y="90"/>
                    <a:pt x="86" y="87"/>
                    <a:pt x="89" y="92"/>
                  </a:cubicBezTo>
                  <a:cubicBezTo>
                    <a:pt x="86" y="95"/>
                    <a:pt x="83" y="97"/>
                    <a:pt x="77" y="99"/>
                  </a:cubicBezTo>
                  <a:cubicBezTo>
                    <a:pt x="71" y="102"/>
                    <a:pt x="70" y="95"/>
                    <a:pt x="69" y="100"/>
                  </a:cubicBezTo>
                  <a:cubicBezTo>
                    <a:pt x="67" y="104"/>
                    <a:pt x="64" y="104"/>
                    <a:pt x="62" y="102"/>
                  </a:cubicBezTo>
                  <a:cubicBezTo>
                    <a:pt x="60" y="100"/>
                    <a:pt x="58" y="105"/>
                    <a:pt x="54" y="102"/>
                  </a:cubicBezTo>
                  <a:cubicBezTo>
                    <a:pt x="51" y="98"/>
                    <a:pt x="52" y="103"/>
                    <a:pt x="44" y="101"/>
                  </a:cubicBezTo>
                  <a:cubicBezTo>
                    <a:pt x="40" y="97"/>
                    <a:pt x="43" y="96"/>
                    <a:pt x="42" y="91"/>
                  </a:cubicBezTo>
                  <a:cubicBezTo>
                    <a:pt x="40" y="87"/>
                    <a:pt x="40" y="84"/>
                    <a:pt x="37" y="83"/>
                  </a:cubicBezTo>
                  <a:cubicBezTo>
                    <a:pt x="34" y="82"/>
                    <a:pt x="32" y="82"/>
                    <a:pt x="30" y="81"/>
                  </a:cubicBezTo>
                  <a:cubicBezTo>
                    <a:pt x="22" y="76"/>
                    <a:pt x="23" y="79"/>
                    <a:pt x="22" y="77"/>
                  </a:cubicBezTo>
                  <a:cubicBezTo>
                    <a:pt x="20" y="74"/>
                    <a:pt x="20" y="78"/>
                    <a:pt x="19" y="75"/>
                  </a:cubicBezTo>
                  <a:cubicBezTo>
                    <a:pt x="18" y="72"/>
                    <a:pt x="15" y="74"/>
                    <a:pt x="12" y="69"/>
                  </a:cubicBezTo>
                  <a:cubicBezTo>
                    <a:pt x="11" y="67"/>
                    <a:pt x="10" y="65"/>
                    <a:pt x="9" y="61"/>
                  </a:cubicBezTo>
                  <a:cubicBezTo>
                    <a:pt x="8" y="58"/>
                    <a:pt x="1" y="52"/>
                    <a:pt x="3" y="47"/>
                  </a:cubicBezTo>
                  <a:cubicBezTo>
                    <a:pt x="4" y="43"/>
                    <a:pt x="0" y="39"/>
                    <a:pt x="2" y="33"/>
                  </a:cubicBezTo>
                  <a:close/>
                </a:path>
              </a:pathLst>
            </a:custGeom>
            <a:solidFill>
              <a:srgbClr val="BC133E"/>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2" name="Freeform 17">
              <a:extLst>
                <a:ext uri="{FF2B5EF4-FFF2-40B4-BE49-F238E27FC236}">
                  <a16:creationId xmlns:a16="http://schemas.microsoft.com/office/drawing/2014/main" id="{EA90357B-30BE-4A69-A73B-CD128295180D}"/>
                </a:ext>
              </a:extLst>
            </p:cNvPr>
            <p:cNvSpPr>
              <a:spLocks/>
            </p:cNvSpPr>
            <p:nvPr/>
          </p:nvSpPr>
          <p:spPr bwMode="auto">
            <a:xfrm>
              <a:off x="2652" y="2574"/>
              <a:ext cx="606" cy="726"/>
            </a:xfrm>
            <a:custGeom>
              <a:avLst/>
              <a:gdLst/>
              <a:ahLst/>
              <a:cxnLst>
                <a:cxn ang="0">
                  <a:pos x="95" y="116"/>
                </a:cxn>
                <a:cxn ang="0">
                  <a:pos x="84" y="99"/>
                </a:cxn>
                <a:cxn ang="0">
                  <a:pos x="84" y="73"/>
                </a:cxn>
                <a:cxn ang="0">
                  <a:pos x="98" y="71"/>
                </a:cxn>
                <a:cxn ang="0">
                  <a:pos x="100" y="65"/>
                </a:cxn>
                <a:cxn ang="0">
                  <a:pos x="99" y="58"/>
                </a:cxn>
                <a:cxn ang="0">
                  <a:pos x="100" y="50"/>
                </a:cxn>
                <a:cxn ang="0">
                  <a:pos x="97" y="51"/>
                </a:cxn>
                <a:cxn ang="0">
                  <a:pos x="90" y="52"/>
                </a:cxn>
                <a:cxn ang="0">
                  <a:pos x="86" y="54"/>
                </a:cxn>
                <a:cxn ang="0">
                  <a:pos x="84" y="41"/>
                </a:cxn>
                <a:cxn ang="0">
                  <a:pos x="83" y="24"/>
                </a:cxn>
                <a:cxn ang="0">
                  <a:pos x="83" y="17"/>
                </a:cxn>
                <a:cxn ang="0">
                  <a:pos x="72" y="14"/>
                </a:cxn>
                <a:cxn ang="0">
                  <a:pos x="70" y="12"/>
                </a:cxn>
                <a:cxn ang="0">
                  <a:pos x="64" y="15"/>
                </a:cxn>
                <a:cxn ang="0">
                  <a:pos x="63" y="20"/>
                </a:cxn>
                <a:cxn ang="0">
                  <a:pos x="58" y="22"/>
                </a:cxn>
                <a:cxn ang="0">
                  <a:pos x="47" y="21"/>
                </a:cxn>
                <a:cxn ang="0">
                  <a:pos x="44" y="14"/>
                </a:cxn>
                <a:cxn ang="0">
                  <a:pos x="42" y="6"/>
                </a:cxn>
                <a:cxn ang="0">
                  <a:pos x="30" y="2"/>
                </a:cxn>
                <a:cxn ang="0">
                  <a:pos x="13" y="1"/>
                </a:cxn>
                <a:cxn ang="0">
                  <a:pos x="7" y="5"/>
                </a:cxn>
                <a:cxn ang="0">
                  <a:pos x="13" y="29"/>
                </a:cxn>
                <a:cxn ang="0">
                  <a:pos x="18" y="47"/>
                </a:cxn>
                <a:cxn ang="0">
                  <a:pos x="14" y="66"/>
                </a:cxn>
                <a:cxn ang="0">
                  <a:pos x="4" y="95"/>
                </a:cxn>
                <a:cxn ang="0">
                  <a:pos x="2" y="112"/>
                </a:cxn>
                <a:cxn ang="0">
                  <a:pos x="13" y="110"/>
                </a:cxn>
                <a:cxn ang="0">
                  <a:pos x="21" y="113"/>
                </a:cxn>
                <a:cxn ang="0">
                  <a:pos x="50" y="113"/>
                </a:cxn>
                <a:cxn ang="0">
                  <a:pos x="57" y="115"/>
                </a:cxn>
                <a:cxn ang="0">
                  <a:pos x="72" y="118"/>
                </a:cxn>
                <a:cxn ang="0">
                  <a:pos x="76" y="118"/>
                </a:cxn>
                <a:cxn ang="0">
                  <a:pos x="80" y="119"/>
                </a:cxn>
                <a:cxn ang="0">
                  <a:pos x="95" y="116"/>
                </a:cxn>
              </a:cxnLst>
              <a:rect l="0" t="0" r="r" b="b"/>
              <a:pathLst>
                <a:path w="101" h="121">
                  <a:moveTo>
                    <a:pt x="95" y="116"/>
                  </a:moveTo>
                  <a:cubicBezTo>
                    <a:pt x="91" y="111"/>
                    <a:pt x="84" y="105"/>
                    <a:pt x="84" y="99"/>
                  </a:cubicBezTo>
                  <a:cubicBezTo>
                    <a:pt x="84" y="96"/>
                    <a:pt x="84" y="77"/>
                    <a:pt x="84" y="73"/>
                  </a:cubicBezTo>
                  <a:cubicBezTo>
                    <a:pt x="84" y="70"/>
                    <a:pt x="89" y="71"/>
                    <a:pt x="98" y="71"/>
                  </a:cubicBezTo>
                  <a:cubicBezTo>
                    <a:pt x="101" y="71"/>
                    <a:pt x="98" y="68"/>
                    <a:pt x="100" y="65"/>
                  </a:cubicBezTo>
                  <a:cubicBezTo>
                    <a:pt x="101" y="63"/>
                    <a:pt x="98" y="63"/>
                    <a:pt x="99" y="58"/>
                  </a:cubicBezTo>
                  <a:cubicBezTo>
                    <a:pt x="101" y="53"/>
                    <a:pt x="100" y="52"/>
                    <a:pt x="100" y="50"/>
                  </a:cubicBezTo>
                  <a:cubicBezTo>
                    <a:pt x="99" y="51"/>
                    <a:pt x="99" y="52"/>
                    <a:pt x="97" y="51"/>
                  </a:cubicBezTo>
                  <a:cubicBezTo>
                    <a:pt x="94" y="50"/>
                    <a:pt x="93" y="52"/>
                    <a:pt x="90" y="52"/>
                  </a:cubicBezTo>
                  <a:cubicBezTo>
                    <a:pt x="86" y="51"/>
                    <a:pt x="89" y="54"/>
                    <a:pt x="86" y="54"/>
                  </a:cubicBezTo>
                  <a:cubicBezTo>
                    <a:pt x="83" y="53"/>
                    <a:pt x="89" y="47"/>
                    <a:pt x="84" y="41"/>
                  </a:cubicBezTo>
                  <a:cubicBezTo>
                    <a:pt x="80" y="34"/>
                    <a:pt x="85" y="28"/>
                    <a:pt x="83" y="24"/>
                  </a:cubicBezTo>
                  <a:cubicBezTo>
                    <a:pt x="81" y="20"/>
                    <a:pt x="83" y="19"/>
                    <a:pt x="83" y="17"/>
                  </a:cubicBezTo>
                  <a:cubicBezTo>
                    <a:pt x="82" y="14"/>
                    <a:pt x="71" y="17"/>
                    <a:pt x="72" y="14"/>
                  </a:cubicBezTo>
                  <a:cubicBezTo>
                    <a:pt x="74" y="11"/>
                    <a:pt x="72" y="11"/>
                    <a:pt x="70" y="12"/>
                  </a:cubicBezTo>
                  <a:cubicBezTo>
                    <a:pt x="69" y="13"/>
                    <a:pt x="64" y="11"/>
                    <a:pt x="64" y="15"/>
                  </a:cubicBezTo>
                  <a:cubicBezTo>
                    <a:pt x="64" y="19"/>
                    <a:pt x="63" y="17"/>
                    <a:pt x="63" y="20"/>
                  </a:cubicBezTo>
                  <a:cubicBezTo>
                    <a:pt x="64" y="24"/>
                    <a:pt x="60" y="23"/>
                    <a:pt x="58" y="22"/>
                  </a:cubicBezTo>
                  <a:cubicBezTo>
                    <a:pt x="56" y="20"/>
                    <a:pt x="49" y="25"/>
                    <a:pt x="47" y="21"/>
                  </a:cubicBezTo>
                  <a:cubicBezTo>
                    <a:pt x="46" y="17"/>
                    <a:pt x="43" y="17"/>
                    <a:pt x="44" y="14"/>
                  </a:cubicBezTo>
                  <a:cubicBezTo>
                    <a:pt x="44" y="10"/>
                    <a:pt x="42" y="11"/>
                    <a:pt x="42" y="6"/>
                  </a:cubicBezTo>
                  <a:cubicBezTo>
                    <a:pt x="41" y="1"/>
                    <a:pt x="41" y="1"/>
                    <a:pt x="30" y="2"/>
                  </a:cubicBezTo>
                  <a:cubicBezTo>
                    <a:pt x="19" y="3"/>
                    <a:pt x="20" y="0"/>
                    <a:pt x="13" y="1"/>
                  </a:cubicBezTo>
                  <a:cubicBezTo>
                    <a:pt x="9" y="4"/>
                    <a:pt x="6" y="3"/>
                    <a:pt x="7" y="5"/>
                  </a:cubicBezTo>
                  <a:cubicBezTo>
                    <a:pt x="8" y="7"/>
                    <a:pt x="17" y="25"/>
                    <a:pt x="13" y="29"/>
                  </a:cubicBezTo>
                  <a:cubicBezTo>
                    <a:pt x="10" y="33"/>
                    <a:pt x="15" y="41"/>
                    <a:pt x="18" y="47"/>
                  </a:cubicBezTo>
                  <a:cubicBezTo>
                    <a:pt x="20" y="53"/>
                    <a:pt x="19" y="63"/>
                    <a:pt x="14" y="66"/>
                  </a:cubicBezTo>
                  <a:cubicBezTo>
                    <a:pt x="5" y="73"/>
                    <a:pt x="8" y="89"/>
                    <a:pt x="4" y="95"/>
                  </a:cubicBezTo>
                  <a:cubicBezTo>
                    <a:pt x="0" y="102"/>
                    <a:pt x="3" y="104"/>
                    <a:pt x="2" y="112"/>
                  </a:cubicBezTo>
                  <a:cubicBezTo>
                    <a:pt x="8" y="112"/>
                    <a:pt x="7" y="112"/>
                    <a:pt x="13" y="110"/>
                  </a:cubicBezTo>
                  <a:cubicBezTo>
                    <a:pt x="18" y="107"/>
                    <a:pt x="16" y="113"/>
                    <a:pt x="21" y="113"/>
                  </a:cubicBezTo>
                  <a:cubicBezTo>
                    <a:pt x="26" y="113"/>
                    <a:pt x="46" y="113"/>
                    <a:pt x="50" y="113"/>
                  </a:cubicBezTo>
                  <a:cubicBezTo>
                    <a:pt x="55" y="113"/>
                    <a:pt x="56" y="113"/>
                    <a:pt x="57" y="115"/>
                  </a:cubicBezTo>
                  <a:cubicBezTo>
                    <a:pt x="60" y="121"/>
                    <a:pt x="69" y="116"/>
                    <a:pt x="72" y="118"/>
                  </a:cubicBezTo>
                  <a:cubicBezTo>
                    <a:pt x="74" y="120"/>
                    <a:pt x="75" y="120"/>
                    <a:pt x="76" y="118"/>
                  </a:cubicBezTo>
                  <a:cubicBezTo>
                    <a:pt x="76" y="117"/>
                    <a:pt x="77" y="120"/>
                    <a:pt x="80" y="119"/>
                  </a:cubicBezTo>
                  <a:cubicBezTo>
                    <a:pt x="83" y="119"/>
                    <a:pt x="95" y="116"/>
                    <a:pt x="95" y="11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3" name="Freeform 18">
              <a:extLst>
                <a:ext uri="{FF2B5EF4-FFF2-40B4-BE49-F238E27FC236}">
                  <a16:creationId xmlns:a16="http://schemas.microsoft.com/office/drawing/2014/main" id="{4DAD1F80-67F3-486F-8E76-BB7C15A85E1E}"/>
                </a:ext>
              </a:extLst>
            </p:cNvPr>
            <p:cNvSpPr>
              <a:spLocks/>
            </p:cNvSpPr>
            <p:nvPr/>
          </p:nvSpPr>
          <p:spPr bwMode="auto">
            <a:xfrm>
              <a:off x="3156" y="2718"/>
              <a:ext cx="558" cy="594"/>
            </a:xfrm>
            <a:custGeom>
              <a:avLst/>
              <a:gdLst/>
              <a:ahLst/>
              <a:cxnLst>
                <a:cxn ang="0">
                  <a:pos x="26" y="93"/>
                </a:cxn>
                <a:cxn ang="0">
                  <a:pos x="11" y="92"/>
                </a:cxn>
                <a:cxn ang="0">
                  <a:pos x="0" y="75"/>
                </a:cxn>
                <a:cxn ang="0">
                  <a:pos x="0" y="49"/>
                </a:cxn>
                <a:cxn ang="0">
                  <a:pos x="14" y="47"/>
                </a:cxn>
                <a:cxn ang="0">
                  <a:pos x="16" y="41"/>
                </a:cxn>
                <a:cxn ang="0">
                  <a:pos x="15" y="34"/>
                </a:cxn>
                <a:cxn ang="0">
                  <a:pos x="16" y="26"/>
                </a:cxn>
                <a:cxn ang="0">
                  <a:pos x="22" y="31"/>
                </a:cxn>
                <a:cxn ang="0">
                  <a:pos x="29" y="35"/>
                </a:cxn>
                <a:cxn ang="0">
                  <a:pos x="39" y="35"/>
                </a:cxn>
                <a:cxn ang="0">
                  <a:pos x="42" y="34"/>
                </a:cxn>
                <a:cxn ang="0">
                  <a:pos x="46" y="40"/>
                </a:cxn>
                <a:cxn ang="0">
                  <a:pos x="53" y="46"/>
                </a:cxn>
                <a:cxn ang="0">
                  <a:pos x="59" y="49"/>
                </a:cxn>
                <a:cxn ang="0">
                  <a:pos x="62" y="44"/>
                </a:cxn>
                <a:cxn ang="0">
                  <a:pos x="57" y="41"/>
                </a:cxn>
                <a:cxn ang="0">
                  <a:pos x="50" y="33"/>
                </a:cxn>
                <a:cxn ang="0">
                  <a:pos x="52" y="21"/>
                </a:cxn>
                <a:cxn ang="0">
                  <a:pos x="52" y="12"/>
                </a:cxn>
                <a:cxn ang="0">
                  <a:pos x="55" y="5"/>
                </a:cxn>
                <a:cxn ang="0">
                  <a:pos x="69" y="0"/>
                </a:cxn>
                <a:cxn ang="0">
                  <a:pos x="76" y="6"/>
                </a:cxn>
                <a:cxn ang="0">
                  <a:pos x="79" y="8"/>
                </a:cxn>
                <a:cxn ang="0">
                  <a:pos x="87" y="12"/>
                </a:cxn>
                <a:cxn ang="0">
                  <a:pos x="89" y="15"/>
                </a:cxn>
                <a:cxn ang="0">
                  <a:pos x="90" y="19"/>
                </a:cxn>
                <a:cxn ang="0">
                  <a:pos x="91" y="25"/>
                </a:cxn>
                <a:cxn ang="0">
                  <a:pos x="89" y="30"/>
                </a:cxn>
                <a:cxn ang="0">
                  <a:pos x="89" y="37"/>
                </a:cxn>
                <a:cxn ang="0">
                  <a:pos x="89" y="43"/>
                </a:cxn>
                <a:cxn ang="0">
                  <a:pos x="86" y="51"/>
                </a:cxn>
                <a:cxn ang="0">
                  <a:pos x="89" y="56"/>
                </a:cxn>
                <a:cxn ang="0">
                  <a:pos x="66" y="66"/>
                </a:cxn>
                <a:cxn ang="0">
                  <a:pos x="67" y="72"/>
                </a:cxn>
                <a:cxn ang="0">
                  <a:pos x="56" y="74"/>
                </a:cxn>
                <a:cxn ang="0">
                  <a:pos x="51" y="82"/>
                </a:cxn>
                <a:cxn ang="0">
                  <a:pos x="40" y="94"/>
                </a:cxn>
                <a:cxn ang="0">
                  <a:pos x="33" y="95"/>
                </a:cxn>
                <a:cxn ang="0">
                  <a:pos x="26" y="93"/>
                </a:cxn>
              </a:cxnLst>
              <a:rect l="0" t="0" r="r" b="b"/>
              <a:pathLst>
                <a:path w="93" h="99">
                  <a:moveTo>
                    <a:pt x="26" y="93"/>
                  </a:moveTo>
                  <a:cubicBezTo>
                    <a:pt x="22" y="89"/>
                    <a:pt x="18" y="90"/>
                    <a:pt x="11" y="92"/>
                  </a:cubicBezTo>
                  <a:cubicBezTo>
                    <a:pt x="7" y="87"/>
                    <a:pt x="0" y="81"/>
                    <a:pt x="0" y="75"/>
                  </a:cubicBezTo>
                  <a:cubicBezTo>
                    <a:pt x="0" y="72"/>
                    <a:pt x="0" y="53"/>
                    <a:pt x="0" y="49"/>
                  </a:cubicBezTo>
                  <a:cubicBezTo>
                    <a:pt x="0" y="46"/>
                    <a:pt x="5" y="47"/>
                    <a:pt x="14" y="47"/>
                  </a:cubicBezTo>
                  <a:cubicBezTo>
                    <a:pt x="17" y="47"/>
                    <a:pt x="14" y="44"/>
                    <a:pt x="16" y="41"/>
                  </a:cubicBezTo>
                  <a:cubicBezTo>
                    <a:pt x="17" y="39"/>
                    <a:pt x="14" y="39"/>
                    <a:pt x="15" y="34"/>
                  </a:cubicBezTo>
                  <a:cubicBezTo>
                    <a:pt x="17" y="29"/>
                    <a:pt x="16" y="28"/>
                    <a:pt x="16" y="26"/>
                  </a:cubicBezTo>
                  <a:cubicBezTo>
                    <a:pt x="22" y="26"/>
                    <a:pt x="16" y="33"/>
                    <a:pt x="22" y="31"/>
                  </a:cubicBezTo>
                  <a:cubicBezTo>
                    <a:pt x="31" y="26"/>
                    <a:pt x="22" y="33"/>
                    <a:pt x="29" y="35"/>
                  </a:cubicBezTo>
                  <a:cubicBezTo>
                    <a:pt x="36" y="37"/>
                    <a:pt x="39" y="39"/>
                    <a:pt x="39" y="35"/>
                  </a:cubicBezTo>
                  <a:cubicBezTo>
                    <a:pt x="40" y="31"/>
                    <a:pt x="41" y="32"/>
                    <a:pt x="42" y="34"/>
                  </a:cubicBezTo>
                  <a:cubicBezTo>
                    <a:pt x="42" y="37"/>
                    <a:pt x="44" y="39"/>
                    <a:pt x="46" y="40"/>
                  </a:cubicBezTo>
                  <a:cubicBezTo>
                    <a:pt x="49" y="40"/>
                    <a:pt x="51" y="41"/>
                    <a:pt x="53" y="46"/>
                  </a:cubicBezTo>
                  <a:cubicBezTo>
                    <a:pt x="56" y="51"/>
                    <a:pt x="57" y="51"/>
                    <a:pt x="59" y="49"/>
                  </a:cubicBezTo>
                  <a:cubicBezTo>
                    <a:pt x="61" y="47"/>
                    <a:pt x="61" y="57"/>
                    <a:pt x="62" y="44"/>
                  </a:cubicBezTo>
                  <a:cubicBezTo>
                    <a:pt x="62" y="32"/>
                    <a:pt x="61" y="42"/>
                    <a:pt x="57" y="41"/>
                  </a:cubicBezTo>
                  <a:cubicBezTo>
                    <a:pt x="53" y="40"/>
                    <a:pt x="52" y="36"/>
                    <a:pt x="50" y="33"/>
                  </a:cubicBezTo>
                  <a:cubicBezTo>
                    <a:pt x="48" y="30"/>
                    <a:pt x="54" y="25"/>
                    <a:pt x="52" y="21"/>
                  </a:cubicBezTo>
                  <a:cubicBezTo>
                    <a:pt x="50" y="17"/>
                    <a:pt x="56" y="18"/>
                    <a:pt x="52" y="12"/>
                  </a:cubicBezTo>
                  <a:cubicBezTo>
                    <a:pt x="49" y="8"/>
                    <a:pt x="55" y="10"/>
                    <a:pt x="55" y="5"/>
                  </a:cubicBezTo>
                  <a:cubicBezTo>
                    <a:pt x="55" y="0"/>
                    <a:pt x="64" y="2"/>
                    <a:pt x="69" y="0"/>
                  </a:cubicBezTo>
                  <a:cubicBezTo>
                    <a:pt x="72" y="5"/>
                    <a:pt x="75" y="3"/>
                    <a:pt x="76" y="6"/>
                  </a:cubicBezTo>
                  <a:cubicBezTo>
                    <a:pt x="77" y="9"/>
                    <a:pt x="77" y="5"/>
                    <a:pt x="79" y="8"/>
                  </a:cubicBezTo>
                  <a:cubicBezTo>
                    <a:pt x="80" y="10"/>
                    <a:pt x="79" y="7"/>
                    <a:pt x="87" y="12"/>
                  </a:cubicBezTo>
                  <a:cubicBezTo>
                    <a:pt x="87" y="15"/>
                    <a:pt x="87" y="13"/>
                    <a:pt x="89" y="15"/>
                  </a:cubicBezTo>
                  <a:cubicBezTo>
                    <a:pt x="91" y="17"/>
                    <a:pt x="88" y="17"/>
                    <a:pt x="90" y="19"/>
                  </a:cubicBezTo>
                  <a:cubicBezTo>
                    <a:pt x="92" y="22"/>
                    <a:pt x="93" y="23"/>
                    <a:pt x="91" y="25"/>
                  </a:cubicBezTo>
                  <a:cubicBezTo>
                    <a:pt x="88" y="27"/>
                    <a:pt x="91" y="28"/>
                    <a:pt x="89" y="30"/>
                  </a:cubicBezTo>
                  <a:cubicBezTo>
                    <a:pt x="88" y="33"/>
                    <a:pt x="90" y="33"/>
                    <a:pt x="89" y="37"/>
                  </a:cubicBezTo>
                  <a:cubicBezTo>
                    <a:pt x="89" y="40"/>
                    <a:pt x="93" y="43"/>
                    <a:pt x="89" y="43"/>
                  </a:cubicBezTo>
                  <a:cubicBezTo>
                    <a:pt x="84" y="43"/>
                    <a:pt x="88" y="49"/>
                    <a:pt x="86" y="51"/>
                  </a:cubicBezTo>
                  <a:cubicBezTo>
                    <a:pt x="84" y="54"/>
                    <a:pt x="87" y="55"/>
                    <a:pt x="89" y="56"/>
                  </a:cubicBezTo>
                  <a:cubicBezTo>
                    <a:pt x="86" y="58"/>
                    <a:pt x="67" y="65"/>
                    <a:pt x="66" y="66"/>
                  </a:cubicBezTo>
                  <a:cubicBezTo>
                    <a:pt x="64" y="66"/>
                    <a:pt x="66" y="70"/>
                    <a:pt x="67" y="72"/>
                  </a:cubicBezTo>
                  <a:cubicBezTo>
                    <a:pt x="64" y="72"/>
                    <a:pt x="61" y="71"/>
                    <a:pt x="56" y="74"/>
                  </a:cubicBezTo>
                  <a:cubicBezTo>
                    <a:pt x="52" y="77"/>
                    <a:pt x="56" y="80"/>
                    <a:pt x="51" y="82"/>
                  </a:cubicBezTo>
                  <a:cubicBezTo>
                    <a:pt x="46" y="84"/>
                    <a:pt x="43" y="90"/>
                    <a:pt x="40" y="94"/>
                  </a:cubicBezTo>
                  <a:cubicBezTo>
                    <a:pt x="36" y="99"/>
                    <a:pt x="35" y="93"/>
                    <a:pt x="33" y="95"/>
                  </a:cubicBezTo>
                  <a:cubicBezTo>
                    <a:pt x="30" y="96"/>
                    <a:pt x="31" y="93"/>
                    <a:pt x="26" y="93"/>
                  </a:cubicBezTo>
                  <a:close/>
                </a:path>
              </a:pathLst>
            </a:custGeom>
            <a:solidFill>
              <a:srgbClr val="5E729B"/>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4" name="Freeform 19">
              <a:extLst>
                <a:ext uri="{FF2B5EF4-FFF2-40B4-BE49-F238E27FC236}">
                  <a16:creationId xmlns:a16="http://schemas.microsoft.com/office/drawing/2014/main" id="{0473C3C6-59A9-4B7D-991B-D803F52B0CEC}"/>
                </a:ext>
              </a:extLst>
            </p:cNvPr>
            <p:cNvSpPr>
              <a:spLocks/>
            </p:cNvSpPr>
            <p:nvPr/>
          </p:nvSpPr>
          <p:spPr bwMode="auto">
            <a:xfrm>
              <a:off x="3540" y="2856"/>
              <a:ext cx="522" cy="960"/>
            </a:xfrm>
            <a:custGeom>
              <a:avLst/>
              <a:gdLst/>
              <a:ahLst/>
              <a:cxnLst>
                <a:cxn ang="0">
                  <a:pos x="16" y="160"/>
                </a:cxn>
                <a:cxn ang="0">
                  <a:pos x="22" y="160"/>
                </a:cxn>
                <a:cxn ang="0">
                  <a:pos x="21" y="153"/>
                </a:cxn>
                <a:cxn ang="0">
                  <a:pos x="33" y="141"/>
                </a:cxn>
                <a:cxn ang="0">
                  <a:pos x="43" y="130"/>
                </a:cxn>
                <a:cxn ang="0">
                  <a:pos x="43" y="117"/>
                </a:cxn>
                <a:cxn ang="0">
                  <a:pos x="41" y="111"/>
                </a:cxn>
                <a:cxn ang="0">
                  <a:pos x="38" y="98"/>
                </a:cxn>
                <a:cxn ang="0">
                  <a:pos x="37" y="91"/>
                </a:cxn>
                <a:cxn ang="0">
                  <a:pos x="43" y="86"/>
                </a:cxn>
                <a:cxn ang="0">
                  <a:pos x="53" y="76"/>
                </a:cxn>
                <a:cxn ang="0">
                  <a:pos x="69" y="63"/>
                </a:cxn>
                <a:cxn ang="0">
                  <a:pos x="83" y="47"/>
                </a:cxn>
                <a:cxn ang="0">
                  <a:pos x="85" y="41"/>
                </a:cxn>
                <a:cxn ang="0">
                  <a:pos x="83" y="31"/>
                </a:cxn>
                <a:cxn ang="0">
                  <a:pos x="82" y="11"/>
                </a:cxn>
                <a:cxn ang="0">
                  <a:pos x="82" y="0"/>
                </a:cxn>
                <a:cxn ang="0">
                  <a:pos x="70" y="7"/>
                </a:cxn>
                <a:cxn ang="0">
                  <a:pos x="62" y="8"/>
                </a:cxn>
                <a:cxn ang="0">
                  <a:pos x="55" y="10"/>
                </a:cxn>
                <a:cxn ang="0">
                  <a:pos x="47" y="10"/>
                </a:cxn>
                <a:cxn ang="0">
                  <a:pos x="37" y="9"/>
                </a:cxn>
                <a:cxn ang="0">
                  <a:pos x="35" y="14"/>
                </a:cxn>
                <a:cxn ang="0">
                  <a:pos x="35" y="25"/>
                </a:cxn>
                <a:cxn ang="0">
                  <a:pos x="43" y="35"/>
                </a:cxn>
                <a:cxn ang="0">
                  <a:pos x="45" y="47"/>
                </a:cxn>
                <a:cxn ang="0">
                  <a:pos x="44" y="54"/>
                </a:cxn>
                <a:cxn ang="0">
                  <a:pos x="40" y="59"/>
                </a:cxn>
                <a:cxn ang="0">
                  <a:pos x="40" y="64"/>
                </a:cxn>
                <a:cxn ang="0">
                  <a:pos x="35" y="55"/>
                </a:cxn>
                <a:cxn ang="0">
                  <a:pos x="36" y="45"/>
                </a:cxn>
                <a:cxn ang="0">
                  <a:pos x="29" y="38"/>
                </a:cxn>
                <a:cxn ang="0">
                  <a:pos x="25" y="33"/>
                </a:cxn>
                <a:cxn ang="0">
                  <a:pos x="2" y="43"/>
                </a:cxn>
                <a:cxn ang="0">
                  <a:pos x="3" y="49"/>
                </a:cxn>
                <a:cxn ang="0">
                  <a:pos x="12" y="54"/>
                </a:cxn>
                <a:cxn ang="0">
                  <a:pos x="21" y="59"/>
                </a:cxn>
                <a:cxn ang="0">
                  <a:pos x="23" y="65"/>
                </a:cxn>
                <a:cxn ang="0">
                  <a:pos x="21" y="80"/>
                </a:cxn>
                <a:cxn ang="0">
                  <a:pos x="22" y="85"/>
                </a:cxn>
                <a:cxn ang="0">
                  <a:pos x="22" y="94"/>
                </a:cxn>
                <a:cxn ang="0">
                  <a:pos x="17" y="107"/>
                </a:cxn>
                <a:cxn ang="0">
                  <a:pos x="10" y="116"/>
                </a:cxn>
                <a:cxn ang="0">
                  <a:pos x="15" y="152"/>
                </a:cxn>
                <a:cxn ang="0">
                  <a:pos x="16" y="160"/>
                </a:cxn>
              </a:cxnLst>
              <a:rect l="0" t="0" r="r" b="b"/>
              <a:pathLst>
                <a:path w="87" h="160">
                  <a:moveTo>
                    <a:pt x="16" y="160"/>
                  </a:moveTo>
                  <a:cubicBezTo>
                    <a:pt x="22" y="160"/>
                    <a:pt x="22" y="160"/>
                    <a:pt x="22" y="160"/>
                  </a:cubicBezTo>
                  <a:cubicBezTo>
                    <a:pt x="24" y="149"/>
                    <a:pt x="21" y="156"/>
                    <a:pt x="21" y="153"/>
                  </a:cubicBezTo>
                  <a:cubicBezTo>
                    <a:pt x="20" y="149"/>
                    <a:pt x="25" y="144"/>
                    <a:pt x="33" y="141"/>
                  </a:cubicBezTo>
                  <a:cubicBezTo>
                    <a:pt x="40" y="139"/>
                    <a:pt x="45" y="133"/>
                    <a:pt x="43" y="130"/>
                  </a:cubicBezTo>
                  <a:cubicBezTo>
                    <a:pt x="41" y="127"/>
                    <a:pt x="44" y="126"/>
                    <a:pt x="43" y="117"/>
                  </a:cubicBezTo>
                  <a:cubicBezTo>
                    <a:pt x="43" y="108"/>
                    <a:pt x="42" y="118"/>
                    <a:pt x="41" y="111"/>
                  </a:cubicBezTo>
                  <a:cubicBezTo>
                    <a:pt x="39" y="102"/>
                    <a:pt x="41" y="103"/>
                    <a:pt x="38" y="98"/>
                  </a:cubicBezTo>
                  <a:cubicBezTo>
                    <a:pt x="35" y="95"/>
                    <a:pt x="37" y="94"/>
                    <a:pt x="37" y="91"/>
                  </a:cubicBezTo>
                  <a:cubicBezTo>
                    <a:pt x="36" y="88"/>
                    <a:pt x="38" y="93"/>
                    <a:pt x="43" y="86"/>
                  </a:cubicBezTo>
                  <a:cubicBezTo>
                    <a:pt x="48" y="79"/>
                    <a:pt x="48" y="85"/>
                    <a:pt x="53" y="76"/>
                  </a:cubicBezTo>
                  <a:cubicBezTo>
                    <a:pt x="58" y="66"/>
                    <a:pt x="63" y="65"/>
                    <a:pt x="69" y="63"/>
                  </a:cubicBezTo>
                  <a:cubicBezTo>
                    <a:pt x="74" y="61"/>
                    <a:pt x="78" y="56"/>
                    <a:pt x="83" y="47"/>
                  </a:cubicBezTo>
                  <a:cubicBezTo>
                    <a:pt x="86" y="41"/>
                    <a:pt x="82" y="46"/>
                    <a:pt x="85" y="41"/>
                  </a:cubicBezTo>
                  <a:cubicBezTo>
                    <a:pt x="87" y="36"/>
                    <a:pt x="83" y="39"/>
                    <a:pt x="83" y="31"/>
                  </a:cubicBezTo>
                  <a:cubicBezTo>
                    <a:pt x="83" y="22"/>
                    <a:pt x="83" y="18"/>
                    <a:pt x="82" y="11"/>
                  </a:cubicBezTo>
                  <a:cubicBezTo>
                    <a:pt x="81" y="3"/>
                    <a:pt x="87" y="8"/>
                    <a:pt x="82" y="0"/>
                  </a:cubicBezTo>
                  <a:cubicBezTo>
                    <a:pt x="79" y="3"/>
                    <a:pt x="76" y="5"/>
                    <a:pt x="70" y="7"/>
                  </a:cubicBezTo>
                  <a:cubicBezTo>
                    <a:pt x="64" y="10"/>
                    <a:pt x="63" y="3"/>
                    <a:pt x="62" y="8"/>
                  </a:cubicBezTo>
                  <a:cubicBezTo>
                    <a:pt x="60" y="12"/>
                    <a:pt x="57" y="12"/>
                    <a:pt x="55" y="10"/>
                  </a:cubicBezTo>
                  <a:cubicBezTo>
                    <a:pt x="53" y="8"/>
                    <a:pt x="51" y="13"/>
                    <a:pt x="47" y="10"/>
                  </a:cubicBezTo>
                  <a:cubicBezTo>
                    <a:pt x="44" y="6"/>
                    <a:pt x="45" y="11"/>
                    <a:pt x="37" y="9"/>
                  </a:cubicBezTo>
                  <a:cubicBezTo>
                    <a:pt x="35" y="10"/>
                    <a:pt x="37" y="11"/>
                    <a:pt x="35" y="14"/>
                  </a:cubicBezTo>
                  <a:cubicBezTo>
                    <a:pt x="33" y="16"/>
                    <a:pt x="35" y="22"/>
                    <a:pt x="35" y="25"/>
                  </a:cubicBezTo>
                  <a:cubicBezTo>
                    <a:pt x="36" y="29"/>
                    <a:pt x="38" y="29"/>
                    <a:pt x="43" y="35"/>
                  </a:cubicBezTo>
                  <a:cubicBezTo>
                    <a:pt x="48" y="40"/>
                    <a:pt x="45" y="42"/>
                    <a:pt x="45" y="47"/>
                  </a:cubicBezTo>
                  <a:cubicBezTo>
                    <a:pt x="46" y="51"/>
                    <a:pt x="46" y="54"/>
                    <a:pt x="44" y="54"/>
                  </a:cubicBezTo>
                  <a:cubicBezTo>
                    <a:pt x="42" y="54"/>
                    <a:pt x="39" y="57"/>
                    <a:pt x="40" y="59"/>
                  </a:cubicBezTo>
                  <a:cubicBezTo>
                    <a:pt x="41" y="62"/>
                    <a:pt x="41" y="65"/>
                    <a:pt x="40" y="64"/>
                  </a:cubicBezTo>
                  <a:cubicBezTo>
                    <a:pt x="39" y="63"/>
                    <a:pt x="40" y="61"/>
                    <a:pt x="35" y="55"/>
                  </a:cubicBezTo>
                  <a:cubicBezTo>
                    <a:pt x="30" y="50"/>
                    <a:pt x="35" y="51"/>
                    <a:pt x="36" y="45"/>
                  </a:cubicBezTo>
                  <a:cubicBezTo>
                    <a:pt x="36" y="39"/>
                    <a:pt x="35" y="37"/>
                    <a:pt x="29" y="38"/>
                  </a:cubicBezTo>
                  <a:cubicBezTo>
                    <a:pt x="27" y="39"/>
                    <a:pt x="26" y="36"/>
                    <a:pt x="25" y="33"/>
                  </a:cubicBezTo>
                  <a:cubicBezTo>
                    <a:pt x="22" y="35"/>
                    <a:pt x="3" y="42"/>
                    <a:pt x="2" y="43"/>
                  </a:cubicBezTo>
                  <a:cubicBezTo>
                    <a:pt x="0" y="43"/>
                    <a:pt x="2" y="47"/>
                    <a:pt x="3" y="49"/>
                  </a:cubicBezTo>
                  <a:cubicBezTo>
                    <a:pt x="1" y="56"/>
                    <a:pt x="7" y="51"/>
                    <a:pt x="12" y="54"/>
                  </a:cubicBezTo>
                  <a:cubicBezTo>
                    <a:pt x="16" y="58"/>
                    <a:pt x="18" y="57"/>
                    <a:pt x="21" y="59"/>
                  </a:cubicBezTo>
                  <a:cubicBezTo>
                    <a:pt x="24" y="61"/>
                    <a:pt x="21" y="61"/>
                    <a:pt x="23" y="65"/>
                  </a:cubicBezTo>
                  <a:cubicBezTo>
                    <a:pt x="24" y="69"/>
                    <a:pt x="23" y="80"/>
                    <a:pt x="21" y="80"/>
                  </a:cubicBezTo>
                  <a:cubicBezTo>
                    <a:pt x="19" y="80"/>
                    <a:pt x="23" y="82"/>
                    <a:pt x="22" y="85"/>
                  </a:cubicBezTo>
                  <a:cubicBezTo>
                    <a:pt x="20" y="89"/>
                    <a:pt x="26" y="88"/>
                    <a:pt x="22" y="94"/>
                  </a:cubicBezTo>
                  <a:cubicBezTo>
                    <a:pt x="17" y="102"/>
                    <a:pt x="20" y="103"/>
                    <a:pt x="17" y="107"/>
                  </a:cubicBezTo>
                  <a:cubicBezTo>
                    <a:pt x="14" y="110"/>
                    <a:pt x="10" y="116"/>
                    <a:pt x="10" y="116"/>
                  </a:cubicBezTo>
                  <a:cubicBezTo>
                    <a:pt x="12" y="124"/>
                    <a:pt x="17" y="143"/>
                    <a:pt x="15" y="152"/>
                  </a:cubicBezTo>
                  <a:lnTo>
                    <a:pt x="16" y="160"/>
                  </a:lnTo>
                  <a:close/>
                </a:path>
              </a:pathLst>
            </a:custGeom>
            <a:solidFill>
              <a:srgbClr val="5E729B"/>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5" name="Freeform 20">
              <a:extLst>
                <a:ext uri="{FF2B5EF4-FFF2-40B4-BE49-F238E27FC236}">
                  <a16:creationId xmlns:a16="http://schemas.microsoft.com/office/drawing/2014/main" id="{B7892AE2-AF3F-4F43-AE2B-BF94A2E2E673}"/>
                </a:ext>
              </a:extLst>
            </p:cNvPr>
            <p:cNvSpPr>
              <a:spLocks/>
            </p:cNvSpPr>
            <p:nvPr/>
          </p:nvSpPr>
          <p:spPr bwMode="auto">
            <a:xfrm>
              <a:off x="2652" y="3216"/>
              <a:ext cx="660" cy="738"/>
            </a:xfrm>
            <a:custGeom>
              <a:avLst/>
              <a:gdLst/>
              <a:ahLst/>
              <a:cxnLst>
                <a:cxn ang="0">
                  <a:pos x="2" y="5"/>
                </a:cxn>
                <a:cxn ang="0">
                  <a:pos x="15" y="40"/>
                </a:cxn>
                <a:cxn ang="0">
                  <a:pos x="23" y="66"/>
                </a:cxn>
                <a:cxn ang="0">
                  <a:pos x="28" y="98"/>
                </a:cxn>
                <a:cxn ang="0">
                  <a:pos x="40" y="118"/>
                </a:cxn>
                <a:cxn ang="0">
                  <a:pos x="45" y="113"/>
                </a:cxn>
                <a:cxn ang="0">
                  <a:pos x="50" y="121"/>
                </a:cxn>
                <a:cxn ang="0">
                  <a:pos x="59" y="121"/>
                </a:cxn>
                <a:cxn ang="0">
                  <a:pos x="68" y="117"/>
                </a:cxn>
                <a:cxn ang="0">
                  <a:pos x="68" y="79"/>
                </a:cxn>
                <a:cxn ang="0">
                  <a:pos x="68" y="52"/>
                </a:cxn>
                <a:cxn ang="0">
                  <a:pos x="76" y="52"/>
                </a:cxn>
                <a:cxn ang="0">
                  <a:pos x="76" y="16"/>
                </a:cxn>
                <a:cxn ang="0">
                  <a:pos x="88" y="14"/>
                </a:cxn>
                <a:cxn ang="0">
                  <a:pos x="96" y="15"/>
                </a:cxn>
                <a:cxn ang="0">
                  <a:pos x="102" y="13"/>
                </a:cxn>
                <a:cxn ang="0">
                  <a:pos x="110" y="10"/>
                </a:cxn>
                <a:cxn ang="0">
                  <a:pos x="95" y="9"/>
                </a:cxn>
                <a:cxn ang="0">
                  <a:pos x="80" y="12"/>
                </a:cxn>
                <a:cxn ang="0">
                  <a:pos x="76" y="11"/>
                </a:cxn>
                <a:cxn ang="0">
                  <a:pos x="72" y="11"/>
                </a:cxn>
                <a:cxn ang="0">
                  <a:pos x="57" y="8"/>
                </a:cxn>
                <a:cxn ang="0">
                  <a:pos x="50" y="6"/>
                </a:cxn>
                <a:cxn ang="0">
                  <a:pos x="21" y="6"/>
                </a:cxn>
                <a:cxn ang="0">
                  <a:pos x="13" y="3"/>
                </a:cxn>
                <a:cxn ang="0">
                  <a:pos x="2" y="5"/>
                </a:cxn>
              </a:cxnLst>
              <a:rect l="0" t="0" r="r" b="b"/>
              <a:pathLst>
                <a:path w="110" h="123">
                  <a:moveTo>
                    <a:pt x="2" y="5"/>
                  </a:moveTo>
                  <a:cubicBezTo>
                    <a:pt x="0" y="15"/>
                    <a:pt x="11" y="24"/>
                    <a:pt x="15" y="40"/>
                  </a:cubicBezTo>
                  <a:cubicBezTo>
                    <a:pt x="19" y="56"/>
                    <a:pt x="26" y="48"/>
                    <a:pt x="23" y="66"/>
                  </a:cubicBezTo>
                  <a:cubicBezTo>
                    <a:pt x="22" y="73"/>
                    <a:pt x="27" y="87"/>
                    <a:pt x="28" y="98"/>
                  </a:cubicBezTo>
                  <a:cubicBezTo>
                    <a:pt x="29" y="110"/>
                    <a:pt x="36" y="115"/>
                    <a:pt x="40" y="118"/>
                  </a:cubicBezTo>
                  <a:cubicBezTo>
                    <a:pt x="44" y="116"/>
                    <a:pt x="42" y="110"/>
                    <a:pt x="45" y="113"/>
                  </a:cubicBezTo>
                  <a:cubicBezTo>
                    <a:pt x="49" y="116"/>
                    <a:pt x="45" y="118"/>
                    <a:pt x="50" y="121"/>
                  </a:cubicBezTo>
                  <a:cubicBezTo>
                    <a:pt x="55" y="123"/>
                    <a:pt x="58" y="120"/>
                    <a:pt x="59" y="121"/>
                  </a:cubicBezTo>
                  <a:cubicBezTo>
                    <a:pt x="61" y="123"/>
                    <a:pt x="64" y="118"/>
                    <a:pt x="68" y="117"/>
                  </a:cubicBezTo>
                  <a:cubicBezTo>
                    <a:pt x="68" y="79"/>
                    <a:pt x="68" y="79"/>
                    <a:pt x="68" y="79"/>
                  </a:cubicBezTo>
                  <a:cubicBezTo>
                    <a:pt x="68" y="52"/>
                    <a:pt x="68" y="52"/>
                    <a:pt x="68" y="52"/>
                  </a:cubicBezTo>
                  <a:cubicBezTo>
                    <a:pt x="76" y="52"/>
                    <a:pt x="76" y="52"/>
                    <a:pt x="76" y="52"/>
                  </a:cubicBezTo>
                  <a:cubicBezTo>
                    <a:pt x="76" y="16"/>
                    <a:pt x="76" y="16"/>
                    <a:pt x="76" y="16"/>
                  </a:cubicBezTo>
                  <a:cubicBezTo>
                    <a:pt x="76" y="16"/>
                    <a:pt x="81" y="14"/>
                    <a:pt x="88" y="14"/>
                  </a:cubicBezTo>
                  <a:cubicBezTo>
                    <a:pt x="94" y="13"/>
                    <a:pt x="94" y="11"/>
                    <a:pt x="96" y="15"/>
                  </a:cubicBezTo>
                  <a:cubicBezTo>
                    <a:pt x="97" y="19"/>
                    <a:pt x="100" y="13"/>
                    <a:pt x="102" y="13"/>
                  </a:cubicBezTo>
                  <a:cubicBezTo>
                    <a:pt x="105" y="13"/>
                    <a:pt x="106" y="11"/>
                    <a:pt x="110" y="10"/>
                  </a:cubicBezTo>
                  <a:cubicBezTo>
                    <a:pt x="106" y="6"/>
                    <a:pt x="102" y="7"/>
                    <a:pt x="95" y="9"/>
                  </a:cubicBezTo>
                  <a:cubicBezTo>
                    <a:pt x="95" y="9"/>
                    <a:pt x="83" y="12"/>
                    <a:pt x="80" y="12"/>
                  </a:cubicBezTo>
                  <a:cubicBezTo>
                    <a:pt x="77" y="13"/>
                    <a:pt x="76" y="10"/>
                    <a:pt x="76" y="11"/>
                  </a:cubicBezTo>
                  <a:cubicBezTo>
                    <a:pt x="75" y="13"/>
                    <a:pt x="74" y="13"/>
                    <a:pt x="72" y="11"/>
                  </a:cubicBezTo>
                  <a:cubicBezTo>
                    <a:pt x="69" y="9"/>
                    <a:pt x="60" y="14"/>
                    <a:pt x="57" y="8"/>
                  </a:cubicBezTo>
                  <a:cubicBezTo>
                    <a:pt x="56" y="6"/>
                    <a:pt x="55" y="6"/>
                    <a:pt x="50" y="6"/>
                  </a:cubicBezTo>
                  <a:cubicBezTo>
                    <a:pt x="46" y="6"/>
                    <a:pt x="26" y="6"/>
                    <a:pt x="21" y="6"/>
                  </a:cubicBezTo>
                  <a:cubicBezTo>
                    <a:pt x="16" y="6"/>
                    <a:pt x="18" y="0"/>
                    <a:pt x="13" y="3"/>
                  </a:cubicBezTo>
                  <a:cubicBezTo>
                    <a:pt x="7" y="5"/>
                    <a:pt x="8" y="5"/>
                    <a:pt x="2" y="5"/>
                  </a:cubicBezTo>
                  <a:close/>
                </a:path>
              </a:pathLst>
            </a:custGeom>
            <a:solidFill>
              <a:srgbClr val="BC133E"/>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6" name="Freeform 21">
              <a:extLst>
                <a:ext uri="{FF2B5EF4-FFF2-40B4-BE49-F238E27FC236}">
                  <a16:creationId xmlns:a16="http://schemas.microsoft.com/office/drawing/2014/main" id="{20D1CD7E-7076-4423-9E14-6B3DD8B2EAEC}"/>
                </a:ext>
              </a:extLst>
            </p:cNvPr>
            <p:cNvSpPr>
              <a:spLocks/>
            </p:cNvSpPr>
            <p:nvPr/>
          </p:nvSpPr>
          <p:spPr bwMode="auto">
            <a:xfrm>
              <a:off x="3060" y="3276"/>
              <a:ext cx="444" cy="558"/>
            </a:xfrm>
            <a:custGeom>
              <a:avLst/>
              <a:gdLst/>
              <a:ahLst/>
              <a:cxnLst>
                <a:cxn ang="0">
                  <a:pos x="42" y="0"/>
                </a:cxn>
                <a:cxn ang="0">
                  <a:pos x="34" y="3"/>
                </a:cxn>
                <a:cxn ang="0">
                  <a:pos x="28" y="5"/>
                </a:cxn>
                <a:cxn ang="0">
                  <a:pos x="20" y="4"/>
                </a:cxn>
                <a:cxn ang="0">
                  <a:pos x="8" y="6"/>
                </a:cxn>
                <a:cxn ang="0">
                  <a:pos x="8" y="42"/>
                </a:cxn>
                <a:cxn ang="0">
                  <a:pos x="0" y="42"/>
                </a:cxn>
                <a:cxn ang="0">
                  <a:pos x="0" y="69"/>
                </a:cxn>
                <a:cxn ang="0">
                  <a:pos x="6" y="85"/>
                </a:cxn>
                <a:cxn ang="0">
                  <a:pos x="7" y="91"/>
                </a:cxn>
                <a:cxn ang="0">
                  <a:pos x="17" y="87"/>
                </a:cxn>
                <a:cxn ang="0">
                  <a:pos x="31" y="77"/>
                </a:cxn>
                <a:cxn ang="0">
                  <a:pos x="46" y="72"/>
                </a:cxn>
                <a:cxn ang="0">
                  <a:pos x="55" y="61"/>
                </a:cxn>
                <a:cxn ang="0">
                  <a:pos x="64" y="51"/>
                </a:cxn>
                <a:cxn ang="0">
                  <a:pos x="74" y="44"/>
                </a:cxn>
                <a:cxn ang="0">
                  <a:pos x="67" y="38"/>
                </a:cxn>
                <a:cxn ang="0">
                  <a:pos x="61" y="29"/>
                </a:cxn>
                <a:cxn ang="0">
                  <a:pos x="58" y="25"/>
                </a:cxn>
                <a:cxn ang="0">
                  <a:pos x="48" y="14"/>
                </a:cxn>
                <a:cxn ang="0">
                  <a:pos x="42" y="0"/>
                </a:cxn>
              </a:cxnLst>
              <a:rect l="0" t="0" r="r" b="b"/>
              <a:pathLst>
                <a:path w="74" h="93">
                  <a:moveTo>
                    <a:pt x="42" y="0"/>
                  </a:moveTo>
                  <a:cubicBezTo>
                    <a:pt x="38" y="1"/>
                    <a:pt x="37" y="3"/>
                    <a:pt x="34" y="3"/>
                  </a:cubicBezTo>
                  <a:cubicBezTo>
                    <a:pt x="32" y="3"/>
                    <a:pt x="29" y="9"/>
                    <a:pt x="28" y="5"/>
                  </a:cubicBezTo>
                  <a:cubicBezTo>
                    <a:pt x="26" y="1"/>
                    <a:pt x="26" y="3"/>
                    <a:pt x="20" y="4"/>
                  </a:cubicBezTo>
                  <a:cubicBezTo>
                    <a:pt x="13" y="4"/>
                    <a:pt x="8" y="6"/>
                    <a:pt x="8" y="6"/>
                  </a:cubicBezTo>
                  <a:cubicBezTo>
                    <a:pt x="8" y="42"/>
                    <a:pt x="8" y="42"/>
                    <a:pt x="8" y="42"/>
                  </a:cubicBezTo>
                  <a:cubicBezTo>
                    <a:pt x="0" y="42"/>
                    <a:pt x="0" y="42"/>
                    <a:pt x="0" y="42"/>
                  </a:cubicBezTo>
                  <a:cubicBezTo>
                    <a:pt x="0" y="69"/>
                    <a:pt x="0" y="69"/>
                    <a:pt x="0" y="69"/>
                  </a:cubicBezTo>
                  <a:cubicBezTo>
                    <a:pt x="3" y="73"/>
                    <a:pt x="7" y="83"/>
                    <a:pt x="6" y="85"/>
                  </a:cubicBezTo>
                  <a:cubicBezTo>
                    <a:pt x="4" y="87"/>
                    <a:pt x="4" y="91"/>
                    <a:pt x="7" y="91"/>
                  </a:cubicBezTo>
                  <a:cubicBezTo>
                    <a:pt x="9" y="90"/>
                    <a:pt x="12" y="93"/>
                    <a:pt x="17" y="87"/>
                  </a:cubicBezTo>
                  <a:cubicBezTo>
                    <a:pt x="23" y="81"/>
                    <a:pt x="20" y="70"/>
                    <a:pt x="31" y="77"/>
                  </a:cubicBezTo>
                  <a:cubicBezTo>
                    <a:pt x="42" y="84"/>
                    <a:pt x="44" y="78"/>
                    <a:pt x="46" y="72"/>
                  </a:cubicBezTo>
                  <a:cubicBezTo>
                    <a:pt x="48" y="67"/>
                    <a:pt x="53" y="68"/>
                    <a:pt x="55" y="61"/>
                  </a:cubicBezTo>
                  <a:cubicBezTo>
                    <a:pt x="56" y="54"/>
                    <a:pt x="62" y="56"/>
                    <a:pt x="64" y="51"/>
                  </a:cubicBezTo>
                  <a:cubicBezTo>
                    <a:pt x="65" y="46"/>
                    <a:pt x="69" y="48"/>
                    <a:pt x="74" y="44"/>
                  </a:cubicBezTo>
                  <a:cubicBezTo>
                    <a:pt x="72" y="39"/>
                    <a:pt x="71" y="40"/>
                    <a:pt x="67" y="38"/>
                  </a:cubicBezTo>
                  <a:cubicBezTo>
                    <a:pt x="63" y="37"/>
                    <a:pt x="61" y="33"/>
                    <a:pt x="61" y="29"/>
                  </a:cubicBezTo>
                  <a:cubicBezTo>
                    <a:pt x="62" y="25"/>
                    <a:pt x="58" y="28"/>
                    <a:pt x="58" y="25"/>
                  </a:cubicBezTo>
                  <a:cubicBezTo>
                    <a:pt x="58" y="22"/>
                    <a:pt x="49" y="22"/>
                    <a:pt x="48" y="14"/>
                  </a:cubicBezTo>
                  <a:cubicBezTo>
                    <a:pt x="47" y="10"/>
                    <a:pt x="43" y="8"/>
                    <a:pt x="42"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7" name="Freeform 22">
              <a:extLst>
                <a:ext uri="{FF2B5EF4-FFF2-40B4-BE49-F238E27FC236}">
                  <a16:creationId xmlns:a16="http://schemas.microsoft.com/office/drawing/2014/main" id="{12D50EF6-9B8C-468D-9F8A-5107010A94AA}"/>
                </a:ext>
              </a:extLst>
            </p:cNvPr>
            <p:cNvSpPr>
              <a:spLocks/>
            </p:cNvSpPr>
            <p:nvPr/>
          </p:nvSpPr>
          <p:spPr bwMode="auto">
            <a:xfrm>
              <a:off x="3312" y="3144"/>
              <a:ext cx="384" cy="408"/>
            </a:xfrm>
            <a:custGeom>
              <a:avLst/>
              <a:gdLst/>
              <a:ahLst/>
              <a:cxnLst>
                <a:cxn ang="0">
                  <a:pos x="0" y="22"/>
                </a:cxn>
                <a:cxn ang="0">
                  <a:pos x="6" y="36"/>
                </a:cxn>
                <a:cxn ang="0">
                  <a:pos x="16" y="47"/>
                </a:cxn>
                <a:cxn ang="0">
                  <a:pos x="19" y="51"/>
                </a:cxn>
                <a:cxn ang="0">
                  <a:pos x="25" y="60"/>
                </a:cxn>
                <a:cxn ang="0">
                  <a:pos x="32" y="66"/>
                </a:cxn>
                <a:cxn ang="0">
                  <a:pos x="42" y="67"/>
                </a:cxn>
                <a:cxn ang="0">
                  <a:pos x="48" y="68"/>
                </a:cxn>
                <a:cxn ang="0">
                  <a:pos x="55" y="59"/>
                </a:cxn>
                <a:cxn ang="0">
                  <a:pos x="60" y="46"/>
                </a:cxn>
                <a:cxn ang="0">
                  <a:pos x="60" y="37"/>
                </a:cxn>
                <a:cxn ang="0">
                  <a:pos x="59" y="32"/>
                </a:cxn>
                <a:cxn ang="0">
                  <a:pos x="61" y="17"/>
                </a:cxn>
                <a:cxn ang="0">
                  <a:pos x="59" y="11"/>
                </a:cxn>
                <a:cxn ang="0">
                  <a:pos x="50" y="6"/>
                </a:cxn>
                <a:cxn ang="0">
                  <a:pos x="41" y="1"/>
                </a:cxn>
                <a:cxn ang="0">
                  <a:pos x="30" y="3"/>
                </a:cxn>
                <a:cxn ang="0">
                  <a:pos x="25" y="11"/>
                </a:cxn>
                <a:cxn ang="0">
                  <a:pos x="14" y="23"/>
                </a:cxn>
                <a:cxn ang="0">
                  <a:pos x="7" y="24"/>
                </a:cxn>
                <a:cxn ang="0">
                  <a:pos x="0" y="22"/>
                </a:cxn>
              </a:cxnLst>
              <a:rect l="0" t="0" r="r" b="b"/>
              <a:pathLst>
                <a:path w="64" h="68">
                  <a:moveTo>
                    <a:pt x="0" y="22"/>
                  </a:moveTo>
                  <a:cubicBezTo>
                    <a:pt x="1" y="30"/>
                    <a:pt x="5" y="32"/>
                    <a:pt x="6" y="36"/>
                  </a:cubicBezTo>
                  <a:cubicBezTo>
                    <a:pt x="7" y="44"/>
                    <a:pt x="16" y="44"/>
                    <a:pt x="16" y="47"/>
                  </a:cubicBezTo>
                  <a:cubicBezTo>
                    <a:pt x="16" y="50"/>
                    <a:pt x="20" y="47"/>
                    <a:pt x="19" y="51"/>
                  </a:cubicBezTo>
                  <a:cubicBezTo>
                    <a:pt x="19" y="55"/>
                    <a:pt x="21" y="59"/>
                    <a:pt x="25" y="60"/>
                  </a:cubicBezTo>
                  <a:cubicBezTo>
                    <a:pt x="29" y="62"/>
                    <a:pt x="30" y="61"/>
                    <a:pt x="32" y="66"/>
                  </a:cubicBezTo>
                  <a:cubicBezTo>
                    <a:pt x="37" y="65"/>
                    <a:pt x="39" y="68"/>
                    <a:pt x="42" y="67"/>
                  </a:cubicBezTo>
                  <a:cubicBezTo>
                    <a:pt x="45" y="67"/>
                    <a:pt x="46" y="67"/>
                    <a:pt x="48" y="68"/>
                  </a:cubicBezTo>
                  <a:cubicBezTo>
                    <a:pt x="48" y="68"/>
                    <a:pt x="52" y="62"/>
                    <a:pt x="55" y="59"/>
                  </a:cubicBezTo>
                  <a:cubicBezTo>
                    <a:pt x="58" y="55"/>
                    <a:pt x="55" y="54"/>
                    <a:pt x="60" y="46"/>
                  </a:cubicBezTo>
                  <a:cubicBezTo>
                    <a:pt x="64" y="40"/>
                    <a:pt x="58" y="41"/>
                    <a:pt x="60" y="37"/>
                  </a:cubicBezTo>
                  <a:cubicBezTo>
                    <a:pt x="61" y="34"/>
                    <a:pt x="57" y="32"/>
                    <a:pt x="59" y="32"/>
                  </a:cubicBezTo>
                  <a:cubicBezTo>
                    <a:pt x="61" y="32"/>
                    <a:pt x="62" y="21"/>
                    <a:pt x="61" y="17"/>
                  </a:cubicBezTo>
                  <a:cubicBezTo>
                    <a:pt x="59" y="13"/>
                    <a:pt x="62" y="13"/>
                    <a:pt x="59" y="11"/>
                  </a:cubicBezTo>
                  <a:cubicBezTo>
                    <a:pt x="56" y="9"/>
                    <a:pt x="54" y="10"/>
                    <a:pt x="50" y="6"/>
                  </a:cubicBezTo>
                  <a:cubicBezTo>
                    <a:pt x="45" y="3"/>
                    <a:pt x="39" y="8"/>
                    <a:pt x="41" y="1"/>
                  </a:cubicBezTo>
                  <a:cubicBezTo>
                    <a:pt x="38" y="1"/>
                    <a:pt x="35" y="0"/>
                    <a:pt x="30" y="3"/>
                  </a:cubicBezTo>
                  <a:cubicBezTo>
                    <a:pt x="26" y="6"/>
                    <a:pt x="30" y="9"/>
                    <a:pt x="25" y="11"/>
                  </a:cubicBezTo>
                  <a:cubicBezTo>
                    <a:pt x="20" y="13"/>
                    <a:pt x="17" y="19"/>
                    <a:pt x="14" y="23"/>
                  </a:cubicBezTo>
                  <a:cubicBezTo>
                    <a:pt x="10" y="28"/>
                    <a:pt x="9" y="22"/>
                    <a:pt x="7" y="24"/>
                  </a:cubicBezTo>
                  <a:cubicBezTo>
                    <a:pt x="4" y="25"/>
                    <a:pt x="5" y="22"/>
                    <a:pt x="0" y="2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8" name="Freeform 23">
              <a:extLst>
                <a:ext uri="{FF2B5EF4-FFF2-40B4-BE49-F238E27FC236}">
                  <a16:creationId xmlns:a16="http://schemas.microsoft.com/office/drawing/2014/main" id="{95F91D4C-BF4E-4B92-905F-F136FF2B9238}"/>
                </a:ext>
              </a:extLst>
            </p:cNvPr>
            <p:cNvSpPr>
              <a:spLocks/>
            </p:cNvSpPr>
            <p:nvPr/>
          </p:nvSpPr>
          <p:spPr bwMode="auto">
            <a:xfrm>
              <a:off x="2892" y="3534"/>
              <a:ext cx="780" cy="780"/>
            </a:xfrm>
            <a:custGeom>
              <a:avLst/>
              <a:gdLst/>
              <a:ahLst/>
              <a:cxnLst>
                <a:cxn ang="0">
                  <a:pos x="102" y="1"/>
                </a:cxn>
                <a:cxn ang="0">
                  <a:pos x="112" y="2"/>
                </a:cxn>
                <a:cxn ang="0">
                  <a:pos x="118" y="3"/>
                </a:cxn>
                <a:cxn ang="0">
                  <a:pos x="123" y="39"/>
                </a:cxn>
                <a:cxn ang="0">
                  <a:pos x="114" y="43"/>
                </a:cxn>
                <a:cxn ang="0">
                  <a:pos x="121" y="53"/>
                </a:cxn>
                <a:cxn ang="0">
                  <a:pos x="124" y="47"/>
                </a:cxn>
                <a:cxn ang="0">
                  <a:pos x="130" y="47"/>
                </a:cxn>
                <a:cxn ang="0">
                  <a:pos x="115" y="79"/>
                </a:cxn>
                <a:cxn ang="0">
                  <a:pos x="102" y="99"/>
                </a:cxn>
                <a:cxn ang="0">
                  <a:pos x="83" y="117"/>
                </a:cxn>
                <a:cxn ang="0">
                  <a:pos x="73" y="120"/>
                </a:cxn>
                <a:cxn ang="0">
                  <a:pos x="67" y="122"/>
                </a:cxn>
                <a:cxn ang="0">
                  <a:pos x="56" y="122"/>
                </a:cxn>
                <a:cxn ang="0">
                  <a:pos x="47" y="121"/>
                </a:cxn>
                <a:cxn ang="0">
                  <a:pos x="41" y="125"/>
                </a:cxn>
                <a:cxn ang="0">
                  <a:pos x="34" y="126"/>
                </a:cxn>
                <a:cxn ang="0">
                  <a:pos x="28" y="129"/>
                </a:cxn>
                <a:cxn ang="0">
                  <a:pos x="24" y="129"/>
                </a:cxn>
                <a:cxn ang="0">
                  <a:pos x="22" y="126"/>
                </a:cxn>
                <a:cxn ang="0">
                  <a:pos x="19" y="123"/>
                </a:cxn>
                <a:cxn ang="0">
                  <a:pos x="16" y="124"/>
                </a:cxn>
                <a:cxn ang="0">
                  <a:pos x="15" y="120"/>
                </a:cxn>
                <a:cxn ang="0">
                  <a:pos x="12" y="113"/>
                </a:cxn>
                <a:cxn ang="0">
                  <a:pos x="12" y="108"/>
                </a:cxn>
                <a:cxn ang="0">
                  <a:pos x="11" y="92"/>
                </a:cxn>
                <a:cxn ang="0">
                  <a:pos x="0" y="65"/>
                </a:cxn>
                <a:cxn ang="0">
                  <a:pos x="5" y="60"/>
                </a:cxn>
                <a:cxn ang="0">
                  <a:pos x="10" y="68"/>
                </a:cxn>
                <a:cxn ang="0">
                  <a:pos x="19" y="68"/>
                </a:cxn>
                <a:cxn ang="0">
                  <a:pos x="28" y="64"/>
                </a:cxn>
                <a:cxn ang="0">
                  <a:pos x="28" y="26"/>
                </a:cxn>
                <a:cxn ang="0">
                  <a:pos x="34" y="42"/>
                </a:cxn>
                <a:cxn ang="0">
                  <a:pos x="35" y="48"/>
                </a:cxn>
                <a:cxn ang="0">
                  <a:pos x="45" y="44"/>
                </a:cxn>
                <a:cxn ang="0">
                  <a:pos x="59" y="34"/>
                </a:cxn>
                <a:cxn ang="0">
                  <a:pos x="74" y="29"/>
                </a:cxn>
                <a:cxn ang="0">
                  <a:pos x="83" y="18"/>
                </a:cxn>
                <a:cxn ang="0">
                  <a:pos x="92" y="8"/>
                </a:cxn>
                <a:cxn ang="0">
                  <a:pos x="102" y="1"/>
                </a:cxn>
              </a:cxnLst>
              <a:rect l="0" t="0" r="r" b="b"/>
              <a:pathLst>
                <a:path w="130" h="130">
                  <a:moveTo>
                    <a:pt x="102" y="1"/>
                  </a:moveTo>
                  <a:cubicBezTo>
                    <a:pt x="107" y="0"/>
                    <a:pt x="109" y="3"/>
                    <a:pt x="112" y="2"/>
                  </a:cubicBezTo>
                  <a:cubicBezTo>
                    <a:pt x="115" y="2"/>
                    <a:pt x="116" y="2"/>
                    <a:pt x="118" y="3"/>
                  </a:cubicBezTo>
                  <a:cubicBezTo>
                    <a:pt x="120" y="11"/>
                    <a:pt x="125" y="30"/>
                    <a:pt x="123" y="39"/>
                  </a:cubicBezTo>
                  <a:cubicBezTo>
                    <a:pt x="117" y="34"/>
                    <a:pt x="116" y="37"/>
                    <a:pt x="114" y="43"/>
                  </a:cubicBezTo>
                  <a:cubicBezTo>
                    <a:pt x="112" y="48"/>
                    <a:pt x="118" y="53"/>
                    <a:pt x="121" y="53"/>
                  </a:cubicBezTo>
                  <a:cubicBezTo>
                    <a:pt x="125" y="52"/>
                    <a:pt x="122" y="47"/>
                    <a:pt x="124" y="47"/>
                  </a:cubicBezTo>
                  <a:cubicBezTo>
                    <a:pt x="130" y="47"/>
                    <a:pt x="130" y="47"/>
                    <a:pt x="130" y="47"/>
                  </a:cubicBezTo>
                  <a:cubicBezTo>
                    <a:pt x="128" y="73"/>
                    <a:pt x="123" y="60"/>
                    <a:pt x="115" y="79"/>
                  </a:cubicBezTo>
                  <a:cubicBezTo>
                    <a:pt x="108" y="95"/>
                    <a:pt x="105" y="93"/>
                    <a:pt x="102" y="99"/>
                  </a:cubicBezTo>
                  <a:cubicBezTo>
                    <a:pt x="94" y="109"/>
                    <a:pt x="87" y="114"/>
                    <a:pt x="83" y="117"/>
                  </a:cubicBezTo>
                  <a:cubicBezTo>
                    <a:pt x="79" y="120"/>
                    <a:pt x="72" y="116"/>
                    <a:pt x="73" y="120"/>
                  </a:cubicBezTo>
                  <a:cubicBezTo>
                    <a:pt x="74" y="124"/>
                    <a:pt x="69" y="119"/>
                    <a:pt x="67" y="122"/>
                  </a:cubicBezTo>
                  <a:cubicBezTo>
                    <a:pt x="64" y="125"/>
                    <a:pt x="58" y="120"/>
                    <a:pt x="56" y="122"/>
                  </a:cubicBezTo>
                  <a:cubicBezTo>
                    <a:pt x="53" y="123"/>
                    <a:pt x="50" y="120"/>
                    <a:pt x="47" y="121"/>
                  </a:cubicBezTo>
                  <a:cubicBezTo>
                    <a:pt x="44" y="121"/>
                    <a:pt x="45" y="123"/>
                    <a:pt x="41" y="125"/>
                  </a:cubicBezTo>
                  <a:cubicBezTo>
                    <a:pt x="37" y="127"/>
                    <a:pt x="38" y="125"/>
                    <a:pt x="34" y="126"/>
                  </a:cubicBezTo>
                  <a:cubicBezTo>
                    <a:pt x="29" y="126"/>
                    <a:pt x="29" y="130"/>
                    <a:pt x="28" y="129"/>
                  </a:cubicBezTo>
                  <a:cubicBezTo>
                    <a:pt x="26" y="129"/>
                    <a:pt x="25" y="130"/>
                    <a:pt x="24" y="129"/>
                  </a:cubicBezTo>
                  <a:cubicBezTo>
                    <a:pt x="24" y="127"/>
                    <a:pt x="22" y="129"/>
                    <a:pt x="22" y="126"/>
                  </a:cubicBezTo>
                  <a:cubicBezTo>
                    <a:pt x="22" y="124"/>
                    <a:pt x="19" y="127"/>
                    <a:pt x="19" y="123"/>
                  </a:cubicBezTo>
                  <a:cubicBezTo>
                    <a:pt x="19" y="121"/>
                    <a:pt x="16" y="121"/>
                    <a:pt x="16" y="124"/>
                  </a:cubicBezTo>
                  <a:cubicBezTo>
                    <a:pt x="15" y="126"/>
                    <a:pt x="13" y="122"/>
                    <a:pt x="15" y="120"/>
                  </a:cubicBezTo>
                  <a:cubicBezTo>
                    <a:pt x="16" y="119"/>
                    <a:pt x="15" y="118"/>
                    <a:pt x="12" y="113"/>
                  </a:cubicBezTo>
                  <a:cubicBezTo>
                    <a:pt x="10" y="109"/>
                    <a:pt x="11" y="107"/>
                    <a:pt x="12" y="108"/>
                  </a:cubicBezTo>
                  <a:cubicBezTo>
                    <a:pt x="14" y="109"/>
                    <a:pt x="19" y="103"/>
                    <a:pt x="11" y="92"/>
                  </a:cubicBezTo>
                  <a:cubicBezTo>
                    <a:pt x="2" y="79"/>
                    <a:pt x="6" y="73"/>
                    <a:pt x="0" y="65"/>
                  </a:cubicBezTo>
                  <a:cubicBezTo>
                    <a:pt x="4" y="63"/>
                    <a:pt x="2" y="57"/>
                    <a:pt x="5" y="60"/>
                  </a:cubicBezTo>
                  <a:cubicBezTo>
                    <a:pt x="9" y="63"/>
                    <a:pt x="5" y="65"/>
                    <a:pt x="10" y="68"/>
                  </a:cubicBezTo>
                  <a:cubicBezTo>
                    <a:pt x="15" y="70"/>
                    <a:pt x="18" y="67"/>
                    <a:pt x="19" y="68"/>
                  </a:cubicBezTo>
                  <a:cubicBezTo>
                    <a:pt x="21" y="70"/>
                    <a:pt x="24" y="65"/>
                    <a:pt x="28" y="64"/>
                  </a:cubicBezTo>
                  <a:cubicBezTo>
                    <a:pt x="28" y="26"/>
                    <a:pt x="28" y="26"/>
                    <a:pt x="28" y="26"/>
                  </a:cubicBezTo>
                  <a:cubicBezTo>
                    <a:pt x="31" y="30"/>
                    <a:pt x="35" y="40"/>
                    <a:pt x="34" y="42"/>
                  </a:cubicBezTo>
                  <a:cubicBezTo>
                    <a:pt x="32" y="44"/>
                    <a:pt x="32" y="48"/>
                    <a:pt x="35" y="48"/>
                  </a:cubicBezTo>
                  <a:cubicBezTo>
                    <a:pt x="37" y="47"/>
                    <a:pt x="40" y="50"/>
                    <a:pt x="45" y="44"/>
                  </a:cubicBezTo>
                  <a:cubicBezTo>
                    <a:pt x="51" y="38"/>
                    <a:pt x="48" y="27"/>
                    <a:pt x="59" y="34"/>
                  </a:cubicBezTo>
                  <a:cubicBezTo>
                    <a:pt x="70" y="41"/>
                    <a:pt x="72" y="35"/>
                    <a:pt x="74" y="29"/>
                  </a:cubicBezTo>
                  <a:cubicBezTo>
                    <a:pt x="76" y="24"/>
                    <a:pt x="81" y="25"/>
                    <a:pt x="83" y="18"/>
                  </a:cubicBezTo>
                  <a:cubicBezTo>
                    <a:pt x="84" y="11"/>
                    <a:pt x="90" y="13"/>
                    <a:pt x="92" y="8"/>
                  </a:cubicBezTo>
                  <a:cubicBezTo>
                    <a:pt x="93" y="3"/>
                    <a:pt x="97" y="5"/>
                    <a:pt x="102"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29" name="Freeform 24">
              <a:extLst>
                <a:ext uri="{FF2B5EF4-FFF2-40B4-BE49-F238E27FC236}">
                  <a16:creationId xmlns:a16="http://schemas.microsoft.com/office/drawing/2014/main" id="{8F74BEDC-164B-4F37-BFC5-6B2751887CC1}"/>
                </a:ext>
              </a:extLst>
            </p:cNvPr>
            <p:cNvSpPr>
              <a:spLocks/>
            </p:cNvSpPr>
            <p:nvPr/>
          </p:nvSpPr>
          <p:spPr bwMode="auto">
            <a:xfrm>
              <a:off x="3384" y="3912"/>
              <a:ext cx="132" cy="144"/>
            </a:xfrm>
            <a:custGeom>
              <a:avLst/>
              <a:gdLst/>
              <a:ahLst/>
              <a:cxnLst>
                <a:cxn ang="0">
                  <a:pos x="8" y="23"/>
                </a:cxn>
                <a:cxn ang="0">
                  <a:pos x="3" y="11"/>
                </a:cxn>
                <a:cxn ang="0">
                  <a:pos x="16" y="3"/>
                </a:cxn>
                <a:cxn ang="0">
                  <a:pos x="20" y="12"/>
                </a:cxn>
                <a:cxn ang="0">
                  <a:pos x="11" y="21"/>
                </a:cxn>
                <a:cxn ang="0">
                  <a:pos x="8" y="23"/>
                </a:cxn>
              </a:cxnLst>
              <a:rect l="0" t="0" r="r" b="b"/>
              <a:pathLst>
                <a:path w="22" h="24">
                  <a:moveTo>
                    <a:pt x="8" y="23"/>
                  </a:moveTo>
                  <a:cubicBezTo>
                    <a:pt x="4" y="18"/>
                    <a:pt x="0" y="15"/>
                    <a:pt x="3" y="11"/>
                  </a:cubicBezTo>
                  <a:cubicBezTo>
                    <a:pt x="7" y="6"/>
                    <a:pt x="13" y="0"/>
                    <a:pt x="16" y="3"/>
                  </a:cubicBezTo>
                  <a:cubicBezTo>
                    <a:pt x="18" y="6"/>
                    <a:pt x="22" y="6"/>
                    <a:pt x="20" y="12"/>
                  </a:cubicBezTo>
                  <a:cubicBezTo>
                    <a:pt x="18" y="18"/>
                    <a:pt x="13" y="18"/>
                    <a:pt x="11" y="21"/>
                  </a:cubicBezTo>
                  <a:cubicBezTo>
                    <a:pt x="9" y="24"/>
                    <a:pt x="9" y="24"/>
                    <a:pt x="8" y="23"/>
                  </a:cubicBez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0" name="Freeform 25">
              <a:extLst>
                <a:ext uri="{FF2B5EF4-FFF2-40B4-BE49-F238E27FC236}">
                  <a16:creationId xmlns:a16="http://schemas.microsoft.com/office/drawing/2014/main" id="{AE4B3D6E-8918-41C4-839B-4D19949E0C63}"/>
                </a:ext>
              </a:extLst>
            </p:cNvPr>
            <p:cNvSpPr>
              <a:spLocks/>
            </p:cNvSpPr>
            <p:nvPr/>
          </p:nvSpPr>
          <p:spPr bwMode="auto">
            <a:xfrm>
              <a:off x="3564" y="3738"/>
              <a:ext cx="78" cy="114"/>
            </a:xfrm>
            <a:custGeom>
              <a:avLst/>
              <a:gdLst/>
              <a:ahLst/>
              <a:cxnLst>
                <a:cxn ang="0">
                  <a:pos x="11" y="5"/>
                </a:cxn>
                <a:cxn ang="0">
                  <a:pos x="12" y="13"/>
                </a:cxn>
                <a:cxn ang="0">
                  <a:pos x="9" y="19"/>
                </a:cxn>
                <a:cxn ang="0">
                  <a:pos x="2" y="9"/>
                </a:cxn>
                <a:cxn ang="0">
                  <a:pos x="11" y="5"/>
                </a:cxn>
              </a:cxnLst>
              <a:rect l="0" t="0" r="r" b="b"/>
              <a:pathLst>
                <a:path w="13" h="19">
                  <a:moveTo>
                    <a:pt x="11" y="5"/>
                  </a:moveTo>
                  <a:cubicBezTo>
                    <a:pt x="12" y="13"/>
                    <a:pt x="12" y="13"/>
                    <a:pt x="12" y="13"/>
                  </a:cubicBezTo>
                  <a:cubicBezTo>
                    <a:pt x="10" y="13"/>
                    <a:pt x="13" y="18"/>
                    <a:pt x="9" y="19"/>
                  </a:cubicBezTo>
                  <a:cubicBezTo>
                    <a:pt x="6" y="19"/>
                    <a:pt x="0" y="14"/>
                    <a:pt x="2" y="9"/>
                  </a:cubicBezTo>
                  <a:cubicBezTo>
                    <a:pt x="4" y="3"/>
                    <a:pt x="5" y="0"/>
                    <a:pt x="11" y="5"/>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1" name="Freeform 26">
              <a:extLst>
                <a:ext uri="{FF2B5EF4-FFF2-40B4-BE49-F238E27FC236}">
                  <a16:creationId xmlns:a16="http://schemas.microsoft.com/office/drawing/2014/main" id="{DFF8A660-AD7D-4EC4-90AB-4A0E8AED95C2}"/>
                </a:ext>
              </a:extLst>
            </p:cNvPr>
            <p:cNvSpPr>
              <a:spLocks/>
            </p:cNvSpPr>
            <p:nvPr/>
          </p:nvSpPr>
          <p:spPr bwMode="auto">
            <a:xfrm>
              <a:off x="3660" y="2790"/>
              <a:ext cx="168" cy="456"/>
            </a:xfrm>
            <a:custGeom>
              <a:avLst/>
              <a:gdLst/>
              <a:ahLst/>
              <a:cxnLst>
                <a:cxn ang="0">
                  <a:pos x="5" y="44"/>
                </a:cxn>
                <a:cxn ang="0">
                  <a:pos x="9" y="49"/>
                </a:cxn>
                <a:cxn ang="0">
                  <a:pos x="16" y="56"/>
                </a:cxn>
                <a:cxn ang="0">
                  <a:pos x="15" y="66"/>
                </a:cxn>
                <a:cxn ang="0">
                  <a:pos x="20" y="75"/>
                </a:cxn>
                <a:cxn ang="0">
                  <a:pos x="20" y="70"/>
                </a:cxn>
                <a:cxn ang="0">
                  <a:pos x="24" y="65"/>
                </a:cxn>
                <a:cxn ang="0">
                  <a:pos x="25" y="58"/>
                </a:cxn>
                <a:cxn ang="0">
                  <a:pos x="23" y="46"/>
                </a:cxn>
                <a:cxn ang="0">
                  <a:pos x="15" y="36"/>
                </a:cxn>
                <a:cxn ang="0">
                  <a:pos x="15" y="25"/>
                </a:cxn>
                <a:cxn ang="0">
                  <a:pos x="17" y="20"/>
                </a:cxn>
                <a:cxn ang="0">
                  <a:pos x="15" y="10"/>
                </a:cxn>
                <a:cxn ang="0">
                  <a:pos x="10" y="2"/>
                </a:cxn>
                <a:cxn ang="0">
                  <a:pos x="3" y="0"/>
                </a:cxn>
                <a:cxn ang="0">
                  <a:pos x="5" y="3"/>
                </a:cxn>
                <a:cxn ang="0">
                  <a:pos x="6" y="7"/>
                </a:cxn>
                <a:cxn ang="0">
                  <a:pos x="7" y="13"/>
                </a:cxn>
                <a:cxn ang="0">
                  <a:pos x="5" y="18"/>
                </a:cxn>
                <a:cxn ang="0">
                  <a:pos x="5" y="25"/>
                </a:cxn>
                <a:cxn ang="0">
                  <a:pos x="5" y="31"/>
                </a:cxn>
                <a:cxn ang="0">
                  <a:pos x="2" y="39"/>
                </a:cxn>
                <a:cxn ang="0">
                  <a:pos x="5" y="44"/>
                </a:cxn>
              </a:cxnLst>
              <a:rect l="0" t="0" r="r" b="b"/>
              <a:pathLst>
                <a:path w="28" h="76">
                  <a:moveTo>
                    <a:pt x="5" y="44"/>
                  </a:moveTo>
                  <a:cubicBezTo>
                    <a:pt x="6" y="47"/>
                    <a:pt x="7" y="50"/>
                    <a:pt x="9" y="49"/>
                  </a:cubicBezTo>
                  <a:cubicBezTo>
                    <a:pt x="15" y="48"/>
                    <a:pt x="16" y="50"/>
                    <a:pt x="16" y="56"/>
                  </a:cubicBezTo>
                  <a:cubicBezTo>
                    <a:pt x="15" y="62"/>
                    <a:pt x="10" y="61"/>
                    <a:pt x="15" y="66"/>
                  </a:cubicBezTo>
                  <a:cubicBezTo>
                    <a:pt x="20" y="72"/>
                    <a:pt x="19" y="74"/>
                    <a:pt x="20" y="75"/>
                  </a:cubicBezTo>
                  <a:cubicBezTo>
                    <a:pt x="21" y="76"/>
                    <a:pt x="21" y="73"/>
                    <a:pt x="20" y="70"/>
                  </a:cubicBezTo>
                  <a:cubicBezTo>
                    <a:pt x="19" y="68"/>
                    <a:pt x="22" y="65"/>
                    <a:pt x="24" y="65"/>
                  </a:cubicBezTo>
                  <a:cubicBezTo>
                    <a:pt x="26" y="65"/>
                    <a:pt x="26" y="62"/>
                    <a:pt x="25" y="58"/>
                  </a:cubicBezTo>
                  <a:cubicBezTo>
                    <a:pt x="25" y="53"/>
                    <a:pt x="28" y="51"/>
                    <a:pt x="23" y="46"/>
                  </a:cubicBezTo>
                  <a:cubicBezTo>
                    <a:pt x="18" y="40"/>
                    <a:pt x="16" y="40"/>
                    <a:pt x="15" y="36"/>
                  </a:cubicBezTo>
                  <a:cubicBezTo>
                    <a:pt x="15" y="33"/>
                    <a:pt x="13" y="27"/>
                    <a:pt x="15" y="25"/>
                  </a:cubicBezTo>
                  <a:cubicBezTo>
                    <a:pt x="17" y="22"/>
                    <a:pt x="15" y="21"/>
                    <a:pt x="17" y="20"/>
                  </a:cubicBezTo>
                  <a:cubicBezTo>
                    <a:pt x="13" y="16"/>
                    <a:pt x="16" y="15"/>
                    <a:pt x="15" y="10"/>
                  </a:cubicBezTo>
                  <a:cubicBezTo>
                    <a:pt x="13" y="6"/>
                    <a:pt x="13" y="3"/>
                    <a:pt x="10" y="2"/>
                  </a:cubicBezTo>
                  <a:cubicBezTo>
                    <a:pt x="7" y="1"/>
                    <a:pt x="5" y="1"/>
                    <a:pt x="3" y="0"/>
                  </a:cubicBezTo>
                  <a:cubicBezTo>
                    <a:pt x="3" y="3"/>
                    <a:pt x="3" y="1"/>
                    <a:pt x="5" y="3"/>
                  </a:cubicBezTo>
                  <a:cubicBezTo>
                    <a:pt x="7" y="5"/>
                    <a:pt x="4" y="5"/>
                    <a:pt x="6" y="7"/>
                  </a:cubicBezTo>
                  <a:cubicBezTo>
                    <a:pt x="8" y="10"/>
                    <a:pt x="9" y="11"/>
                    <a:pt x="7" y="13"/>
                  </a:cubicBezTo>
                  <a:cubicBezTo>
                    <a:pt x="4" y="15"/>
                    <a:pt x="7" y="16"/>
                    <a:pt x="5" y="18"/>
                  </a:cubicBezTo>
                  <a:cubicBezTo>
                    <a:pt x="4" y="21"/>
                    <a:pt x="6" y="21"/>
                    <a:pt x="5" y="25"/>
                  </a:cubicBezTo>
                  <a:cubicBezTo>
                    <a:pt x="5" y="28"/>
                    <a:pt x="9" y="31"/>
                    <a:pt x="5" y="31"/>
                  </a:cubicBezTo>
                  <a:cubicBezTo>
                    <a:pt x="0" y="31"/>
                    <a:pt x="4" y="37"/>
                    <a:pt x="2" y="39"/>
                  </a:cubicBezTo>
                  <a:cubicBezTo>
                    <a:pt x="0" y="42"/>
                    <a:pt x="3" y="43"/>
                    <a:pt x="5" y="44"/>
                  </a:cubicBezTo>
                  <a:close/>
                </a:path>
              </a:pathLst>
            </a:custGeom>
            <a:solidFill>
              <a:srgbClr val="5E729B"/>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2" name="Freeform 27">
              <a:extLst>
                <a:ext uri="{FF2B5EF4-FFF2-40B4-BE49-F238E27FC236}">
                  <a16:creationId xmlns:a16="http://schemas.microsoft.com/office/drawing/2014/main" id="{3EAF03DF-21F6-47EE-9271-21D2273DE5FE}"/>
                </a:ext>
              </a:extLst>
            </p:cNvPr>
            <p:cNvSpPr>
              <a:spLocks/>
            </p:cNvSpPr>
            <p:nvPr/>
          </p:nvSpPr>
          <p:spPr bwMode="auto">
            <a:xfrm>
              <a:off x="2730" y="876"/>
              <a:ext cx="528" cy="948"/>
            </a:xfrm>
            <a:custGeom>
              <a:avLst/>
              <a:gdLst/>
              <a:ahLst/>
              <a:cxnLst>
                <a:cxn ang="0">
                  <a:pos x="19" y="156"/>
                </a:cxn>
                <a:cxn ang="0">
                  <a:pos x="26" y="154"/>
                </a:cxn>
                <a:cxn ang="0">
                  <a:pos x="32" y="155"/>
                </a:cxn>
                <a:cxn ang="0">
                  <a:pos x="46" y="149"/>
                </a:cxn>
                <a:cxn ang="0">
                  <a:pos x="46" y="143"/>
                </a:cxn>
                <a:cxn ang="0">
                  <a:pos x="63" y="136"/>
                </a:cxn>
                <a:cxn ang="0">
                  <a:pos x="68" y="128"/>
                </a:cxn>
                <a:cxn ang="0">
                  <a:pos x="78" y="124"/>
                </a:cxn>
                <a:cxn ang="0">
                  <a:pos x="75" y="116"/>
                </a:cxn>
                <a:cxn ang="0">
                  <a:pos x="74" y="108"/>
                </a:cxn>
                <a:cxn ang="0">
                  <a:pos x="70" y="106"/>
                </a:cxn>
                <a:cxn ang="0">
                  <a:pos x="72" y="98"/>
                </a:cxn>
                <a:cxn ang="0">
                  <a:pos x="74" y="91"/>
                </a:cxn>
                <a:cxn ang="0">
                  <a:pos x="76" y="86"/>
                </a:cxn>
                <a:cxn ang="0">
                  <a:pos x="78" y="81"/>
                </a:cxn>
                <a:cxn ang="0">
                  <a:pos x="85" y="77"/>
                </a:cxn>
                <a:cxn ang="0">
                  <a:pos x="86" y="75"/>
                </a:cxn>
                <a:cxn ang="0">
                  <a:pos x="86" y="40"/>
                </a:cxn>
                <a:cxn ang="0">
                  <a:pos x="24" y="1"/>
                </a:cxn>
                <a:cxn ang="0">
                  <a:pos x="15" y="5"/>
                </a:cxn>
                <a:cxn ang="0">
                  <a:pos x="20" y="27"/>
                </a:cxn>
                <a:cxn ang="0">
                  <a:pos x="20" y="43"/>
                </a:cxn>
                <a:cxn ang="0">
                  <a:pos x="18" y="68"/>
                </a:cxn>
                <a:cxn ang="0">
                  <a:pos x="4" y="97"/>
                </a:cxn>
                <a:cxn ang="0">
                  <a:pos x="8" y="103"/>
                </a:cxn>
                <a:cxn ang="0">
                  <a:pos x="13" y="106"/>
                </a:cxn>
                <a:cxn ang="0">
                  <a:pos x="15" y="112"/>
                </a:cxn>
                <a:cxn ang="0">
                  <a:pos x="20" y="132"/>
                </a:cxn>
                <a:cxn ang="0">
                  <a:pos x="11" y="133"/>
                </a:cxn>
                <a:cxn ang="0">
                  <a:pos x="8" y="138"/>
                </a:cxn>
                <a:cxn ang="0">
                  <a:pos x="18" y="150"/>
                </a:cxn>
                <a:cxn ang="0">
                  <a:pos x="19" y="156"/>
                </a:cxn>
              </a:cxnLst>
              <a:rect l="0" t="0" r="r" b="b"/>
              <a:pathLst>
                <a:path w="88" h="158">
                  <a:moveTo>
                    <a:pt x="19" y="156"/>
                  </a:moveTo>
                  <a:cubicBezTo>
                    <a:pt x="22" y="158"/>
                    <a:pt x="24" y="156"/>
                    <a:pt x="26" y="154"/>
                  </a:cubicBezTo>
                  <a:cubicBezTo>
                    <a:pt x="28" y="152"/>
                    <a:pt x="28" y="158"/>
                    <a:pt x="32" y="155"/>
                  </a:cubicBezTo>
                  <a:cubicBezTo>
                    <a:pt x="37" y="150"/>
                    <a:pt x="43" y="154"/>
                    <a:pt x="46" y="149"/>
                  </a:cubicBezTo>
                  <a:cubicBezTo>
                    <a:pt x="49" y="144"/>
                    <a:pt x="45" y="144"/>
                    <a:pt x="46" y="143"/>
                  </a:cubicBezTo>
                  <a:cubicBezTo>
                    <a:pt x="48" y="141"/>
                    <a:pt x="58" y="143"/>
                    <a:pt x="63" y="136"/>
                  </a:cubicBezTo>
                  <a:cubicBezTo>
                    <a:pt x="68" y="129"/>
                    <a:pt x="69" y="131"/>
                    <a:pt x="68" y="128"/>
                  </a:cubicBezTo>
                  <a:cubicBezTo>
                    <a:pt x="68" y="125"/>
                    <a:pt x="76" y="122"/>
                    <a:pt x="78" y="124"/>
                  </a:cubicBezTo>
                  <a:cubicBezTo>
                    <a:pt x="80" y="117"/>
                    <a:pt x="75" y="120"/>
                    <a:pt x="75" y="116"/>
                  </a:cubicBezTo>
                  <a:cubicBezTo>
                    <a:pt x="76" y="112"/>
                    <a:pt x="74" y="114"/>
                    <a:pt x="74" y="108"/>
                  </a:cubicBezTo>
                  <a:cubicBezTo>
                    <a:pt x="74" y="104"/>
                    <a:pt x="71" y="108"/>
                    <a:pt x="70" y="106"/>
                  </a:cubicBezTo>
                  <a:cubicBezTo>
                    <a:pt x="68" y="103"/>
                    <a:pt x="75" y="103"/>
                    <a:pt x="72" y="98"/>
                  </a:cubicBezTo>
                  <a:cubicBezTo>
                    <a:pt x="70" y="93"/>
                    <a:pt x="76" y="95"/>
                    <a:pt x="74" y="91"/>
                  </a:cubicBezTo>
                  <a:cubicBezTo>
                    <a:pt x="73" y="86"/>
                    <a:pt x="76" y="90"/>
                    <a:pt x="76" y="86"/>
                  </a:cubicBezTo>
                  <a:cubicBezTo>
                    <a:pt x="76" y="83"/>
                    <a:pt x="79" y="85"/>
                    <a:pt x="78" y="81"/>
                  </a:cubicBezTo>
                  <a:cubicBezTo>
                    <a:pt x="78" y="76"/>
                    <a:pt x="81" y="77"/>
                    <a:pt x="85" y="77"/>
                  </a:cubicBezTo>
                  <a:cubicBezTo>
                    <a:pt x="88" y="78"/>
                    <a:pt x="86" y="76"/>
                    <a:pt x="86" y="75"/>
                  </a:cubicBezTo>
                  <a:cubicBezTo>
                    <a:pt x="86" y="40"/>
                    <a:pt x="86" y="40"/>
                    <a:pt x="86" y="40"/>
                  </a:cubicBezTo>
                  <a:cubicBezTo>
                    <a:pt x="86" y="40"/>
                    <a:pt x="46" y="13"/>
                    <a:pt x="24" y="1"/>
                  </a:cubicBezTo>
                  <a:cubicBezTo>
                    <a:pt x="23" y="0"/>
                    <a:pt x="18" y="3"/>
                    <a:pt x="15" y="5"/>
                  </a:cubicBezTo>
                  <a:cubicBezTo>
                    <a:pt x="19" y="15"/>
                    <a:pt x="14" y="17"/>
                    <a:pt x="20" y="27"/>
                  </a:cubicBezTo>
                  <a:cubicBezTo>
                    <a:pt x="25" y="36"/>
                    <a:pt x="20" y="32"/>
                    <a:pt x="20" y="43"/>
                  </a:cubicBezTo>
                  <a:cubicBezTo>
                    <a:pt x="20" y="53"/>
                    <a:pt x="20" y="67"/>
                    <a:pt x="18" y="68"/>
                  </a:cubicBezTo>
                  <a:cubicBezTo>
                    <a:pt x="16" y="69"/>
                    <a:pt x="0" y="87"/>
                    <a:pt x="4" y="97"/>
                  </a:cubicBezTo>
                  <a:cubicBezTo>
                    <a:pt x="8" y="103"/>
                    <a:pt x="8" y="103"/>
                    <a:pt x="8" y="103"/>
                  </a:cubicBezTo>
                  <a:cubicBezTo>
                    <a:pt x="17" y="103"/>
                    <a:pt x="9" y="104"/>
                    <a:pt x="13" y="106"/>
                  </a:cubicBezTo>
                  <a:cubicBezTo>
                    <a:pt x="15" y="107"/>
                    <a:pt x="13" y="111"/>
                    <a:pt x="15" y="112"/>
                  </a:cubicBezTo>
                  <a:cubicBezTo>
                    <a:pt x="18" y="114"/>
                    <a:pt x="12" y="127"/>
                    <a:pt x="20" y="132"/>
                  </a:cubicBezTo>
                  <a:cubicBezTo>
                    <a:pt x="16" y="134"/>
                    <a:pt x="13" y="133"/>
                    <a:pt x="11" y="133"/>
                  </a:cubicBezTo>
                  <a:cubicBezTo>
                    <a:pt x="8" y="132"/>
                    <a:pt x="6" y="136"/>
                    <a:pt x="8" y="138"/>
                  </a:cubicBezTo>
                  <a:cubicBezTo>
                    <a:pt x="15" y="146"/>
                    <a:pt x="17" y="144"/>
                    <a:pt x="18" y="150"/>
                  </a:cubicBezTo>
                  <a:cubicBezTo>
                    <a:pt x="19" y="155"/>
                    <a:pt x="20" y="153"/>
                    <a:pt x="19" y="15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3" name="Freeform 28">
              <a:extLst>
                <a:ext uri="{FF2B5EF4-FFF2-40B4-BE49-F238E27FC236}">
                  <a16:creationId xmlns:a16="http://schemas.microsoft.com/office/drawing/2014/main" id="{16E903CD-B3AC-49DC-B221-59EEDA464371}"/>
                </a:ext>
              </a:extLst>
            </p:cNvPr>
            <p:cNvSpPr>
              <a:spLocks/>
            </p:cNvSpPr>
            <p:nvPr/>
          </p:nvSpPr>
          <p:spPr bwMode="auto">
            <a:xfrm>
              <a:off x="2106" y="876"/>
              <a:ext cx="774" cy="696"/>
            </a:xfrm>
            <a:custGeom>
              <a:avLst/>
              <a:gdLst/>
              <a:ahLst/>
              <a:cxnLst>
                <a:cxn ang="0">
                  <a:pos x="34" y="43"/>
                </a:cxn>
                <a:cxn ang="0">
                  <a:pos x="33" y="71"/>
                </a:cxn>
                <a:cxn ang="0">
                  <a:pos x="30" y="78"/>
                </a:cxn>
                <a:cxn ang="0">
                  <a:pos x="27" y="80"/>
                </a:cxn>
                <a:cxn ang="0">
                  <a:pos x="15" y="81"/>
                </a:cxn>
                <a:cxn ang="0">
                  <a:pos x="2" y="85"/>
                </a:cxn>
                <a:cxn ang="0">
                  <a:pos x="4" y="94"/>
                </a:cxn>
                <a:cxn ang="0">
                  <a:pos x="7" y="98"/>
                </a:cxn>
                <a:cxn ang="0">
                  <a:pos x="9" y="100"/>
                </a:cxn>
                <a:cxn ang="0">
                  <a:pos x="9" y="103"/>
                </a:cxn>
                <a:cxn ang="0">
                  <a:pos x="15" y="107"/>
                </a:cxn>
                <a:cxn ang="0">
                  <a:pos x="17" y="110"/>
                </a:cxn>
                <a:cxn ang="0">
                  <a:pos x="19" y="114"/>
                </a:cxn>
                <a:cxn ang="0">
                  <a:pos x="20" y="111"/>
                </a:cxn>
                <a:cxn ang="0">
                  <a:pos x="24" y="111"/>
                </a:cxn>
                <a:cxn ang="0">
                  <a:pos x="29" y="116"/>
                </a:cxn>
                <a:cxn ang="0">
                  <a:pos x="31" y="107"/>
                </a:cxn>
                <a:cxn ang="0">
                  <a:pos x="34" y="99"/>
                </a:cxn>
                <a:cxn ang="0">
                  <a:pos x="40" y="97"/>
                </a:cxn>
                <a:cxn ang="0">
                  <a:pos x="45" y="95"/>
                </a:cxn>
                <a:cxn ang="0">
                  <a:pos x="53" y="100"/>
                </a:cxn>
                <a:cxn ang="0">
                  <a:pos x="63" y="100"/>
                </a:cxn>
                <a:cxn ang="0">
                  <a:pos x="73" y="105"/>
                </a:cxn>
                <a:cxn ang="0">
                  <a:pos x="85" y="100"/>
                </a:cxn>
                <a:cxn ang="0">
                  <a:pos x="100" y="102"/>
                </a:cxn>
                <a:cxn ang="0">
                  <a:pos x="108" y="97"/>
                </a:cxn>
                <a:cxn ang="0">
                  <a:pos x="122" y="68"/>
                </a:cxn>
                <a:cxn ang="0">
                  <a:pos x="124" y="43"/>
                </a:cxn>
                <a:cxn ang="0">
                  <a:pos x="124" y="27"/>
                </a:cxn>
                <a:cxn ang="0">
                  <a:pos x="119" y="5"/>
                </a:cxn>
                <a:cxn ang="0">
                  <a:pos x="111" y="7"/>
                </a:cxn>
                <a:cxn ang="0">
                  <a:pos x="95" y="0"/>
                </a:cxn>
                <a:cxn ang="0">
                  <a:pos x="60" y="26"/>
                </a:cxn>
                <a:cxn ang="0">
                  <a:pos x="34" y="43"/>
                </a:cxn>
              </a:cxnLst>
              <a:rect l="0" t="0" r="r" b="b"/>
              <a:pathLst>
                <a:path w="129" h="116">
                  <a:moveTo>
                    <a:pt x="34" y="43"/>
                  </a:moveTo>
                  <a:cubicBezTo>
                    <a:pt x="34" y="43"/>
                    <a:pt x="35" y="69"/>
                    <a:pt x="33" y="71"/>
                  </a:cubicBezTo>
                  <a:cubicBezTo>
                    <a:pt x="31" y="73"/>
                    <a:pt x="32" y="77"/>
                    <a:pt x="30" y="78"/>
                  </a:cubicBezTo>
                  <a:cubicBezTo>
                    <a:pt x="27" y="78"/>
                    <a:pt x="29" y="81"/>
                    <a:pt x="27" y="80"/>
                  </a:cubicBezTo>
                  <a:cubicBezTo>
                    <a:pt x="25" y="79"/>
                    <a:pt x="24" y="81"/>
                    <a:pt x="15" y="81"/>
                  </a:cubicBezTo>
                  <a:cubicBezTo>
                    <a:pt x="7" y="81"/>
                    <a:pt x="12" y="85"/>
                    <a:pt x="2" y="85"/>
                  </a:cubicBezTo>
                  <a:cubicBezTo>
                    <a:pt x="0" y="91"/>
                    <a:pt x="3" y="88"/>
                    <a:pt x="4" y="94"/>
                  </a:cubicBezTo>
                  <a:cubicBezTo>
                    <a:pt x="4" y="98"/>
                    <a:pt x="5" y="96"/>
                    <a:pt x="7" y="98"/>
                  </a:cubicBezTo>
                  <a:cubicBezTo>
                    <a:pt x="10" y="99"/>
                    <a:pt x="11" y="100"/>
                    <a:pt x="9" y="100"/>
                  </a:cubicBezTo>
                  <a:cubicBezTo>
                    <a:pt x="8" y="100"/>
                    <a:pt x="8" y="103"/>
                    <a:pt x="9" y="103"/>
                  </a:cubicBezTo>
                  <a:cubicBezTo>
                    <a:pt x="10" y="104"/>
                    <a:pt x="14" y="109"/>
                    <a:pt x="15" y="107"/>
                  </a:cubicBezTo>
                  <a:cubicBezTo>
                    <a:pt x="17" y="104"/>
                    <a:pt x="20" y="109"/>
                    <a:pt x="17" y="110"/>
                  </a:cubicBezTo>
                  <a:cubicBezTo>
                    <a:pt x="16" y="110"/>
                    <a:pt x="18" y="112"/>
                    <a:pt x="19" y="114"/>
                  </a:cubicBezTo>
                  <a:cubicBezTo>
                    <a:pt x="20" y="112"/>
                    <a:pt x="18" y="111"/>
                    <a:pt x="20" y="111"/>
                  </a:cubicBezTo>
                  <a:cubicBezTo>
                    <a:pt x="23" y="111"/>
                    <a:pt x="22" y="108"/>
                    <a:pt x="24" y="111"/>
                  </a:cubicBezTo>
                  <a:cubicBezTo>
                    <a:pt x="27" y="114"/>
                    <a:pt x="26" y="114"/>
                    <a:pt x="29" y="116"/>
                  </a:cubicBezTo>
                  <a:cubicBezTo>
                    <a:pt x="30" y="113"/>
                    <a:pt x="28" y="109"/>
                    <a:pt x="31" y="107"/>
                  </a:cubicBezTo>
                  <a:cubicBezTo>
                    <a:pt x="34" y="104"/>
                    <a:pt x="31" y="101"/>
                    <a:pt x="34" y="99"/>
                  </a:cubicBezTo>
                  <a:cubicBezTo>
                    <a:pt x="36" y="97"/>
                    <a:pt x="37" y="96"/>
                    <a:pt x="40" y="97"/>
                  </a:cubicBezTo>
                  <a:cubicBezTo>
                    <a:pt x="44" y="97"/>
                    <a:pt x="42" y="94"/>
                    <a:pt x="45" y="95"/>
                  </a:cubicBezTo>
                  <a:cubicBezTo>
                    <a:pt x="49" y="97"/>
                    <a:pt x="51" y="95"/>
                    <a:pt x="53" y="100"/>
                  </a:cubicBezTo>
                  <a:cubicBezTo>
                    <a:pt x="56" y="107"/>
                    <a:pt x="60" y="100"/>
                    <a:pt x="63" y="100"/>
                  </a:cubicBezTo>
                  <a:cubicBezTo>
                    <a:pt x="66" y="100"/>
                    <a:pt x="67" y="104"/>
                    <a:pt x="73" y="105"/>
                  </a:cubicBezTo>
                  <a:cubicBezTo>
                    <a:pt x="79" y="106"/>
                    <a:pt x="77" y="101"/>
                    <a:pt x="85" y="100"/>
                  </a:cubicBezTo>
                  <a:cubicBezTo>
                    <a:pt x="93" y="98"/>
                    <a:pt x="98" y="106"/>
                    <a:pt x="100" y="102"/>
                  </a:cubicBezTo>
                  <a:cubicBezTo>
                    <a:pt x="102" y="97"/>
                    <a:pt x="103" y="99"/>
                    <a:pt x="108" y="97"/>
                  </a:cubicBezTo>
                  <a:cubicBezTo>
                    <a:pt x="104" y="87"/>
                    <a:pt x="120" y="69"/>
                    <a:pt x="122" y="68"/>
                  </a:cubicBezTo>
                  <a:cubicBezTo>
                    <a:pt x="124" y="67"/>
                    <a:pt x="124" y="53"/>
                    <a:pt x="124" y="43"/>
                  </a:cubicBezTo>
                  <a:cubicBezTo>
                    <a:pt x="124" y="32"/>
                    <a:pt x="129" y="36"/>
                    <a:pt x="124" y="27"/>
                  </a:cubicBezTo>
                  <a:cubicBezTo>
                    <a:pt x="118" y="17"/>
                    <a:pt x="123" y="15"/>
                    <a:pt x="119" y="5"/>
                  </a:cubicBezTo>
                  <a:cubicBezTo>
                    <a:pt x="113" y="9"/>
                    <a:pt x="114" y="10"/>
                    <a:pt x="111" y="7"/>
                  </a:cubicBezTo>
                  <a:cubicBezTo>
                    <a:pt x="107" y="1"/>
                    <a:pt x="99" y="3"/>
                    <a:pt x="95" y="0"/>
                  </a:cubicBezTo>
                  <a:cubicBezTo>
                    <a:pt x="91" y="3"/>
                    <a:pt x="69" y="19"/>
                    <a:pt x="60" y="26"/>
                  </a:cubicBezTo>
                  <a:cubicBezTo>
                    <a:pt x="51" y="32"/>
                    <a:pt x="54" y="42"/>
                    <a:pt x="34" y="43"/>
                  </a:cubicBez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4" name="Freeform 29">
              <a:extLst>
                <a:ext uri="{FF2B5EF4-FFF2-40B4-BE49-F238E27FC236}">
                  <a16:creationId xmlns:a16="http://schemas.microsoft.com/office/drawing/2014/main" id="{A422BC2D-28AD-4913-8ECA-BAE86DB7A418}"/>
                </a:ext>
              </a:extLst>
            </p:cNvPr>
            <p:cNvSpPr>
              <a:spLocks/>
            </p:cNvSpPr>
            <p:nvPr/>
          </p:nvSpPr>
          <p:spPr bwMode="auto">
            <a:xfrm>
              <a:off x="1518" y="786"/>
              <a:ext cx="798" cy="894"/>
            </a:xfrm>
            <a:custGeom>
              <a:avLst/>
              <a:gdLst/>
              <a:ahLst/>
              <a:cxnLst>
                <a:cxn ang="0">
                  <a:pos x="100" y="100"/>
                </a:cxn>
                <a:cxn ang="0">
                  <a:pos x="113" y="96"/>
                </a:cxn>
                <a:cxn ang="0">
                  <a:pos x="125" y="95"/>
                </a:cxn>
                <a:cxn ang="0">
                  <a:pos x="128" y="93"/>
                </a:cxn>
                <a:cxn ang="0">
                  <a:pos x="131" y="86"/>
                </a:cxn>
                <a:cxn ang="0">
                  <a:pos x="132" y="58"/>
                </a:cxn>
                <a:cxn ang="0">
                  <a:pos x="123" y="57"/>
                </a:cxn>
                <a:cxn ang="0">
                  <a:pos x="120" y="50"/>
                </a:cxn>
                <a:cxn ang="0">
                  <a:pos x="115" y="48"/>
                </a:cxn>
                <a:cxn ang="0">
                  <a:pos x="109" y="43"/>
                </a:cxn>
                <a:cxn ang="0">
                  <a:pos x="106" y="38"/>
                </a:cxn>
                <a:cxn ang="0">
                  <a:pos x="60" y="0"/>
                </a:cxn>
                <a:cxn ang="0">
                  <a:pos x="46" y="0"/>
                </a:cxn>
                <a:cxn ang="0">
                  <a:pos x="54" y="83"/>
                </a:cxn>
                <a:cxn ang="0">
                  <a:pos x="55" y="94"/>
                </a:cxn>
                <a:cxn ang="0">
                  <a:pos x="26" y="94"/>
                </a:cxn>
                <a:cxn ang="0">
                  <a:pos x="23" y="94"/>
                </a:cxn>
                <a:cxn ang="0">
                  <a:pos x="15" y="95"/>
                </a:cxn>
                <a:cxn ang="0">
                  <a:pos x="11" y="97"/>
                </a:cxn>
                <a:cxn ang="0">
                  <a:pos x="5" y="95"/>
                </a:cxn>
                <a:cxn ang="0">
                  <a:pos x="1" y="102"/>
                </a:cxn>
                <a:cxn ang="0">
                  <a:pos x="3" y="108"/>
                </a:cxn>
                <a:cxn ang="0">
                  <a:pos x="3" y="114"/>
                </a:cxn>
                <a:cxn ang="0">
                  <a:pos x="8" y="118"/>
                </a:cxn>
                <a:cxn ang="0">
                  <a:pos x="8" y="124"/>
                </a:cxn>
                <a:cxn ang="0">
                  <a:pos x="10" y="127"/>
                </a:cxn>
                <a:cxn ang="0">
                  <a:pos x="13" y="128"/>
                </a:cxn>
                <a:cxn ang="0">
                  <a:pos x="19" y="127"/>
                </a:cxn>
                <a:cxn ang="0">
                  <a:pos x="23" y="126"/>
                </a:cxn>
                <a:cxn ang="0">
                  <a:pos x="26" y="124"/>
                </a:cxn>
                <a:cxn ang="0">
                  <a:pos x="28" y="128"/>
                </a:cxn>
                <a:cxn ang="0">
                  <a:pos x="29" y="132"/>
                </a:cxn>
                <a:cxn ang="0">
                  <a:pos x="31" y="135"/>
                </a:cxn>
                <a:cxn ang="0">
                  <a:pos x="30" y="138"/>
                </a:cxn>
                <a:cxn ang="0">
                  <a:pos x="32" y="141"/>
                </a:cxn>
                <a:cxn ang="0">
                  <a:pos x="35" y="146"/>
                </a:cxn>
                <a:cxn ang="0">
                  <a:pos x="44" y="144"/>
                </a:cxn>
                <a:cxn ang="0">
                  <a:pos x="49" y="143"/>
                </a:cxn>
                <a:cxn ang="0">
                  <a:pos x="54" y="143"/>
                </a:cxn>
                <a:cxn ang="0">
                  <a:pos x="56" y="137"/>
                </a:cxn>
                <a:cxn ang="0">
                  <a:pos x="56" y="130"/>
                </a:cxn>
                <a:cxn ang="0">
                  <a:pos x="62" y="126"/>
                </a:cxn>
                <a:cxn ang="0">
                  <a:pos x="63" y="122"/>
                </a:cxn>
                <a:cxn ang="0">
                  <a:pos x="65" y="119"/>
                </a:cxn>
                <a:cxn ang="0">
                  <a:pos x="66" y="114"/>
                </a:cxn>
                <a:cxn ang="0">
                  <a:pos x="69" y="116"/>
                </a:cxn>
                <a:cxn ang="0">
                  <a:pos x="72" y="113"/>
                </a:cxn>
                <a:cxn ang="0">
                  <a:pos x="76" y="111"/>
                </a:cxn>
                <a:cxn ang="0">
                  <a:pos x="81" y="107"/>
                </a:cxn>
                <a:cxn ang="0">
                  <a:pos x="85" y="102"/>
                </a:cxn>
                <a:cxn ang="0">
                  <a:pos x="94" y="98"/>
                </a:cxn>
                <a:cxn ang="0">
                  <a:pos x="98" y="99"/>
                </a:cxn>
                <a:cxn ang="0">
                  <a:pos x="100" y="100"/>
                </a:cxn>
              </a:cxnLst>
              <a:rect l="0" t="0" r="r" b="b"/>
              <a:pathLst>
                <a:path w="133" h="149">
                  <a:moveTo>
                    <a:pt x="100" y="100"/>
                  </a:moveTo>
                  <a:cubicBezTo>
                    <a:pt x="110" y="100"/>
                    <a:pt x="105" y="96"/>
                    <a:pt x="113" y="96"/>
                  </a:cubicBezTo>
                  <a:cubicBezTo>
                    <a:pt x="122" y="96"/>
                    <a:pt x="123" y="94"/>
                    <a:pt x="125" y="95"/>
                  </a:cubicBezTo>
                  <a:cubicBezTo>
                    <a:pt x="127" y="96"/>
                    <a:pt x="125" y="93"/>
                    <a:pt x="128" y="93"/>
                  </a:cubicBezTo>
                  <a:cubicBezTo>
                    <a:pt x="130" y="92"/>
                    <a:pt x="129" y="88"/>
                    <a:pt x="131" y="86"/>
                  </a:cubicBezTo>
                  <a:cubicBezTo>
                    <a:pt x="133" y="84"/>
                    <a:pt x="132" y="58"/>
                    <a:pt x="132" y="58"/>
                  </a:cubicBezTo>
                  <a:cubicBezTo>
                    <a:pt x="123" y="62"/>
                    <a:pt x="122" y="59"/>
                    <a:pt x="123" y="57"/>
                  </a:cubicBezTo>
                  <a:cubicBezTo>
                    <a:pt x="125" y="56"/>
                    <a:pt x="126" y="50"/>
                    <a:pt x="120" y="50"/>
                  </a:cubicBezTo>
                  <a:cubicBezTo>
                    <a:pt x="115" y="50"/>
                    <a:pt x="118" y="47"/>
                    <a:pt x="115" y="48"/>
                  </a:cubicBezTo>
                  <a:cubicBezTo>
                    <a:pt x="112" y="49"/>
                    <a:pt x="112" y="45"/>
                    <a:pt x="109" y="43"/>
                  </a:cubicBezTo>
                  <a:cubicBezTo>
                    <a:pt x="106" y="42"/>
                    <a:pt x="110" y="41"/>
                    <a:pt x="106" y="38"/>
                  </a:cubicBezTo>
                  <a:cubicBezTo>
                    <a:pt x="105" y="37"/>
                    <a:pt x="60" y="0"/>
                    <a:pt x="60" y="0"/>
                  </a:cubicBezTo>
                  <a:cubicBezTo>
                    <a:pt x="46" y="0"/>
                    <a:pt x="46" y="0"/>
                    <a:pt x="46" y="0"/>
                  </a:cubicBezTo>
                  <a:cubicBezTo>
                    <a:pt x="46" y="0"/>
                    <a:pt x="53" y="79"/>
                    <a:pt x="54" y="83"/>
                  </a:cubicBezTo>
                  <a:cubicBezTo>
                    <a:pt x="54" y="88"/>
                    <a:pt x="58" y="81"/>
                    <a:pt x="55" y="94"/>
                  </a:cubicBezTo>
                  <a:cubicBezTo>
                    <a:pt x="55" y="94"/>
                    <a:pt x="30" y="94"/>
                    <a:pt x="26" y="94"/>
                  </a:cubicBezTo>
                  <a:cubicBezTo>
                    <a:pt x="23" y="94"/>
                    <a:pt x="24" y="91"/>
                    <a:pt x="23" y="94"/>
                  </a:cubicBezTo>
                  <a:cubicBezTo>
                    <a:pt x="23" y="96"/>
                    <a:pt x="19" y="95"/>
                    <a:pt x="15" y="95"/>
                  </a:cubicBezTo>
                  <a:cubicBezTo>
                    <a:pt x="10" y="94"/>
                    <a:pt x="13" y="101"/>
                    <a:pt x="11" y="97"/>
                  </a:cubicBezTo>
                  <a:cubicBezTo>
                    <a:pt x="9" y="94"/>
                    <a:pt x="7" y="90"/>
                    <a:pt x="5" y="95"/>
                  </a:cubicBezTo>
                  <a:cubicBezTo>
                    <a:pt x="2" y="100"/>
                    <a:pt x="8" y="100"/>
                    <a:pt x="1" y="102"/>
                  </a:cubicBezTo>
                  <a:cubicBezTo>
                    <a:pt x="0" y="106"/>
                    <a:pt x="3" y="104"/>
                    <a:pt x="3" y="108"/>
                  </a:cubicBezTo>
                  <a:cubicBezTo>
                    <a:pt x="4" y="113"/>
                    <a:pt x="1" y="110"/>
                    <a:pt x="3" y="114"/>
                  </a:cubicBezTo>
                  <a:cubicBezTo>
                    <a:pt x="5" y="117"/>
                    <a:pt x="5" y="112"/>
                    <a:pt x="8" y="118"/>
                  </a:cubicBezTo>
                  <a:cubicBezTo>
                    <a:pt x="9" y="120"/>
                    <a:pt x="7" y="121"/>
                    <a:pt x="8" y="124"/>
                  </a:cubicBezTo>
                  <a:cubicBezTo>
                    <a:pt x="7" y="128"/>
                    <a:pt x="10" y="130"/>
                    <a:pt x="10" y="127"/>
                  </a:cubicBezTo>
                  <a:cubicBezTo>
                    <a:pt x="11" y="125"/>
                    <a:pt x="11" y="126"/>
                    <a:pt x="13" y="128"/>
                  </a:cubicBezTo>
                  <a:cubicBezTo>
                    <a:pt x="14" y="131"/>
                    <a:pt x="14" y="124"/>
                    <a:pt x="19" y="127"/>
                  </a:cubicBezTo>
                  <a:cubicBezTo>
                    <a:pt x="23" y="129"/>
                    <a:pt x="21" y="126"/>
                    <a:pt x="23" y="126"/>
                  </a:cubicBezTo>
                  <a:cubicBezTo>
                    <a:pt x="26" y="125"/>
                    <a:pt x="22" y="122"/>
                    <a:pt x="26" y="124"/>
                  </a:cubicBezTo>
                  <a:cubicBezTo>
                    <a:pt x="28" y="125"/>
                    <a:pt x="27" y="127"/>
                    <a:pt x="28" y="128"/>
                  </a:cubicBezTo>
                  <a:cubicBezTo>
                    <a:pt x="29" y="129"/>
                    <a:pt x="27" y="132"/>
                    <a:pt x="29" y="132"/>
                  </a:cubicBezTo>
                  <a:cubicBezTo>
                    <a:pt x="30" y="132"/>
                    <a:pt x="33" y="135"/>
                    <a:pt x="31" y="135"/>
                  </a:cubicBezTo>
                  <a:cubicBezTo>
                    <a:pt x="29" y="135"/>
                    <a:pt x="28" y="140"/>
                    <a:pt x="30" y="138"/>
                  </a:cubicBezTo>
                  <a:cubicBezTo>
                    <a:pt x="32" y="136"/>
                    <a:pt x="33" y="137"/>
                    <a:pt x="32" y="141"/>
                  </a:cubicBezTo>
                  <a:cubicBezTo>
                    <a:pt x="32" y="145"/>
                    <a:pt x="34" y="141"/>
                    <a:pt x="35" y="146"/>
                  </a:cubicBezTo>
                  <a:cubicBezTo>
                    <a:pt x="41" y="139"/>
                    <a:pt x="40" y="149"/>
                    <a:pt x="44" y="144"/>
                  </a:cubicBezTo>
                  <a:cubicBezTo>
                    <a:pt x="47" y="140"/>
                    <a:pt x="49" y="138"/>
                    <a:pt x="49" y="143"/>
                  </a:cubicBezTo>
                  <a:cubicBezTo>
                    <a:pt x="49" y="149"/>
                    <a:pt x="51" y="143"/>
                    <a:pt x="54" y="143"/>
                  </a:cubicBezTo>
                  <a:cubicBezTo>
                    <a:pt x="56" y="138"/>
                    <a:pt x="53" y="138"/>
                    <a:pt x="56" y="137"/>
                  </a:cubicBezTo>
                  <a:cubicBezTo>
                    <a:pt x="57" y="136"/>
                    <a:pt x="57" y="132"/>
                    <a:pt x="56" y="130"/>
                  </a:cubicBezTo>
                  <a:cubicBezTo>
                    <a:pt x="54" y="128"/>
                    <a:pt x="61" y="130"/>
                    <a:pt x="62" y="126"/>
                  </a:cubicBezTo>
                  <a:cubicBezTo>
                    <a:pt x="64" y="123"/>
                    <a:pt x="64" y="124"/>
                    <a:pt x="63" y="122"/>
                  </a:cubicBezTo>
                  <a:cubicBezTo>
                    <a:pt x="62" y="120"/>
                    <a:pt x="67" y="122"/>
                    <a:pt x="65" y="119"/>
                  </a:cubicBezTo>
                  <a:cubicBezTo>
                    <a:pt x="64" y="117"/>
                    <a:pt x="65" y="116"/>
                    <a:pt x="66" y="114"/>
                  </a:cubicBezTo>
                  <a:cubicBezTo>
                    <a:pt x="68" y="113"/>
                    <a:pt x="66" y="115"/>
                    <a:pt x="69" y="116"/>
                  </a:cubicBezTo>
                  <a:cubicBezTo>
                    <a:pt x="72" y="117"/>
                    <a:pt x="72" y="115"/>
                    <a:pt x="72" y="113"/>
                  </a:cubicBezTo>
                  <a:cubicBezTo>
                    <a:pt x="72" y="109"/>
                    <a:pt x="75" y="115"/>
                    <a:pt x="76" y="111"/>
                  </a:cubicBezTo>
                  <a:cubicBezTo>
                    <a:pt x="76" y="107"/>
                    <a:pt x="78" y="106"/>
                    <a:pt x="81" y="107"/>
                  </a:cubicBezTo>
                  <a:cubicBezTo>
                    <a:pt x="83" y="108"/>
                    <a:pt x="81" y="103"/>
                    <a:pt x="85" y="102"/>
                  </a:cubicBezTo>
                  <a:cubicBezTo>
                    <a:pt x="94" y="100"/>
                    <a:pt x="92" y="97"/>
                    <a:pt x="94" y="98"/>
                  </a:cubicBezTo>
                  <a:cubicBezTo>
                    <a:pt x="96" y="100"/>
                    <a:pt x="95" y="97"/>
                    <a:pt x="98" y="99"/>
                  </a:cubicBezTo>
                  <a:cubicBezTo>
                    <a:pt x="99" y="99"/>
                    <a:pt x="99" y="100"/>
                    <a:pt x="100" y="10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5" name="Freeform 30">
              <a:extLst>
                <a:ext uri="{FF2B5EF4-FFF2-40B4-BE49-F238E27FC236}">
                  <a16:creationId xmlns:a16="http://schemas.microsoft.com/office/drawing/2014/main" id="{08727D20-BD61-4298-892B-F538A3E0B229}"/>
                </a:ext>
              </a:extLst>
            </p:cNvPr>
            <p:cNvSpPr>
              <a:spLocks/>
            </p:cNvSpPr>
            <p:nvPr/>
          </p:nvSpPr>
          <p:spPr bwMode="auto">
            <a:xfrm>
              <a:off x="1290" y="648"/>
              <a:ext cx="588" cy="750"/>
            </a:xfrm>
            <a:custGeom>
              <a:avLst/>
              <a:gdLst/>
              <a:ahLst/>
              <a:cxnLst>
                <a:cxn ang="0">
                  <a:pos x="5" y="110"/>
                </a:cxn>
                <a:cxn ang="0">
                  <a:pos x="20" y="106"/>
                </a:cxn>
                <a:cxn ang="0">
                  <a:pos x="29" y="112"/>
                </a:cxn>
                <a:cxn ang="0">
                  <a:pos x="39" y="125"/>
                </a:cxn>
                <a:cxn ang="0">
                  <a:pos x="43" y="118"/>
                </a:cxn>
                <a:cxn ang="0">
                  <a:pos x="49" y="120"/>
                </a:cxn>
                <a:cxn ang="0">
                  <a:pos x="53" y="118"/>
                </a:cxn>
                <a:cxn ang="0">
                  <a:pos x="61" y="117"/>
                </a:cxn>
                <a:cxn ang="0">
                  <a:pos x="64" y="117"/>
                </a:cxn>
                <a:cxn ang="0">
                  <a:pos x="93" y="117"/>
                </a:cxn>
                <a:cxn ang="0">
                  <a:pos x="92" y="106"/>
                </a:cxn>
                <a:cxn ang="0">
                  <a:pos x="84" y="23"/>
                </a:cxn>
                <a:cxn ang="0">
                  <a:pos x="98" y="23"/>
                </a:cxn>
                <a:cxn ang="0">
                  <a:pos x="67" y="0"/>
                </a:cxn>
                <a:cxn ang="0">
                  <a:pos x="67" y="13"/>
                </a:cxn>
                <a:cxn ang="0">
                  <a:pos x="41" y="13"/>
                </a:cxn>
                <a:cxn ang="0">
                  <a:pos x="41" y="39"/>
                </a:cxn>
                <a:cxn ang="0">
                  <a:pos x="33" y="60"/>
                </a:cxn>
                <a:cxn ang="0">
                  <a:pos x="3" y="60"/>
                </a:cxn>
                <a:cxn ang="0">
                  <a:pos x="1" y="65"/>
                </a:cxn>
                <a:cxn ang="0">
                  <a:pos x="3" y="62"/>
                </a:cxn>
                <a:cxn ang="0">
                  <a:pos x="5" y="67"/>
                </a:cxn>
                <a:cxn ang="0">
                  <a:pos x="7" y="74"/>
                </a:cxn>
                <a:cxn ang="0">
                  <a:pos x="6" y="80"/>
                </a:cxn>
                <a:cxn ang="0">
                  <a:pos x="8" y="99"/>
                </a:cxn>
                <a:cxn ang="0">
                  <a:pos x="5" y="110"/>
                </a:cxn>
              </a:cxnLst>
              <a:rect l="0" t="0" r="r" b="b"/>
              <a:pathLst>
                <a:path w="98" h="125">
                  <a:moveTo>
                    <a:pt x="5" y="110"/>
                  </a:moveTo>
                  <a:cubicBezTo>
                    <a:pt x="6" y="106"/>
                    <a:pt x="17" y="107"/>
                    <a:pt x="20" y="106"/>
                  </a:cubicBezTo>
                  <a:cubicBezTo>
                    <a:pt x="24" y="106"/>
                    <a:pt x="27" y="110"/>
                    <a:pt x="29" y="112"/>
                  </a:cubicBezTo>
                  <a:cubicBezTo>
                    <a:pt x="31" y="113"/>
                    <a:pt x="36" y="123"/>
                    <a:pt x="39" y="125"/>
                  </a:cubicBezTo>
                  <a:cubicBezTo>
                    <a:pt x="46" y="123"/>
                    <a:pt x="40" y="123"/>
                    <a:pt x="43" y="118"/>
                  </a:cubicBezTo>
                  <a:cubicBezTo>
                    <a:pt x="45" y="113"/>
                    <a:pt x="47" y="117"/>
                    <a:pt x="49" y="120"/>
                  </a:cubicBezTo>
                  <a:cubicBezTo>
                    <a:pt x="51" y="124"/>
                    <a:pt x="48" y="117"/>
                    <a:pt x="53" y="118"/>
                  </a:cubicBezTo>
                  <a:cubicBezTo>
                    <a:pt x="57" y="118"/>
                    <a:pt x="61" y="119"/>
                    <a:pt x="61" y="117"/>
                  </a:cubicBezTo>
                  <a:cubicBezTo>
                    <a:pt x="62" y="114"/>
                    <a:pt x="61" y="117"/>
                    <a:pt x="64" y="117"/>
                  </a:cubicBezTo>
                  <a:cubicBezTo>
                    <a:pt x="68" y="117"/>
                    <a:pt x="93" y="117"/>
                    <a:pt x="93" y="117"/>
                  </a:cubicBezTo>
                  <a:cubicBezTo>
                    <a:pt x="96" y="104"/>
                    <a:pt x="92" y="111"/>
                    <a:pt x="92" y="106"/>
                  </a:cubicBezTo>
                  <a:cubicBezTo>
                    <a:pt x="91" y="102"/>
                    <a:pt x="84" y="23"/>
                    <a:pt x="84" y="23"/>
                  </a:cubicBezTo>
                  <a:cubicBezTo>
                    <a:pt x="98" y="23"/>
                    <a:pt x="98" y="23"/>
                    <a:pt x="98" y="23"/>
                  </a:cubicBezTo>
                  <a:cubicBezTo>
                    <a:pt x="67" y="0"/>
                    <a:pt x="67" y="0"/>
                    <a:pt x="67" y="0"/>
                  </a:cubicBezTo>
                  <a:cubicBezTo>
                    <a:pt x="67" y="13"/>
                    <a:pt x="67" y="13"/>
                    <a:pt x="67" y="13"/>
                  </a:cubicBezTo>
                  <a:cubicBezTo>
                    <a:pt x="41" y="13"/>
                    <a:pt x="41" y="13"/>
                    <a:pt x="41" y="13"/>
                  </a:cubicBezTo>
                  <a:cubicBezTo>
                    <a:pt x="41" y="39"/>
                    <a:pt x="41" y="39"/>
                    <a:pt x="41" y="39"/>
                  </a:cubicBezTo>
                  <a:cubicBezTo>
                    <a:pt x="32" y="43"/>
                    <a:pt x="31" y="41"/>
                    <a:pt x="33" y="60"/>
                  </a:cubicBezTo>
                  <a:cubicBezTo>
                    <a:pt x="33" y="60"/>
                    <a:pt x="4" y="60"/>
                    <a:pt x="3" y="60"/>
                  </a:cubicBezTo>
                  <a:cubicBezTo>
                    <a:pt x="2" y="60"/>
                    <a:pt x="0" y="63"/>
                    <a:pt x="1" y="65"/>
                  </a:cubicBezTo>
                  <a:cubicBezTo>
                    <a:pt x="2" y="65"/>
                    <a:pt x="1" y="62"/>
                    <a:pt x="3" y="62"/>
                  </a:cubicBezTo>
                  <a:cubicBezTo>
                    <a:pt x="4" y="63"/>
                    <a:pt x="3" y="68"/>
                    <a:pt x="5" y="67"/>
                  </a:cubicBezTo>
                  <a:cubicBezTo>
                    <a:pt x="6" y="66"/>
                    <a:pt x="7" y="70"/>
                    <a:pt x="7" y="74"/>
                  </a:cubicBezTo>
                  <a:cubicBezTo>
                    <a:pt x="7" y="78"/>
                    <a:pt x="3" y="79"/>
                    <a:pt x="6" y="80"/>
                  </a:cubicBezTo>
                  <a:cubicBezTo>
                    <a:pt x="8" y="81"/>
                    <a:pt x="11" y="92"/>
                    <a:pt x="8" y="99"/>
                  </a:cubicBezTo>
                  <a:cubicBezTo>
                    <a:pt x="6" y="106"/>
                    <a:pt x="5" y="106"/>
                    <a:pt x="5" y="11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6" name="Freeform 31">
              <a:extLst>
                <a:ext uri="{FF2B5EF4-FFF2-40B4-BE49-F238E27FC236}">
                  <a16:creationId xmlns:a16="http://schemas.microsoft.com/office/drawing/2014/main" id="{5A55587C-929B-427D-ADCF-F36A9328246E}"/>
                </a:ext>
              </a:extLst>
            </p:cNvPr>
            <p:cNvSpPr>
              <a:spLocks/>
            </p:cNvSpPr>
            <p:nvPr/>
          </p:nvSpPr>
          <p:spPr bwMode="auto">
            <a:xfrm>
              <a:off x="2238" y="1440"/>
              <a:ext cx="576" cy="564"/>
            </a:xfrm>
            <a:custGeom>
              <a:avLst/>
              <a:gdLst/>
              <a:ahLst/>
              <a:cxnLst>
                <a:cxn ang="0">
                  <a:pos x="90" y="9"/>
                </a:cxn>
                <a:cxn ang="0">
                  <a:pos x="94" y="21"/>
                </a:cxn>
                <a:cxn ang="0">
                  <a:pos x="85" y="37"/>
                </a:cxn>
                <a:cxn ang="0">
                  <a:pos x="78" y="52"/>
                </a:cxn>
                <a:cxn ang="0">
                  <a:pos x="71" y="69"/>
                </a:cxn>
                <a:cxn ang="0">
                  <a:pos x="65" y="69"/>
                </a:cxn>
                <a:cxn ang="0">
                  <a:pos x="56" y="71"/>
                </a:cxn>
                <a:cxn ang="0">
                  <a:pos x="50" y="77"/>
                </a:cxn>
                <a:cxn ang="0">
                  <a:pos x="46" y="89"/>
                </a:cxn>
                <a:cxn ang="0">
                  <a:pos x="43" y="87"/>
                </a:cxn>
                <a:cxn ang="0">
                  <a:pos x="36" y="91"/>
                </a:cxn>
                <a:cxn ang="0">
                  <a:pos x="33" y="93"/>
                </a:cxn>
                <a:cxn ang="0">
                  <a:pos x="27" y="93"/>
                </a:cxn>
                <a:cxn ang="0">
                  <a:pos x="18" y="79"/>
                </a:cxn>
                <a:cxn ang="0">
                  <a:pos x="9" y="73"/>
                </a:cxn>
                <a:cxn ang="0">
                  <a:pos x="5" y="73"/>
                </a:cxn>
                <a:cxn ang="0">
                  <a:pos x="0" y="74"/>
                </a:cxn>
                <a:cxn ang="0">
                  <a:pos x="0" y="53"/>
                </a:cxn>
                <a:cxn ang="0">
                  <a:pos x="3" y="45"/>
                </a:cxn>
                <a:cxn ang="0">
                  <a:pos x="8" y="35"/>
                </a:cxn>
                <a:cxn ang="0">
                  <a:pos x="7" y="22"/>
                </a:cxn>
                <a:cxn ang="0">
                  <a:pos x="9" y="13"/>
                </a:cxn>
                <a:cxn ang="0">
                  <a:pos x="12" y="5"/>
                </a:cxn>
                <a:cxn ang="0">
                  <a:pos x="18" y="3"/>
                </a:cxn>
                <a:cxn ang="0">
                  <a:pos x="23" y="1"/>
                </a:cxn>
                <a:cxn ang="0">
                  <a:pos x="31" y="6"/>
                </a:cxn>
                <a:cxn ang="0">
                  <a:pos x="41" y="6"/>
                </a:cxn>
                <a:cxn ang="0">
                  <a:pos x="51" y="11"/>
                </a:cxn>
                <a:cxn ang="0">
                  <a:pos x="63" y="6"/>
                </a:cxn>
                <a:cxn ang="0">
                  <a:pos x="78" y="8"/>
                </a:cxn>
                <a:cxn ang="0">
                  <a:pos x="86" y="3"/>
                </a:cxn>
                <a:cxn ang="0">
                  <a:pos x="90" y="9"/>
                </a:cxn>
              </a:cxnLst>
              <a:rect l="0" t="0" r="r" b="b"/>
              <a:pathLst>
                <a:path w="96" h="94">
                  <a:moveTo>
                    <a:pt x="90" y="9"/>
                  </a:moveTo>
                  <a:cubicBezTo>
                    <a:pt x="89" y="20"/>
                    <a:pt x="96" y="12"/>
                    <a:pt x="94" y="21"/>
                  </a:cubicBezTo>
                  <a:cubicBezTo>
                    <a:pt x="92" y="30"/>
                    <a:pt x="89" y="23"/>
                    <a:pt x="85" y="37"/>
                  </a:cubicBezTo>
                  <a:cubicBezTo>
                    <a:pt x="80" y="51"/>
                    <a:pt x="81" y="51"/>
                    <a:pt x="78" y="52"/>
                  </a:cubicBezTo>
                  <a:cubicBezTo>
                    <a:pt x="75" y="54"/>
                    <a:pt x="74" y="64"/>
                    <a:pt x="71" y="69"/>
                  </a:cubicBezTo>
                  <a:cubicBezTo>
                    <a:pt x="68" y="73"/>
                    <a:pt x="68" y="74"/>
                    <a:pt x="65" y="69"/>
                  </a:cubicBezTo>
                  <a:cubicBezTo>
                    <a:pt x="61" y="65"/>
                    <a:pt x="57" y="67"/>
                    <a:pt x="56" y="71"/>
                  </a:cubicBezTo>
                  <a:cubicBezTo>
                    <a:pt x="55" y="74"/>
                    <a:pt x="53" y="72"/>
                    <a:pt x="50" y="77"/>
                  </a:cubicBezTo>
                  <a:cubicBezTo>
                    <a:pt x="47" y="81"/>
                    <a:pt x="49" y="83"/>
                    <a:pt x="46" y="89"/>
                  </a:cubicBezTo>
                  <a:cubicBezTo>
                    <a:pt x="43" y="87"/>
                    <a:pt x="43" y="87"/>
                    <a:pt x="43" y="87"/>
                  </a:cubicBezTo>
                  <a:cubicBezTo>
                    <a:pt x="48" y="93"/>
                    <a:pt x="37" y="92"/>
                    <a:pt x="36" y="91"/>
                  </a:cubicBezTo>
                  <a:cubicBezTo>
                    <a:pt x="33" y="89"/>
                    <a:pt x="37" y="92"/>
                    <a:pt x="33" y="93"/>
                  </a:cubicBezTo>
                  <a:cubicBezTo>
                    <a:pt x="30" y="94"/>
                    <a:pt x="30" y="93"/>
                    <a:pt x="27" y="93"/>
                  </a:cubicBezTo>
                  <a:cubicBezTo>
                    <a:pt x="22" y="93"/>
                    <a:pt x="20" y="82"/>
                    <a:pt x="18" y="79"/>
                  </a:cubicBezTo>
                  <a:cubicBezTo>
                    <a:pt x="15" y="73"/>
                    <a:pt x="12" y="73"/>
                    <a:pt x="9" y="73"/>
                  </a:cubicBezTo>
                  <a:cubicBezTo>
                    <a:pt x="5" y="73"/>
                    <a:pt x="6" y="71"/>
                    <a:pt x="5" y="73"/>
                  </a:cubicBezTo>
                  <a:cubicBezTo>
                    <a:pt x="4" y="74"/>
                    <a:pt x="3" y="73"/>
                    <a:pt x="0" y="74"/>
                  </a:cubicBezTo>
                  <a:cubicBezTo>
                    <a:pt x="1" y="65"/>
                    <a:pt x="0" y="61"/>
                    <a:pt x="0" y="53"/>
                  </a:cubicBezTo>
                  <a:cubicBezTo>
                    <a:pt x="0" y="45"/>
                    <a:pt x="2" y="50"/>
                    <a:pt x="3" y="45"/>
                  </a:cubicBezTo>
                  <a:cubicBezTo>
                    <a:pt x="4" y="40"/>
                    <a:pt x="5" y="42"/>
                    <a:pt x="8" y="35"/>
                  </a:cubicBezTo>
                  <a:cubicBezTo>
                    <a:pt x="11" y="28"/>
                    <a:pt x="5" y="27"/>
                    <a:pt x="7" y="22"/>
                  </a:cubicBezTo>
                  <a:cubicBezTo>
                    <a:pt x="8" y="19"/>
                    <a:pt x="6" y="15"/>
                    <a:pt x="9" y="13"/>
                  </a:cubicBezTo>
                  <a:cubicBezTo>
                    <a:pt x="12" y="10"/>
                    <a:pt x="9" y="7"/>
                    <a:pt x="12" y="5"/>
                  </a:cubicBezTo>
                  <a:cubicBezTo>
                    <a:pt x="14" y="3"/>
                    <a:pt x="15" y="2"/>
                    <a:pt x="18" y="3"/>
                  </a:cubicBezTo>
                  <a:cubicBezTo>
                    <a:pt x="22" y="3"/>
                    <a:pt x="20" y="0"/>
                    <a:pt x="23" y="1"/>
                  </a:cubicBezTo>
                  <a:cubicBezTo>
                    <a:pt x="27" y="3"/>
                    <a:pt x="29" y="1"/>
                    <a:pt x="31" y="6"/>
                  </a:cubicBezTo>
                  <a:cubicBezTo>
                    <a:pt x="34" y="13"/>
                    <a:pt x="38" y="6"/>
                    <a:pt x="41" y="6"/>
                  </a:cubicBezTo>
                  <a:cubicBezTo>
                    <a:pt x="44" y="6"/>
                    <a:pt x="45" y="10"/>
                    <a:pt x="51" y="11"/>
                  </a:cubicBezTo>
                  <a:cubicBezTo>
                    <a:pt x="57" y="12"/>
                    <a:pt x="55" y="7"/>
                    <a:pt x="63" y="6"/>
                  </a:cubicBezTo>
                  <a:cubicBezTo>
                    <a:pt x="71" y="4"/>
                    <a:pt x="76" y="12"/>
                    <a:pt x="78" y="8"/>
                  </a:cubicBezTo>
                  <a:cubicBezTo>
                    <a:pt x="80" y="3"/>
                    <a:pt x="81" y="5"/>
                    <a:pt x="86" y="3"/>
                  </a:cubicBezTo>
                  <a:lnTo>
                    <a:pt x="90" y="9"/>
                  </a:ln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7" name="Freeform 32">
              <a:extLst>
                <a:ext uri="{FF2B5EF4-FFF2-40B4-BE49-F238E27FC236}">
                  <a16:creationId xmlns:a16="http://schemas.microsoft.com/office/drawing/2014/main" id="{2DD1FFA0-4A8A-4191-8782-FA20616CCB18}"/>
                </a:ext>
              </a:extLst>
            </p:cNvPr>
            <p:cNvSpPr>
              <a:spLocks/>
            </p:cNvSpPr>
            <p:nvPr/>
          </p:nvSpPr>
          <p:spPr bwMode="auto">
            <a:xfrm>
              <a:off x="2790" y="1608"/>
              <a:ext cx="624" cy="510"/>
            </a:xfrm>
            <a:custGeom>
              <a:avLst/>
              <a:gdLst/>
              <a:ahLst/>
              <a:cxnLst>
                <a:cxn ang="0">
                  <a:pos x="104" y="59"/>
                </a:cxn>
                <a:cxn ang="0">
                  <a:pos x="100" y="58"/>
                </a:cxn>
                <a:cxn ang="0">
                  <a:pos x="87" y="57"/>
                </a:cxn>
                <a:cxn ang="0">
                  <a:pos x="77" y="60"/>
                </a:cxn>
                <a:cxn ang="0">
                  <a:pos x="66" y="63"/>
                </a:cxn>
                <a:cxn ang="0">
                  <a:pos x="51" y="64"/>
                </a:cxn>
                <a:cxn ang="0">
                  <a:pos x="43" y="58"/>
                </a:cxn>
                <a:cxn ang="0">
                  <a:pos x="35" y="64"/>
                </a:cxn>
                <a:cxn ang="0">
                  <a:pos x="34" y="73"/>
                </a:cxn>
                <a:cxn ang="0">
                  <a:pos x="27" y="72"/>
                </a:cxn>
                <a:cxn ang="0">
                  <a:pos x="20" y="72"/>
                </a:cxn>
                <a:cxn ang="0">
                  <a:pos x="15" y="85"/>
                </a:cxn>
                <a:cxn ang="0">
                  <a:pos x="7" y="71"/>
                </a:cxn>
                <a:cxn ang="0">
                  <a:pos x="5" y="64"/>
                </a:cxn>
                <a:cxn ang="0">
                  <a:pos x="2" y="53"/>
                </a:cxn>
                <a:cxn ang="0">
                  <a:pos x="2" y="47"/>
                </a:cxn>
                <a:cxn ang="0">
                  <a:pos x="9" y="34"/>
                </a:cxn>
                <a:cxn ang="0">
                  <a:pos x="16" y="32"/>
                </a:cxn>
                <a:cxn ang="0">
                  <a:pos x="22" y="33"/>
                </a:cxn>
                <a:cxn ang="0">
                  <a:pos x="36" y="27"/>
                </a:cxn>
                <a:cxn ang="0">
                  <a:pos x="36" y="21"/>
                </a:cxn>
                <a:cxn ang="0">
                  <a:pos x="53" y="14"/>
                </a:cxn>
                <a:cxn ang="0">
                  <a:pos x="58" y="6"/>
                </a:cxn>
                <a:cxn ang="0">
                  <a:pos x="68" y="2"/>
                </a:cxn>
                <a:cxn ang="0">
                  <a:pos x="74" y="17"/>
                </a:cxn>
                <a:cxn ang="0">
                  <a:pos x="78" y="25"/>
                </a:cxn>
                <a:cxn ang="0">
                  <a:pos x="85" y="30"/>
                </a:cxn>
                <a:cxn ang="0">
                  <a:pos x="89" y="37"/>
                </a:cxn>
                <a:cxn ang="0">
                  <a:pos x="96" y="44"/>
                </a:cxn>
                <a:cxn ang="0">
                  <a:pos x="100" y="50"/>
                </a:cxn>
                <a:cxn ang="0">
                  <a:pos x="104" y="59"/>
                </a:cxn>
              </a:cxnLst>
              <a:rect l="0" t="0" r="r" b="b"/>
              <a:pathLst>
                <a:path w="104" h="85">
                  <a:moveTo>
                    <a:pt x="104" y="59"/>
                  </a:moveTo>
                  <a:cubicBezTo>
                    <a:pt x="103" y="58"/>
                    <a:pt x="101" y="56"/>
                    <a:pt x="100" y="58"/>
                  </a:cubicBezTo>
                  <a:cubicBezTo>
                    <a:pt x="97" y="61"/>
                    <a:pt x="91" y="52"/>
                    <a:pt x="87" y="57"/>
                  </a:cubicBezTo>
                  <a:cubicBezTo>
                    <a:pt x="83" y="62"/>
                    <a:pt x="84" y="56"/>
                    <a:pt x="77" y="60"/>
                  </a:cubicBezTo>
                  <a:cubicBezTo>
                    <a:pt x="68" y="65"/>
                    <a:pt x="69" y="56"/>
                    <a:pt x="66" y="63"/>
                  </a:cubicBezTo>
                  <a:cubicBezTo>
                    <a:pt x="63" y="71"/>
                    <a:pt x="60" y="65"/>
                    <a:pt x="51" y="64"/>
                  </a:cubicBezTo>
                  <a:cubicBezTo>
                    <a:pt x="47" y="64"/>
                    <a:pt x="50" y="61"/>
                    <a:pt x="43" y="58"/>
                  </a:cubicBezTo>
                  <a:cubicBezTo>
                    <a:pt x="36" y="55"/>
                    <a:pt x="37" y="63"/>
                    <a:pt x="35" y="64"/>
                  </a:cubicBezTo>
                  <a:cubicBezTo>
                    <a:pt x="32" y="66"/>
                    <a:pt x="34" y="68"/>
                    <a:pt x="34" y="73"/>
                  </a:cubicBezTo>
                  <a:cubicBezTo>
                    <a:pt x="32" y="70"/>
                    <a:pt x="31" y="75"/>
                    <a:pt x="27" y="72"/>
                  </a:cubicBezTo>
                  <a:cubicBezTo>
                    <a:pt x="24" y="70"/>
                    <a:pt x="24" y="73"/>
                    <a:pt x="20" y="72"/>
                  </a:cubicBezTo>
                  <a:cubicBezTo>
                    <a:pt x="16" y="71"/>
                    <a:pt x="18" y="80"/>
                    <a:pt x="15" y="85"/>
                  </a:cubicBezTo>
                  <a:cubicBezTo>
                    <a:pt x="14" y="74"/>
                    <a:pt x="10" y="74"/>
                    <a:pt x="7" y="71"/>
                  </a:cubicBezTo>
                  <a:cubicBezTo>
                    <a:pt x="4" y="68"/>
                    <a:pt x="7" y="65"/>
                    <a:pt x="5" y="64"/>
                  </a:cubicBezTo>
                  <a:cubicBezTo>
                    <a:pt x="3" y="62"/>
                    <a:pt x="1" y="58"/>
                    <a:pt x="2" y="53"/>
                  </a:cubicBezTo>
                  <a:cubicBezTo>
                    <a:pt x="3" y="47"/>
                    <a:pt x="0" y="49"/>
                    <a:pt x="2" y="47"/>
                  </a:cubicBezTo>
                  <a:cubicBezTo>
                    <a:pt x="4" y="46"/>
                    <a:pt x="6" y="40"/>
                    <a:pt x="9" y="34"/>
                  </a:cubicBezTo>
                  <a:cubicBezTo>
                    <a:pt x="12" y="36"/>
                    <a:pt x="14" y="34"/>
                    <a:pt x="16" y="32"/>
                  </a:cubicBezTo>
                  <a:cubicBezTo>
                    <a:pt x="18" y="30"/>
                    <a:pt x="18" y="36"/>
                    <a:pt x="22" y="33"/>
                  </a:cubicBezTo>
                  <a:cubicBezTo>
                    <a:pt x="27" y="28"/>
                    <a:pt x="33" y="32"/>
                    <a:pt x="36" y="27"/>
                  </a:cubicBezTo>
                  <a:cubicBezTo>
                    <a:pt x="39" y="22"/>
                    <a:pt x="35" y="22"/>
                    <a:pt x="36" y="21"/>
                  </a:cubicBezTo>
                  <a:cubicBezTo>
                    <a:pt x="38" y="19"/>
                    <a:pt x="48" y="21"/>
                    <a:pt x="53" y="14"/>
                  </a:cubicBezTo>
                  <a:cubicBezTo>
                    <a:pt x="58" y="7"/>
                    <a:pt x="59" y="9"/>
                    <a:pt x="58" y="6"/>
                  </a:cubicBezTo>
                  <a:cubicBezTo>
                    <a:pt x="58" y="3"/>
                    <a:pt x="66" y="0"/>
                    <a:pt x="68" y="2"/>
                  </a:cubicBezTo>
                  <a:cubicBezTo>
                    <a:pt x="72" y="7"/>
                    <a:pt x="75" y="11"/>
                    <a:pt x="74" y="17"/>
                  </a:cubicBezTo>
                  <a:cubicBezTo>
                    <a:pt x="71" y="27"/>
                    <a:pt x="80" y="21"/>
                    <a:pt x="78" y="25"/>
                  </a:cubicBezTo>
                  <a:cubicBezTo>
                    <a:pt x="77" y="29"/>
                    <a:pt x="82" y="26"/>
                    <a:pt x="85" y="30"/>
                  </a:cubicBezTo>
                  <a:cubicBezTo>
                    <a:pt x="89" y="34"/>
                    <a:pt x="83" y="33"/>
                    <a:pt x="89" y="37"/>
                  </a:cubicBezTo>
                  <a:cubicBezTo>
                    <a:pt x="95" y="41"/>
                    <a:pt x="96" y="42"/>
                    <a:pt x="96" y="44"/>
                  </a:cubicBezTo>
                  <a:cubicBezTo>
                    <a:pt x="95" y="47"/>
                    <a:pt x="97" y="48"/>
                    <a:pt x="100" y="50"/>
                  </a:cubicBezTo>
                  <a:cubicBezTo>
                    <a:pt x="103" y="51"/>
                    <a:pt x="102" y="55"/>
                    <a:pt x="104" y="59"/>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8" name="Freeform 33">
              <a:extLst>
                <a:ext uri="{FF2B5EF4-FFF2-40B4-BE49-F238E27FC236}">
                  <a16:creationId xmlns:a16="http://schemas.microsoft.com/office/drawing/2014/main" id="{1A09648E-25F7-4AFB-BD8F-4211225A3179}"/>
                </a:ext>
              </a:extLst>
            </p:cNvPr>
            <p:cNvSpPr>
              <a:spLocks/>
            </p:cNvSpPr>
            <p:nvPr/>
          </p:nvSpPr>
          <p:spPr bwMode="auto">
            <a:xfrm>
              <a:off x="2514" y="1494"/>
              <a:ext cx="366" cy="666"/>
            </a:xfrm>
            <a:custGeom>
              <a:avLst/>
              <a:gdLst/>
              <a:ahLst/>
              <a:cxnLst>
                <a:cxn ang="0">
                  <a:pos x="38" y="105"/>
                </a:cxn>
                <a:cxn ang="0">
                  <a:pos x="49" y="105"/>
                </a:cxn>
                <a:cxn ang="0">
                  <a:pos x="55" y="107"/>
                </a:cxn>
                <a:cxn ang="0">
                  <a:pos x="60" y="110"/>
                </a:cxn>
                <a:cxn ang="0">
                  <a:pos x="61" y="104"/>
                </a:cxn>
                <a:cxn ang="0">
                  <a:pos x="53" y="90"/>
                </a:cxn>
                <a:cxn ang="0">
                  <a:pos x="51" y="83"/>
                </a:cxn>
                <a:cxn ang="0">
                  <a:pos x="48" y="72"/>
                </a:cxn>
                <a:cxn ang="0">
                  <a:pos x="48" y="66"/>
                </a:cxn>
                <a:cxn ang="0">
                  <a:pos x="55" y="53"/>
                </a:cxn>
                <a:cxn ang="0">
                  <a:pos x="54" y="47"/>
                </a:cxn>
                <a:cxn ang="0">
                  <a:pos x="44" y="35"/>
                </a:cxn>
                <a:cxn ang="0">
                  <a:pos x="47" y="30"/>
                </a:cxn>
                <a:cxn ang="0">
                  <a:pos x="56" y="29"/>
                </a:cxn>
                <a:cxn ang="0">
                  <a:pos x="51" y="9"/>
                </a:cxn>
                <a:cxn ang="0">
                  <a:pos x="49" y="3"/>
                </a:cxn>
                <a:cxn ang="0">
                  <a:pos x="44" y="0"/>
                </a:cxn>
                <a:cxn ang="0">
                  <a:pos x="48" y="12"/>
                </a:cxn>
                <a:cxn ang="0">
                  <a:pos x="39" y="28"/>
                </a:cxn>
                <a:cxn ang="0">
                  <a:pos x="32" y="43"/>
                </a:cxn>
                <a:cxn ang="0">
                  <a:pos x="25" y="60"/>
                </a:cxn>
                <a:cxn ang="0">
                  <a:pos x="19" y="60"/>
                </a:cxn>
                <a:cxn ang="0">
                  <a:pos x="10" y="62"/>
                </a:cxn>
                <a:cxn ang="0">
                  <a:pos x="4" y="68"/>
                </a:cxn>
                <a:cxn ang="0">
                  <a:pos x="0" y="80"/>
                </a:cxn>
                <a:cxn ang="0">
                  <a:pos x="3" y="83"/>
                </a:cxn>
                <a:cxn ang="0">
                  <a:pos x="5" y="87"/>
                </a:cxn>
                <a:cxn ang="0">
                  <a:pos x="9" y="87"/>
                </a:cxn>
                <a:cxn ang="0">
                  <a:pos x="9" y="90"/>
                </a:cxn>
                <a:cxn ang="0">
                  <a:pos x="10" y="93"/>
                </a:cxn>
                <a:cxn ang="0">
                  <a:pos x="10" y="103"/>
                </a:cxn>
                <a:cxn ang="0">
                  <a:pos x="22" y="105"/>
                </a:cxn>
                <a:cxn ang="0">
                  <a:pos x="31" y="104"/>
                </a:cxn>
                <a:cxn ang="0">
                  <a:pos x="38" y="105"/>
                </a:cxn>
              </a:cxnLst>
              <a:rect l="0" t="0" r="r" b="b"/>
              <a:pathLst>
                <a:path w="61" h="111">
                  <a:moveTo>
                    <a:pt x="38" y="105"/>
                  </a:moveTo>
                  <a:cubicBezTo>
                    <a:pt x="49" y="105"/>
                    <a:pt x="49" y="105"/>
                    <a:pt x="49" y="105"/>
                  </a:cubicBezTo>
                  <a:cubicBezTo>
                    <a:pt x="49" y="105"/>
                    <a:pt x="52" y="106"/>
                    <a:pt x="55" y="107"/>
                  </a:cubicBezTo>
                  <a:cubicBezTo>
                    <a:pt x="58" y="107"/>
                    <a:pt x="59" y="111"/>
                    <a:pt x="60" y="110"/>
                  </a:cubicBezTo>
                  <a:cubicBezTo>
                    <a:pt x="61" y="109"/>
                    <a:pt x="59" y="106"/>
                    <a:pt x="61" y="104"/>
                  </a:cubicBezTo>
                  <a:cubicBezTo>
                    <a:pt x="60" y="93"/>
                    <a:pt x="56" y="93"/>
                    <a:pt x="53" y="90"/>
                  </a:cubicBezTo>
                  <a:cubicBezTo>
                    <a:pt x="50" y="87"/>
                    <a:pt x="53" y="84"/>
                    <a:pt x="51" y="83"/>
                  </a:cubicBezTo>
                  <a:cubicBezTo>
                    <a:pt x="49" y="81"/>
                    <a:pt x="47" y="77"/>
                    <a:pt x="48" y="72"/>
                  </a:cubicBezTo>
                  <a:cubicBezTo>
                    <a:pt x="49" y="66"/>
                    <a:pt x="46" y="68"/>
                    <a:pt x="48" y="66"/>
                  </a:cubicBezTo>
                  <a:cubicBezTo>
                    <a:pt x="50" y="65"/>
                    <a:pt x="52" y="59"/>
                    <a:pt x="55" y="53"/>
                  </a:cubicBezTo>
                  <a:cubicBezTo>
                    <a:pt x="56" y="50"/>
                    <a:pt x="55" y="52"/>
                    <a:pt x="54" y="47"/>
                  </a:cubicBezTo>
                  <a:cubicBezTo>
                    <a:pt x="53" y="41"/>
                    <a:pt x="51" y="43"/>
                    <a:pt x="44" y="35"/>
                  </a:cubicBezTo>
                  <a:cubicBezTo>
                    <a:pt x="42" y="33"/>
                    <a:pt x="44" y="29"/>
                    <a:pt x="47" y="30"/>
                  </a:cubicBezTo>
                  <a:cubicBezTo>
                    <a:pt x="49" y="30"/>
                    <a:pt x="52" y="31"/>
                    <a:pt x="56" y="29"/>
                  </a:cubicBezTo>
                  <a:cubicBezTo>
                    <a:pt x="48" y="24"/>
                    <a:pt x="54" y="11"/>
                    <a:pt x="51" y="9"/>
                  </a:cubicBezTo>
                  <a:cubicBezTo>
                    <a:pt x="49" y="8"/>
                    <a:pt x="51" y="4"/>
                    <a:pt x="49" y="3"/>
                  </a:cubicBezTo>
                  <a:cubicBezTo>
                    <a:pt x="45" y="1"/>
                    <a:pt x="53" y="0"/>
                    <a:pt x="44" y="0"/>
                  </a:cubicBezTo>
                  <a:cubicBezTo>
                    <a:pt x="43" y="11"/>
                    <a:pt x="50" y="3"/>
                    <a:pt x="48" y="12"/>
                  </a:cubicBezTo>
                  <a:cubicBezTo>
                    <a:pt x="46" y="21"/>
                    <a:pt x="43" y="14"/>
                    <a:pt x="39" y="28"/>
                  </a:cubicBezTo>
                  <a:cubicBezTo>
                    <a:pt x="34" y="42"/>
                    <a:pt x="35" y="42"/>
                    <a:pt x="32" y="43"/>
                  </a:cubicBezTo>
                  <a:cubicBezTo>
                    <a:pt x="29" y="45"/>
                    <a:pt x="28" y="55"/>
                    <a:pt x="25" y="60"/>
                  </a:cubicBezTo>
                  <a:cubicBezTo>
                    <a:pt x="22" y="64"/>
                    <a:pt x="22" y="65"/>
                    <a:pt x="19" y="60"/>
                  </a:cubicBezTo>
                  <a:cubicBezTo>
                    <a:pt x="15" y="56"/>
                    <a:pt x="11" y="58"/>
                    <a:pt x="10" y="62"/>
                  </a:cubicBezTo>
                  <a:cubicBezTo>
                    <a:pt x="9" y="65"/>
                    <a:pt x="7" y="63"/>
                    <a:pt x="4" y="68"/>
                  </a:cubicBezTo>
                  <a:cubicBezTo>
                    <a:pt x="1" y="72"/>
                    <a:pt x="3" y="74"/>
                    <a:pt x="0" y="80"/>
                  </a:cubicBezTo>
                  <a:cubicBezTo>
                    <a:pt x="0" y="86"/>
                    <a:pt x="2" y="79"/>
                    <a:pt x="3" y="83"/>
                  </a:cubicBezTo>
                  <a:cubicBezTo>
                    <a:pt x="3" y="87"/>
                    <a:pt x="3" y="86"/>
                    <a:pt x="5" y="87"/>
                  </a:cubicBezTo>
                  <a:cubicBezTo>
                    <a:pt x="8" y="89"/>
                    <a:pt x="7" y="85"/>
                    <a:pt x="9" y="87"/>
                  </a:cubicBezTo>
                  <a:cubicBezTo>
                    <a:pt x="10" y="88"/>
                    <a:pt x="7" y="89"/>
                    <a:pt x="9" y="90"/>
                  </a:cubicBezTo>
                  <a:cubicBezTo>
                    <a:pt x="10" y="92"/>
                    <a:pt x="8" y="90"/>
                    <a:pt x="10" y="93"/>
                  </a:cubicBezTo>
                  <a:cubicBezTo>
                    <a:pt x="12" y="96"/>
                    <a:pt x="10" y="99"/>
                    <a:pt x="10" y="103"/>
                  </a:cubicBezTo>
                  <a:cubicBezTo>
                    <a:pt x="13" y="106"/>
                    <a:pt x="14" y="105"/>
                    <a:pt x="22" y="105"/>
                  </a:cubicBezTo>
                  <a:cubicBezTo>
                    <a:pt x="23" y="103"/>
                    <a:pt x="23" y="104"/>
                    <a:pt x="31" y="104"/>
                  </a:cubicBezTo>
                  <a:cubicBezTo>
                    <a:pt x="40" y="104"/>
                    <a:pt x="36" y="104"/>
                    <a:pt x="38" y="105"/>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9" name="Freeform 34">
              <a:extLst>
                <a:ext uri="{FF2B5EF4-FFF2-40B4-BE49-F238E27FC236}">
                  <a16:creationId xmlns:a16="http://schemas.microsoft.com/office/drawing/2014/main" id="{E78A37E1-1289-4FBF-884F-C27915BC0109}"/>
                </a:ext>
              </a:extLst>
            </p:cNvPr>
            <p:cNvSpPr>
              <a:spLocks/>
            </p:cNvSpPr>
            <p:nvPr/>
          </p:nvSpPr>
          <p:spPr bwMode="auto">
            <a:xfrm>
              <a:off x="2682" y="2496"/>
              <a:ext cx="54" cy="84"/>
            </a:xfrm>
            <a:custGeom>
              <a:avLst/>
              <a:gdLst/>
              <a:ahLst/>
              <a:cxnLst>
                <a:cxn ang="0">
                  <a:pos x="0" y="7"/>
                </a:cxn>
                <a:cxn ang="0">
                  <a:pos x="5" y="1"/>
                </a:cxn>
                <a:cxn ang="0">
                  <a:pos x="9" y="3"/>
                </a:cxn>
                <a:cxn ang="0">
                  <a:pos x="5" y="5"/>
                </a:cxn>
                <a:cxn ang="0">
                  <a:pos x="1" y="14"/>
                </a:cxn>
                <a:cxn ang="0">
                  <a:pos x="1" y="11"/>
                </a:cxn>
                <a:cxn ang="0">
                  <a:pos x="0" y="7"/>
                </a:cxn>
              </a:cxnLst>
              <a:rect l="0" t="0" r="r" b="b"/>
              <a:pathLst>
                <a:path w="9" h="14">
                  <a:moveTo>
                    <a:pt x="0" y="7"/>
                  </a:moveTo>
                  <a:cubicBezTo>
                    <a:pt x="2" y="3"/>
                    <a:pt x="4" y="2"/>
                    <a:pt x="5" y="1"/>
                  </a:cubicBezTo>
                  <a:cubicBezTo>
                    <a:pt x="6" y="0"/>
                    <a:pt x="7" y="2"/>
                    <a:pt x="9" y="3"/>
                  </a:cubicBezTo>
                  <a:cubicBezTo>
                    <a:pt x="7" y="3"/>
                    <a:pt x="7" y="3"/>
                    <a:pt x="5" y="5"/>
                  </a:cubicBezTo>
                  <a:cubicBezTo>
                    <a:pt x="3" y="8"/>
                    <a:pt x="6" y="13"/>
                    <a:pt x="1" y="14"/>
                  </a:cubicBezTo>
                  <a:cubicBezTo>
                    <a:pt x="1" y="12"/>
                    <a:pt x="0" y="14"/>
                    <a:pt x="1" y="11"/>
                  </a:cubicBezTo>
                  <a:cubicBezTo>
                    <a:pt x="1" y="9"/>
                    <a:pt x="0" y="8"/>
                    <a:pt x="0" y="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0" name="Freeform 35">
              <a:extLst>
                <a:ext uri="{FF2B5EF4-FFF2-40B4-BE49-F238E27FC236}">
                  <a16:creationId xmlns:a16="http://schemas.microsoft.com/office/drawing/2014/main" id="{12C9523E-A03A-4FF2-A3DE-7669ABCBA093}"/>
                </a:ext>
              </a:extLst>
            </p:cNvPr>
            <p:cNvSpPr>
              <a:spLocks/>
            </p:cNvSpPr>
            <p:nvPr/>
          </p:nvSpPr>
          <p:spPr bwMode="auto">
            <a:xfrm>
              <a:off x="2634" y="2028"/>
              <a:ext cx="366" cy="516"/>
            </a:xfrm>
            <a:custGeom>
              <a:avLst/>
              <a:gdLst/>
              <a:ahLst/>
              <a:cxnLst>
                <a:cxn ang="0">
                  <a:pos x="18" y="16"/>
                </a:cxn>
                <a:cxn ang="0">
                  <a:pos x="17" y="23"/>
                </a:cxn>
                <a:cxn ang="0">
                  <a:pos x="23" y="23"/>
                </a:cxn>
                <a:cxn ang="0">
                  <a:pos x="27" y="30"/>
                </a:cxn>
                <a:cxn ang="0">
                  <a:pos x="22" y="37"/>
                </a:cxn>
                <a:cxn ang="0">
                  <a:pos x="27" y="43"/>
                </a:cxn>
                <a:cxn ang="0">
                  <a:pos x="26" y="55"/>
                </a:cxn>
                <a:cxn ang="0">
                  <a:pos x="24" y="60"/>
                </a:cxn>
                <a:cxn ang="0">
                  <a:pos x="21" y="58"/>
                </a:cxn>
                <a:cxn ang="0">
                  <a:pos x="14" y="56"/>
                </a:cxn>
                <a:cxn ang="0">
                  <a:pos x="12" y="57"/>
                </a:cxn>
                <a:cxn ang="0">
                  <a:pos x="6" y="59"/>
                </a:cxn>
                <a:cxn ang="0">
                  <a:pos x="6" y="67"/>
                </a:cxn>
                <a:cxn ang="0">
                  <a:pos x="5" y="72"/>
                </a:cxn>
                <a:cxn ang="0">
                  <a:pos x="0" y="74"/>
                </a:cxn>
                <a:cxn ang="0">
                  <a:pos x="6" y="81"/>
                </a:cxn>
                <a:cxn ang="0">
                  <a:pos x="8" y="85"/>
                </a:cxn>
                <a:cxn ang="0">
                  <a:pos x="13" y="79"/>
                </a:cxn>
                <a:cxn ang="0">
                  <a:pos x="17" y="81"/>
                </a:cxn>
                <a:cxn ang="0">
                  <a:pos x="26" y="78"/>
                </a:cxn>
                <a:cxn ang="0">
                  <a:pos x="27" y="83"/>
                </a:cxn>
                <a:cxn ang="0">
                  <a:pos x="37" y="75"/>
                </a:cxn>
                <a:cxn ang="0">
                  <a:pos x="41" y="65"/>
                </a:cxn>
                <a:cxn ang="0">
                  <a:pos x="50" y="46"/>
                </a:cxn>
                <a:cxn ang="0">
                  <a:pos x="54" y="34"/>
                </a:cxn>
                <a:cxn ang="0">
                  <a:pos x="55" y="24"/>
                </a:cxn>
                <a:cxn ang="0">
                  <a:pos x="57" y="12"/>
                </a:cxn>
                <a:cxn ang="0">
                  <a:pos x="60" y="3"/>
                </a:cxn>
                <a:cxn ang="0">
                  <a:pos x="53" y="2"/>
                </a:cxn>
                <a:cxn ang="0">
                  <a:pos x="46" y="2"/>
                </a:cxn>
                <a:cxn ang="0">
                  <a:pos x="41" y="15"/>
                </a:cxn>
                <a:cxn ang="0">
                  <a:pos x="40" y="21"/>
                </a:cxn>
                <a:cxn ang="0">
                  <a:pos x="35" y="18"/>
                </a:cxn>
                <a:cxn ang="0">
                  <a:pos x="29" y="16"/>
                </a:cxn>
                <a:cxn ang="0">
                  <a:pos x="18" y="16"/>
                </a:cxn>
              </a:cxnLst>
              <a:rect l="0" t="0" r="r" b="b"/>
              <a:pathLst>
                <a:path w="61" h="86">
                  <a:moveTo>
                    <a:pt x="18" y="16"/>
                  </a:moveTo>
                  <a:cubicBezTo>
                    <a:pt x="18" y="19"/>
                    <a:pt x="16" y="19"/>
                    <a:pt x="17" y="23"/>
                  </a:cubicBezTo>
                  <a:cubicBezTo>
                    <a:pt x="17" y="26"/>
                    <a:pt x="21" y="23"/>
                    <a:pt x="23" y="23"/>
                  </a:cubicBezTo>
                  <a:cubicBezTo>
                    <a:pt x="26" y="23"/>
                    <a:pt x="28" y="27"/>
                    <a:pt x="27" y="30"/>
                  </a:cubicBezTo>
                  <a:cubicBezTo>
                    <a:pt x="25" y="33"/>
                    <a:pt x="24" y="28"/>
                    <a:pt x="22" y="37"/>
                  </a:cubicBezTo>
                  <a:cubicBezTo>
                    <a:pt x="21" y="41"/>
                    <a:pt x="28" y="40"/>
                    <a:pt x="27" y="43"/>
                  </a:cubicBezTo>
                  <a:cubicBezTo>
                    <a:pt x="26" y="46"/>
                    <a:pt x="28" y="52"/>
                    <a:pt x="26" y="55"/>
                  </a:cubicBezTo>
                  <a:cubicBezTo>
                    <a:pt x="24" y="59"/>
                    <a:pt x="27" y="59"/>
                    <a:pt x="24" y="60"/>
                  </a:cubicBezTo>
                  <a:cubicBezTo>
                    <a:pt x="21" y="61"/>
                    <a:pt x="23" y="55"/>
                    <a:pt x="21" y="58"/>
                  </a:cubicBezTo>
                  <a:cubicBezTo>
                    <a:pt x="19" y="61"/>
                    <a:pt x="17" y="61"/>
                    <a:pt x="14" y="56"/>
                  </a:cubicBezTo>
                  <a:cubicBezTo>
                    <a:pt x="11" y="51"/>
                    <a:pt x="11" y="54"/>
                    <a:pt x="12" y="57"/>
                  </a:cubicBezTo>
                  <a:cubicBezTo>
                    <a:pt x="12" y="60"/>
                    <a:pt x="9" y="59"/>
                    <a:pt x="6" y="59"/>
                  </a:cubicBezTo>
                  <a:cubicBezTo>
                    <a:pt x="4" y="60"/>
                    <a:pt x="4" y="65"/>
                    <a:pt x="6" y="67"/>
                  </a:cubicBezTo>
                  <a:cubicBezTo>
                    <a:pt x="7" y="69"/>
                    <a:pt x="7" y="73"/>
                    <a:pt x="5" y="72"/>
                  </a:cubicBezTo>
                  <a:cubicBezTo>
                    <a:pt x="3" y="70"/>
                    <a:pt x="3" y="71"/>
                    <a:pt x="0" y="74"/>
                  </a:cubicBezTo>
                  <a:cubicBezTo>
                    <a:pt x="4" y="78"/>
                    <a:pt x="5" y="78"/>
                    <a:pt x="6" y="81"/>
                  </a:cubicBezTo>
                  <a:cubicBezTo>
                    <a:pt x="6" y="83"/>
                    <a:pt x="7" y="84"/>
                    <a:pt x="8" y="85"/>
                  </a:cubicBezTo>
                  <a:cubicBezTo>
                    <a:pt x="10" y="81"/>
                    <a:pt x="12" y="80"/>
                    <a:pt x="13" y="79"/>
                  </a:cubicBezTo>
                  <a:cubicBezTo>
                    <a:pt x="14" y="78"/>
                    <a:pt x="15" y="80"/>
                    <a:pt x="17" y="81"/>
                  </a:cubicBezTo>
                  <a:cubicBezTo>
                    <a:pt x="20" y="86"/>
                    <a:pt x="23" y="76"/>
                    <a:pt x="26" y="78"/>
                  </a:cubicBezTo>
                  <a:cubicBezTo>
                    <a:pt x="29" y="80"/>
                    <a:pt x="24" y="82"/>
                    <a:pt x="27" y="83"/>
                  </a:cubicBezTo>
                  <a:cubicBezTo>
                    <a:pt x="32" y="85"/>
                    <a:pt x="34" y="75"/>
                    <a:pt x="37" y="75"/>
                  </a:cubicBezTo>
                  <a:cubicBezTo>
                    <a:pt x="39" y="75"/>
                    <a:pt x="43" y="69"/>
                    <a:pt x="41" y="65"/>
                  </a:cubicBezTo>
                  <a:cubicBezTo>
                    <a:pt x="38" y="59"/>
                    <a:pt x="45" y="48"/>
                    <a:pt x="50" y="46"/>
                  </a:cubicBezTo>
                  <a:cubicBezTo>
                    <a:pt x="54" y="44"/>
                    <a:pt x="51" y="40"/>
                    <a:pt x="54" y="34"/>
                  </a:cubicBezTo>
                  <a:cubicBezTo>
                    <a:pt x="57" y="29"/>
                    <a:pt x="53" y="31"/>
                    <a:pt x="55" y="24"/>
                  </a:cubicBezTo>
                  <a:cubicBezTo>
                    <a:pt x="57" y="16"/>
                    <a:pt x="54" y="17"/>
                    <a:pt x="57" y="12"/>
                  </a:cubicBezTo>
                  <a:cubicBezTo>
                    <a:pt x="60" y="7"/>
                    <a:pt x="61" y="5"/>
                    <a:pt x="60" y="3"/>
                  </a:cubicBezTo>
                  <a:cubicBezTo>
                    <a:pt x="58" y="0"/>
                    <a:pt x="57" y="5"/>
                    <a:pt x="53" y="2"/>
                  </a:cubicBezTo>
                  <a:cubicBezTo>
                    <a:pt x="50" y="0"/>
                    <a:pt x="50" y="3"/>
                    <a:pt x="46" y="2"/>
                  </a:cubicBezTo>
                  <a:cubicBezTo>
                    <a:pt x="42" y="1"/>
                    <a:pt x="44" y="10"/>
                    <a:pt x="41" y="15"/>
                  </a:cubicBezTo>
                  <a:cubicBezTo>
                    <a:pt x="39" y="17"/>
                    <a:pt x="41" y="20"/>
                    <a:pt x="40" y="21"/>
                  </a:cubicBezTo>
                  <a:cubicBezTo>
                    <a:pt x="39" y="22"/>
                    <a:pt x="38" y="18"/>
                    <a:pt x="35" y="18"/>
                  </a:cubicBezTo>
                  <a:cubicBezTo>
                    <a:pt x="32" y="17"/>
                    <a:pt x="29" y="16"/>
                    <a:pt x="29" y="16"/>
                  </a:cubicBezTo>
                  <a:lnTo>
                    <a:pt x="18" y="16"/>
                  </a:ln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1" name="Freeform 36">
              <a:extLst>
                <a:ext uri="{FF2B5EF4-FFF2-40B4-BE49-F238E27FC236}">
                  <a16:creationId xmlns:a16="http://schemas.microsoft.com/office/drawing/2014/main" id="{13264E54-68D9-4594-98DC-C0B47B5E12B1}"/>
                </a:ext>
              </a:extLst>
            </p:cNvPr>
            <p:cNvSpPr>
              <a:spLocks/>
            </p:cNvSpPr>
            <p:nvPr/>
          </p:nvSpPr>
          <p:spPr bwMode="auto">
            <a:xfrm>
              <a:off x="2514" y="2112"/>
              <a:ext cx="288" cy="360"/>
            </a:xfrm>
            <a:custGeom>
              <a:avLst/>
              <a:gdLst/>
              <a:ahLst/>
              <a:cxnLst>
                <a:cxn ang="0">
                  <a:pos x="22" y="2"/>
                </a:cxn>
                <a:cxn ang="0">
                  <a:pos x="31" y="1"/>
                </a:cxn>
                <a:cxn ang="0">
                  <a:pos x="38" y="2"/>
                </a:cxn>
                <a:cxn ang="0">
                  <a:pos x="37" y="9"/>
                </a:cxn>
                <a:cxn ang="0">
                  <a:pos x="43" y="9"/>
                </a:cxn>
                <a:cxn ang="0">
                  <a:pos x="47" y="16"/>
                </a:cxn>
                <a:cxn ang="0">
                  <a:pos x="42" y="23"/>
                </a:cxn>
                <a:cxn ang="0">
                  <a:pos x="47" y="29"/>
                </a:cxn>
                <a:cxn ang="0">
                  <a:pos x="46" y="41"/>
                </a:cxn>
                <a:cxn ang="0">
                  <a:pos x="44" y="46"/>
                </a:cxn>
                <a:cxn ang="0">
                  <a:pos x="41" y="44"/>
                </a:cxn>
                <a:cxn ang="0">
                  <a:pos x="34" y="42"/>
                </a:cxn>
                <a:cxn ang="0">
                  <a:pos x="32" y="43"/>
                </a:cxn>
                <a:cxn ang="0">
                  <a:pos x="26" y="45"/>
                </a:cxn>
                <a:cxn ang="0">
                  <a:pos x="26" y="53"/>
                </a:cxn>
                <a:cxn ang="0">
                  <a:pos x="25" y="58"/>
                </a:cxn>
                <a:cxn ang="0">
                  <a:pos x="20" y="60"/>
                </a:cxn>
                <a:cxn ang="0">
                  <a:pos x="12" y="50"/>
                </a:cxn>
                <a:cxn ang="0">
                  <a:pos x="7" y="42"/>
                </a:cxn>
                <a:cxn ang="0">
                  <a:pos x="3" y="33"/>
                </a:cxn>
                <a:cxn ang="0">
                  <a:pos x="2" y="29"/>
                </a:cxn>
                <a:cxn ang="0">
                  <a:pos x="6" y="23"/>
                </a:cxn>
                <a:cxn ang="0">
                  <a:pos x="8" y="21"/>
                </a:cxn>
                <a:cxn ang="0">
                  <a:pos x="11" y="20"/>
                </a:cxn>
                <a:cxn ang="0">
                  <a:pos x="6" y="17"/>
                </a:cxn>
                <a:cxn ang="0">
                  <a:pos x="8" y="17"/>
                </a:cxn>
                <a:cxn ang="0">
                  <a:pos x="8" y="13"/>
                </a:cxn>
                <a:cxn ang="0">
                  <a:pos x="22" y="13"/>
                </a:cxn>
                <a:cxn ang="0">
                  <a:pos x="22" y="2"/>
                </a:cxn>
              </a:cxnLst>
              <a:rect l="0" t="0" r="r" b="b"/>
              <a:pathLst>
                <a:path w="48" h="60">
                  <a:moveTo>
                    <a:pt x="22" y="2"/>
                  </a:moveTo>
                  <a:cubicBezTo>
                    <a:pt x="23" y="0"/>
                    <a:pt x="23" y="1"/>
                    <a:pt x="31" y="1"/>
                  </a:cubicBezTo>
                  <a:cubicBezTo>
                    <a:pt x="40" y="1"/>
                    <a:pt x="36" y="1"/>
                    <a:pt x="38" y="2"/>
                  </a:cubicBezTo>
                  <a:cubicBezTo>
                    <a:pt x="38" y="5"/>
                    <a:pt x="36" y="5"/>
                    <a:pt x="37" y="9"/>
                  </a:cubicBezTo>
                  <a:cubicBezTo>
                    <a:pt x="37" y="12"/>
                    <a:pt x="41" y="9"/>
                    <a:pt x="43" y="9"/>
                  </a:cubicBezTo>
                  <a:cubicBezTo>
                    <a:pt x="46" y="9"/>
                    <a:pt x="48" y="13"/>
                    <a:pt x="47" y="16"/>
                  </a:cubicBezTo>
                  <a:cubicBezTo>
                    <a:pt x="45" y="19"/>
                    <a:pt x="44" y="14"/>
                    <a:pt x="42" y="23"/>
                  </a:cubicBezTo>
                  <a:cubicBezTo>
                    <a:pt x="41" y="27"/>
                    <a:pt x="48" y="26"/>
                    <a:pt x="47" y="29"/>
                  </a:cubicBezTo>
                  <a:cubicBezTo>
                    <a:pt x="46" y="32"/>
                    <a:pt x="48" y="38"/>
                    <a:pt x="46" y="41"/>
                  </a:cubicBezTo>
                  <a:cubicBezTo>
                    <a:pt x="44" y="45"/>
                    <a:pt x="47" y="45"/>
                    <a:pt x="44" y="46"/>
                  </a:cubicBezTo>
                  <a:cubicBezTo>
                    <a:pt x="41" y="47"/>
                    <a:pt x="43" y="41"/>
                    <a:pt x="41" y="44"/>
                  </a:cubicBezTo>
                  <a:cubicBezTo>
                    <a:pt x="39" y="47"/>
                    <a:pt x="37" y="47"/>
                    <a:pt x="34" y="42"/>
                  </a:cubicBezTo>
                  <a:cubicBezTo>
                    <a:pt x="31" y="37"/>
                    <a:pt x="31" y="40"/>
                    <a:pt x="32" y="43"/>
                  </a:cubicBezTo>
                  <a:cubicBezTo>
                    <a:pt x="32" y="46"/>
                    <a:pt x="29" y="45"/>
                    <a:pt x="26" y="45"/>
                  </a:cubicBezTo>
                  <a:cubicBezTo>
                    <a:pt x="24" y="46"/>
                    <a:pt x="24" y="51"/>
                    <a:pt x="26" y="53"/>
                  </a:cubicBezTo>
                  <a:cubicBezTo>
                    <a:pt x="27" y="55"/>
                    <a:pt x="27" y="59"/>
                    <a:pt x="25" y="58"/>
                  </a:cubicBezTo>
                  <a:cubicBezTo>
                    <a:pt x="23" y="56"/>
                    <a:pt x="23" y="57"/>
                    <a:pt x="20" y="60"/>
                  </a:cubicBezTo>
                  <a:cubicBezTo>
                    <a:pt x="16" y="55"/>
                    <a:pt x="21" y="58"/>
                    <a:pt x="12" y="50"/>
                  </a:cubicBezTo>
                  <a:cubicBezTo>
                    <a:pt x="9" y="46"/>
                    <a:pt x="8" y="44"/>
                    <a:pt x="7" y="42"/>
                  </a:cubicBezTo>
                  <a:cubicBezTo>
                    <a:pt x="5" y="40"/>
                    <a:pt x="5" y="38"/>
                    <a:pt x="3" y="33"/>
                  </a:cubicBezTo>
                  <a:cubicBezTo>
                    <a:pt x="1" y="29"/>
                    <a:pt x="0" y="27"/>
                    <a:pt x="2" y="29"/>
                  </a:cubicBezTo>
                  <a:cubicBezTo>
                    <a:pt x="4" y="31"/>
                    <a:pt x="6" y="26"/>
                    <a:pt x="6" y="23"/>
                  </a:cubicBezTo>
                  <a:cubicBezTo>
                    <a:pt x="6" y="19"/>
                    <a:pt x="6" y="19"/>
                    <a:pt x="8" y="21"/>
                  </a:cubicBezTo>
                  <a:cubicBezTo>
                    <a:pt x="10" y="24"/>
                    <a:pt x="14" y="21"/>
                    <a:pt x="11" y="20"/>
                  </a:cubicBezTo>
                  <a:cubicBezTo>
                    <a:pt x="8" y="20"/>
                    <a:pt x="6" y="18"/>
                    <a:pt x="6" y="17"/>
                  </a:cubicBezTo>
                  <a:cubicBezTo>
                    <a:pt x="7" y="15"/>
                    <a:pt x="8" y="17"/>
                    <a:pt x="8" y="17"/>
                  </a:cubicBezTo>
                  <a:cubicBezTo>
                    <a:pt x="9" y="16"/>
                    <a:pt x="8" y="14"/>
                    <a:pt x="8" y="13"/>
                  </a:cubicBezTo>
                  <a:cubicBezTo>
                    <a:pt x="15" y="12"/>
                    <a:pt x="17" y="14"/>
                    <a:pt x="22" y="13"/>
                  </a:cubicBezTo>
                  <a:lnTo>
                    <a:pt x="22" y="2"/>
                  </a:ln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2" name="Freeform 37">
              <a:extLst>
                <a:ext uri="{FF2B5EF4-FFF2-40B4-BE49-F238E27FC236}">
                  <a16:creationId xmlns:a16="http://schemas.microsoft.com/office/drawing/2014/main" id="{951162CD-CD7A-4632-839C-D4C42B10624B}"/>
                </a:ext>
              </a:extLst>
            </p:cNvPr>
            <p:cNvSpPr>
              <a:spLocks/>
            </p:cNvSpPr>
            <p:nvPr/>
          </p:nvSpPr>
          <p:spPr bwMode="auto">
            <a:xfrm>
              <a:off x="2550" y="2112"/>
              <a:ext cx="96" cy="84"/>
            </a:xfrm>
            <a:custGeom>
              <a:avLst/>
              <a:gdLst/>
              <a:ahLst/>
              <a:cxnLst>
                <a:cxn ang="0">
                  <a:pos x="4" y="0"/>
                </a:cxn>
                <a:cxn ang="0">
                  <a:pos x="16" y="2"/>
                </a:cxn>
                <a:cxn ang="0">
                  <a:pos x="16" y="13"/>
                </a:cxn>
                <a:cxn ang="0">
                  <a:pos x="2" y="13"/>
                </a:cxn>
                <a:cxn ang="0">
                  <a:pos x="0" y="11"/>
                </a:cxn>
                <a:cxn ang="0">
                  <a:pos x="4" y="0"/>
                </a:cxn>
              </a:cxnLst>
              <a:rect l="0" t="0" r="r" b="b"/>
              <a:pathLst>
                <a:path w="16" h="14">
                  <a:moveTo>
                    <a:pt x="4" y="0"/>
                  </a:moveTo>
                  <a:cubicBezTo>
                    <a:pt x="7" y="3"/>
                    <a:pt x="8" y="2"/>
                    <a:pt x="16" y="2"/>
                  </a:cubicBezTo>
                  <a:cubicBezTo>
                    <a:pt x="16" y="13"/>
                    <a:pt x="16" y="13"/>
                    <a:pt x="16" y="13"/>
                  </a:cubicBezTo>
                  <a:cubicBezTo>
                    <a:pt x="11" y="14"/>
                    <a:pt x="9" y="12"/>
                    <a:pt x="2" y="13"/>
                  </a:cubicBezTo>
                  <a:cubicBezTo>
                    <a:pt x="3" y="11"/>
                    <a:pt x="1" y="14"/>
                    <a:pt x="0" y="11"/>
                  </a:cubicBezTo>
                  <a:cubicBezTo>
                    <a:pt x="0" y="9"/>
                    <a:pt x="4" y="7"/>
                    <a:pt x="4"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3" name="Freeform 38">
              <a:extLst>
                <a:ext uri="{FF2B5EF4-FFF2-40B4-BE49-F238E27FC236}">
                  <a16:creationId xmlns:a16="http://schemas.microsoft.com/office/drawing/2014/main" id="{1287715E-900C-4039-8E3F-449209DD367A}"/>
                </a:ext>
              </a:extLst>
            </p:cNvPr>
            <p:cNvSpPr>
              <a:spLocks/>
            </p:cNvSpPr>
            <p:nvPr/>
          </p:nvSpPr>
          <p:spPr bwMode="auto">
            <a:xfrm>
              <a:off x="2496" y="2028"/>
              <a:ext cx="42" cy="42"/>
            </a:xfrm>
            <a:custGeom>
              <a:avLst/>
              <a:gdLst/>
              <a:ahLst/>
              <a:cxnLst>
                <a:cxn ang="0">
                  <a:pos x="3" y="6"/>
                </a:cxn>
                <a:cxn ang="0">
                  <a:pos x="3" y="2"/>
                </a:cxn>
                <a:cxn ang="0">
                  <a:pos x="5" y="4"/>
                </a:cxn>
                <a:cxn ang="0">
                  <a:pos x="3" y="6"/>
                </a:cxn>
              </a:cxnLst>
              <a:rect l="0" t="0" r="r" b="b"/>
              <a:pathLst>
                <a:path w="7" h="7">
                  <a:moveTo>
                    <a:pt x="3" y="6"/>
                  </a:moveTo>
                  <a:cubicBezTo>
                    <a:pt x="0" y="5"/>
                    <a:pt x="3" y="3"/>
                    <a:pt x="3" y="2"/>
                  </a:cubicBezTo>
                  <a:cubicBezTo>
                    <a:pt x="4" y="0"/>
                    <a:pt x="7" y="1"/>
                    <a:pt x="5" y="4"/>
                  </a:cubicBezTo>
                  <a:cubicBezTo>
                    <a:pt x="3" y="7"/>
                    <a:pt x="4" y="6"/>
                    <a:pt x="3" y="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4" name="Freeform 39">
              <a:extLst>
                <a:ext uri="{FF2B5EF4-FFF2-40B4-BE49-F238E27FC236}">
                  <a16:creationId xmlns:a16="http://schemas.microsoft.com/office/drawing/2014/main" id="{F5843D13-1FA9-4F79-917F-082D13187488}"/>
                </a:ext>
              </a:extLst>
            </p:cNvPr>
            <p:cNvSpPr>
              <a:spLocks/>
            </p:cNvSpPr>
            <p:nvPr/>
          </p:nvSpPr>
          <p:spPr bwMode="auto">
            <a:xfrm>
              <a:off x="2406" y="2220"/>
              <a:ext cx="24" cy="30"/>
            </a:xfrm>
            <a:custGeom>
              <a:avLst/>
              <a:gdLst/>
              <a:ahLst/>
              <a:cxnLst>
                <a:cxn ang="0">
                  <a:pos x="3" y="1"/>
                </a:cxn>
                <a:cxn ang="0">
                  <a:pos x="1" y="5"/>
                </a:cxn>
                <a:cxn ang="0">
                  <a:pos x="3" y="1"/>
                </a:cxn>
              </a:cxnLst>
              <a:rect l="0" t="0" r="r" b="b"/>
              <a:pathLst>
                <a:path w="4" h="5">
                  <a:moveTo>
                    <a:pt x="3" y="1"/>
                  </a:moveTo>
                  <a:cubicBezTo>
                    <a:pt x="4" y="1"/>
                    <a:pt x="2" y="5"/>
                    <a:pt x="1" y="5"/>
                  </a:cubicBezTo>
                  <a:cubicBezTo>
                    <a:pt x="0" y="4"/>
                    <a:pt x="1" y="0"/>
                    <a:pt x="3"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5" name="Freeform 40">
              <a:extLst>
                <a:ext uri="{FF2B5EF4-FFF2-40B4-BE49-F238E27FC236}">
                  <a16:creationId xmlns:a16="http://schemas.microsoft.com/office/drawing/2014/main" id="{22CA5BF9-1445-466A-B02C-8F6B4BD9A5C3}"/>
                </a:ext>
              </a:extLst>
            </p:cNvPr>
            <p:cNvSpPr>
              <a:spLocks/>
            </p:cNvSpPr>
            <p:nvPr/>
          </p:nvSpPr>
          <p:spPr bwMode="auto">
            <a:xfrm>
              <a:off x="3468" y="2304"/>
              <a:ext cx="108" cy="108"/>
            </a:xfrm>
            <a:custGeom>
              <a:avLst/>
              <a:gdLst/>
              <a:ahLst/>
              <a:cxnLst>
                <a:cxn ang="0">
                  <a:pos x="3" y="17"/>
                </a:cxn>
                <a:cxn ang="0">
                  <a:pos x="6" y="17"/>
                </a:cxn>
                <a:cxn ang="0">
                  <a:pos x="10" y="15"/>
                </a:cxn>
                <a:cxn ang="0">
                  <a:pos x="12" y="13"/>
                </a:cxn>
                <a:cxn ang="0">
                  <a:pos x="16" y="13"/>
                </a:cxn>
                <a:cxn ang="0">
                  <a:pos x="18" y="7"/>
                </a:cxn>
                <a:cxn ang="0">
                  <a:pos x="15" y="0"/>
                </a:cxn>
                <a:cxn ang="0">
                  <a:pos x="11" y="4"/>
                </a:cxn>
                <a:cxn ang="0">
                  <a:pos x="8" y="4"/>
                </a:cxn>
                <a:cxn ang="0">
                  <a:pos x="4" y="13"/>
                </a:cxn>
                <a:cxn ang="0">
                  <a:pos x="3" y="17"/>
                </a:cxn>
              </a:cxnLst>
              <a:rect l="0" t="0" r="r" b="b"/>
              <a:pathLst>
                <a:path w="18" h="18">
                  <a:moveTo>
                    <a:pt x="3" y="17"/>
                  </a:moveTo>
                  <a:cubicBezTo>
                    <a:pt x="4" y="15"/>
                    <a:pt x="6" y="15"/>
                    <a:pt x="6" y="17"/>
                  </a:cubicBezTo>
                  <a:cubicBezTo>
                    <a:pt x="6" y="18"/>
                    <a:pt x="10" y="18"/>
                    <a:pt x="10" y="15"/>
                  </a:cubicBezTo>
                  <a:cubicBezTo>
                    <a:pt x="11" y="13"/>
                    <a:pt x="11" y="12"/>
                    <a:pt x="12" y="13"/>
                  </a:cubicBezTo>
                  <a:cubicBezTo>
                    <a:pt x="13" y="15"/>
                    <a:pt x="13" y="13"/>
                    <a:pt x="16" y="13"/>
                  </a:cubicBezTo>
                  <a:cubicBezTo>
                    <a:pt x="18" y="14"/>
                    <a:pt x="18" y="13"/>
                    <a:pt x="18" y="7"/>
                  </a:cubicBezTo>
                  <a:cubicBezTo>
                    <a:pt x="17" y="2"/>
                    <a:pt x="16" y="4"/>
                    <a:pt x="15" y="0"/>
                  </a:cubicBezTo>
                  <a:cubicBezTo>
                    <a:pt x="13" y="1"/>
                    <a:pt x="13" y="4"/>
                    <a:pt x="11" y="4"/>
                  </a:cubicBezTo>
                  <a:cubicBezTo>
                    <a:pt x="9" y="5"/>
                    <a:pt x="12" y="2"/>
                    <a:pt x="8" y="4"/>
                  </a:cubicBezTo>
                  <a:cubicBezTo>
                    <a:pt x="0" y="10"/>
                    <a:pt x="7" y="10"/>
                    <a:pt x="4" y="13"/>
                  </a:cubicBezTo>
                  <a:cubicBezTo>
                    <a:pt x="1" y="15"/>
                    <a:pt x="2" y="15"/>
                    <a:pt x="3" y="1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6" name="Freeform 41">
              <a:extLst>
                <a:ext uri="{FF2B5EF4-FFF2-40B4-BE49-F238E27FC236}">
                  <a16:creationId xmlns:a16="http://schemas.microsoft.com/office/drawing/2014/main" id="{BCC79E37-5628-46D1-9B15-BD36712DD831}"/>
                </a:ext>
              </a:extLst>
            </p:cNvPr>
            <p:cNvSpPr>
              <a:spLocks/>
            </p:cNvSpPr>
            <p:nvPr/>
          </p:nvSpPr>
          <p:spPr bwMode="auto">
            <a:xfrm>
              <a:off x="3486" y="2376"/>
              <a:ext cx="108" cy="126"/>
            </a:xfrm>
            <a:custGeom>
              <a:avLst/>
              <a:gdLst/>
              <a:ahLst/>
              <a:cxnLst>
                <a:cxn ang="0">
                  <a:pos x="13" y="1"/>
                </a:cxn>
                <a:cxn ang="0">
                  <a:pos x="12" y="6"/>
                </a:cxn>
                <a:cxn ang="0">
                  <a:pos x="13" y="11"/>
                </a:cxn>
                <a:cxn ang="0">
                  <a:pos x="4" y="21"/>
                </a:cxn>
                <a:cxn ang="0">
                  <a:pos x="2" y="12"/>
                </a:cxn>
                <a:cxn ang="0">
                  <a:pos x="0" y="5"/>
                </a:cxn>
                <a:cxn ang="0">
                  <a:pos x="3" y="5"/>
                </a:cxn>
                <a:cxn ang="0">
                  <a:pos x="7" y="3"/>
                </a:cxn>
                <a:cxn ang="0">
                  <a:pos x="9" y="1"/>
                </a:cxn>
                <a:cxn ang="0">
                  <a:pos x="13" y="1"/>
                </a:cxn>
              </a:cxnLst>
              <a:rect l="0" t="0" r="r" b="b"/>
              <a:pathLst>
                <a:path w="18" h="21">
                  <a:moveTo>
                    <a:pt x="13" y="1"/>
                  </a:moveTo>
                  <a:cubicBezTo>
                    <a:pt x="13" y="3"/>
                    <a:pt x="12" y="4"/>
                    <a:pt x="12" y="6"/>
                  </a:cubicBezTo>
                  <a:cubicBezTo>
                    <a:pt x="12" y="7"/>
                    <a:pt x="18" y="6"/>
                    <a:pt x="13" y="11"/>
                  </a:cubicBezTo>
                  <a:cubicBezTo>
                    <a:pt x="9" y="15"/>
                    <a:pt x="11" y="21"/>
                    <a:pt x="4" y="21"/>
                  </a:cubicBezTo>
                  <a:cubicBezTo>
                    <a:pt x="4" y="17"/>
                    <a:pt x="1" y="17"/>
                    <a:pt x="2" y="12"/>
                  </a:cubicBezTo>
                  <a:cubicBezTo>
                    <a:pt x="3" y="7"/>
                    <a:pt x="1" y="7"/>
                    <a:pt x="0" y="5"/>
                  </a:cubicBezTo>
                  <a:cubicBezTo>
                    <a:pt x="1" y="3"/>
                    <a:pt x="3" y="3"/>
                    <a:pt x="3" y="5"/>
                  </a:cubicBezTo>
                  <a:cubicBezTo>
                    <a:pt x="3" y="6"/>
                    <a:pt x="7" y="6"/>
                    <a:pt x="7" y="3"/>
                  </a:cubicBezTo>
                  <a:cubicBezTo>
                    <a:pt x="8" y="1"/>
                    <a:pt x="8" y="0"/>
                    <a:pt x="9" y="1"/>
                  </a:cubicBezTo>
                  <a:cubicBezTo>
                    <a:pt x="10" y="3"/>
                    <a:pt x="10" y="0"/>
                    <a:pt x="13"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7" name="Freeform 42">
              <a:extLst>
                <a:ext uri="{FF2B5EF4-FFF2-40B4-BE49-F238E27FC236}">
                  <a16:creationId xmlns:a16="http://schemas.microsoft.com/office/drawing/2014/main" id="{A9C5E878-D1A3-462C-BEFE-2CB946A24161}"/>
                </a:ext>
              </a:extLst>
            </p:cNvPr>
            <p:cNvSpPr>
              <a:spLocks/>
            </p:cNvSpPr>
            <p:nvPr/>
          </p:nvSpPr>
          <p:spPr bwMode="auto">
            <a:xfrm>
              <a:off x="1836" y="1368"/>
              <a:ext cx="390" cy="342"/>
            </a:xfrm>
            <a:custGeom>
              <a:avLst/>
              <a:gdLst/>
              <a:ahLst/>
              <a:cxnLst>
                <a:cxn ang="0">
                  <a:pos x="24" y="56"/>
                </a:cxn>
                <a:cxn ang="0">
                  <a:pos x="23" y="47"/>
                </a:cxn>
                <a:cxn ang="0">
                  <a:pos x="24" y="41"/>
                </a:cxn>
                <a:cxn ang="0">
                  <a:pos x="38" y="41"/>
                </a:cxn>
                <a:cxn ang="0">
                  <a:pos x="41" y="41"/>
                </a:cxn>
                <a:cxn ang="0">
                  <a:pos x="44" y="39"/>
                </a:cxn>
                <a:cxn ang="0">
                  <a:pos x="49" y="41"/>
                </a:cxn>
                <a:cxn ang="0">
                  <a:pos x="53" y="41"/>
                </a:cxn>
                <a:cxn ang="0">
                  <a:pos x="64" y="32"/>
                </a:cxn>
                <a:cxn ang="0">
                  <a:pos x="62" y="28"/>
                </a:cxn>
                <a:cxn ang="0">
                  <a:pos x="60" y="25"/>
                </a:cxn>
                <a:cxn ang="0">
                  <a:pos x="54" y="21"/>
                </a:cxn>
                <a:cxn ang="0">
                  <a:pos x="54" y="18"/>
                </a:cxn>
                <a:cxn ang="0">
                  <a:pos x="52" y="16"/>
                </a:cxn>
                <a:cxn ang="0">
                  <a:pos x="49" y="12"/>
                </a:cxn>
                <a:cxn ang="0">
                  <a:pos x="47" y="3"/>
                </a:cxn>
                <a:cxn ang="0">
                  <a:pos x="45" y="2"/>
                </a:cxn>
                <a:cxn ang="0">
                  <a:pos x="41" y="1"/>
                </a:cxn>
                <a:cxn ang="0">
                  <a:pos x="32" y="5"/>
                </a:cxn>
                <a:cxn ang="0">
                  <a:pos x="28" y="10"/>
                </a:cxn>
                <a:cxn ang="0">
                  <a:pos x="23" y="14"/>
                </a:cxn>
                <a:cxn ang="0">
                  <a:pos x="19" y="16"/>
                </a:cxn>
                <a:cxn ang="0">
                  <a:pos x="16" y="19"/>
                </a:cxn>
                <a:cxn ang="0">
                  <a:pos x="13" y="17"/>
                </a:cxn>
                <a:cxn ang="0">
                  <a:pos x="12" y="22"/>
                </a:cxn>
                <a:cxn ang="0">
                  <a:pos x="10" y="25"/>
                </a:cxn>
                <a:cxn ang="0">
                  <a:pos x="9" y="29"/>
                </a:cxn>
                <a:cxn ang="0">
                  <a:pos x="3" y="33"/>
                </a:cxn>
                <a:cxn ang="0">
                  <a:pos x="3" y="40"/>
                </a:cxn>
                <a:cxn ang="0">
                  <a:pos x="1" y="46"/>
                </a:cxn>
                <a:cxn ang="0">
                  <a:pos x="8" y="53"/>
                </a:cxn>
                <a:cxn ang="0">
                  <a:pos x="16" y="51"/>
                </a:cxn>
                <a:cxn ang="0">
                  <a:pos x="24" y="56"/>
                </a:cxn>
              </a:cxnLst>
              <a:rect l="0" t="0" r="r" b="b"/>
              <a:pathLst>
                <a:path w="65" h="57">
                  <a:moveTo>
                    <a:pt x="24" y="56"/>
                  </a:moveTo>
                  <a:cubicBezTo>
                    <a:pt x="23" y="53"/>
                    <a:pt x="23" y="48"/>
                    <a:pt x="23" y="47"/>
                  </a:cubicBezTo>
                  <a:cubicBezTo>
                    <a:pt x="23" y="46"/>
                    <a:pt x="20" y="41"/>
                    <a:pt x="24" y="41"/>
                  </a:cubicBezTo>
                  <a:cubicBezTo>
                    <a:pt x="26" y="41"/>
                    <a:pt x="37" y="41"/>
                    <a:pt x="38" y="41"/>
                  </a:cubicBezTo>
                  <a:cubicBezTo>
                    <a:pt x="40" y="41"/>
                    <a:pt x="40" y="43"/>
                    <a:pt x="41" y="41"/>
                  </a:cubicBezTo>
                  <a:cubicBezTo>
                    <a:pt x="42" y="40"/>
                    <a:pt x="43" y="39"/>
                    <a:pt x="44" y="39"/>
                  </a:cubicBezTo>
                  <a:cubicBezTo>
                    <a:pt x="49" y="40"/>
                    <a:pt x="48" y="41"/>
                    <a:pt x="49" y="41"/>
                  </a:cubicBezTo>
                  <a:cubicBezTo>
                    <a:pt x="50" y="42"/>
                    <a:pt x="51" y="41"/>
                    <a:pt x="53" y="41"/>
                  </a:cubicBezTo>
                  <a:cubicBezTo>
                    <a:pt x="58" y="34"/>
                    <a:pt x="60" y="40"/>
                    <a:pt x="64" y="32"/>
                  </a:cubicBezTo>
                  <a:cubicBezTo>
                    <a:pt x="63" y="30"/>
                    <a:pt x="61" y="28"/>
                    <a:pt x="62" y="28"/>
                  </a:cubicBezTo>
                  <a:cubicBezTo>
                    <a:pt x="65" y="27"/>
                    <a:pt x="62" y="22"/>
                    <a:pt x="60" y="25"/>
                  </a:cubicBezTo>
                  <a:cubicBezTo>
                    <a:pt x="59" y="27"/>
                    <a:pt x="55" y="22"/>
                    <a:pt x="54" y="21"/>
                  </a:cubicBezTo>
                  <a:cubicBezTo>
                    <a:pt x="53" y="21"/>
                    <a:pt x="53" y="18"/>
                    <a:pt x="54" y="18"/>
                  </a:cubicBezTo>
                  <a:cubicBezTo>
                    <a:pt x="56" y="18"/>
                    <a:pt x="55" y="17"/>
                    <a:pt x="52" y="16"/>
                  </a:cubicBezTo>
                  <a:cubicBezTo>
                    <a:pt x="50" y="14"/>
                    <a:pt x="49" y="16"/>
                    <a:pt x="49" y="12"/>
                  </a:cubicBezTo>
                  <a:cubicBezTo>
                    <a:pt x="48" y="6"/>
                    <a:pt x="45" y="9"/>
                    <a:pt x="47" y="3"/>
                  </a:cubicBezTo>
                  <a:cubicBezTo>
                    <a:pt x="46" y="3"/>
                    <a:pt x="46" y="2"/>
                    <a:pt x="45" y="2"/>
                  </a:cubicBezTo>
                  <a:cubicBezTo>
                    <a:pt x="42" y="0"/>
                    <a:pt x="43" y="3"/>
                    <a:pt x="41" y="1"/>
                  </a:cubicBezTo>
                  <a:cubicBezTo>
                    <a:pt x="39" y="0"/>
                    <a:pt x="41" y="3"/>
                    <a:pt x="32" y="5"/>
                  </a:cubicBezTo>
                  <a:cubicBezTo>
                    <a:pt x="28" y="6"/>
                    <a:pt x="30" y="11"/>
                    <a:pt x="28" y="10"/>
                  </a:cubicBezTo>
                  <a:cubicBezTo>
                    <a:pt x="25" y="9"/>
                    <a:pt x="23" y="10"/>
                    <a:pt x="23" y="14"/>
                  </a:cubicBezTo>
                  <a:cubicBezTo>
                    <a:pt x="22" y="18"/>
                    <a:pt x="19" y="12"/>
                    <a:pt x="19" y="16"/>
                  </a:cubicBezTo>
                  <a:cubicBezTo>
                    <a:pt x="19" y="18"/>
                    <a:pt x="19" y="20"/>
                    <a:pt x="16" y="19"/>
                  </a:cubicBezTo>
                  <a:cubicBezTo>
                    <a:pt x="13" y="18"/>
                    <a:pt x="15" y="16"/>
                    <a:pt x="13" y="17"/>
                  </a:cubicBezTo>
                  <a:cubicBezTo>
                    <a:pt x="12" y="19"/>
                    <a:pt x="11" y="20"/>
                    <a:pt x="12" y="22"/>
                  </a:cubicBezTo>
                  <a:cubicBezTo>
                    <a:pt x="14" y="25"/>
                    <a:pt x="9" y="23"/>
                    <a:pt x="10" y="25"/>
                  </a:cubicBezTo>
                  <a:cubicBezTo>
                    <a:pt x="11" y="27"/>
                    <a:pt x="11" y="26"/>
                    <a:pt x="9" y="29"/>
                  </a:cubicBezTo>
                  <a:cubicBezTo>
                    <a:pt x="8" y="33"/>
                    <a:pt x="1" y="31"/>
                    <a:pt x="3" y="33"/>
                  </a:cubicBezTo>
                  <a:cubicBezTo>
                    <a:pt x="4" y="35"/>
                    <a:pt x="4" y="39"/>
                    <a:pt x="3" y="40"/>
                  </a:cubicBezTo>
                  <a:cubicBezTo>
                    <a:pt x="0" y="41"/>
                    <a:pt x="3" y="41"/>
                    <a:pt x="1" y="46"/>
                  </a:cubicBezTo>
                  <a:cubicBezTo>
                    <a:pt x="8" y="48"/>
                    <a:pt x="2" y="49"/>
                    <a:pt x="8" y="53"/>
                  </a:cubicBezTo>
                  <a:cubicBezTo>
                    <a:pt x="14" y="57"/>
                    <a:pt x="10" y="52"/>
                    <a:pt x="16" y="51"/>
                  </a:cubicBezTo>
                  <a:cubicBezTo>
                    <a:pt x="22" y="51"/>
                    <a:pt x="21" y="56"/>
                    <a:pt x="24" y="56"/>
                  </a:cubicBezTo>
                  <a:close/>
                </a:path>
              </a:pathLst>
            </a:custGeom>
            <a:solidFill>
              <a:schemeClr val="bg2">
                <a:lumMod val="90000"/>
              </a:schemeClr>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8" name="Freeform 43">
              <a:extLst>
                <a:ext uri="{FF2B5EF4-FFF2-40B4-BE49-F238E27FC236}">
                  <a16:creationId xmlns:a16="http://schemas.microsoft.com/office/drawing/2014/main" id="{94F22E35-2F0C-4411-8D8C-B33255250CB0}"/>
                </a:ext>
              </a:extLst>
            </p:cNvPr>
            <p:cNvSpPr>
              <a:spLocks/>
            </p:cNvSpPr>
            <p:nvPr/>
          </p:nvSpPr>
          <p:spPr bwMode="auto">
            <a:xfrm>
              <a:off x="2136" y="1524"/>
              <a:ext cx="168" cy="366"/>
            </a:xfrm>
            <a:custGeom>
              <a:avLst/>
              <a:gdLst/>
              <a:ahLst/>
              <a:cxnLst>
                <a:cxn ang="0">
                  <a:pos x="14" y="6"/>
                </a:cxn>
                <a:cxn ang="0">
                  <a:pos x="3" y="15"/>
                </a:cxn>
                <a:cxn ang="0">
                  <a:pos x="5" y="23"/>
                </a:cxn>
                <a:cxn ang="0">
                  <a:pos x="7" y="31"/>
                </a:cxn>
                <a:cxn ang="0">
                  <a:pos x="8" y="52"/>
                </a:cxn>
                <a:cxn ang="0">
                  <a:pos x="7" y="54"/>
                </a:cxn>
                <a:cxn ang="0">
                  <a:pos x="9" y="61"/>
                </a:cxn>
                <a:cxn ang="0">
                  <a:pos x="17" y="60"/>
                </a:cxn>
                <a:cxn ang="0">
                  <a:pos x="17" y="39"/>
                </a:cxn>
                <a:cxn ang="0">
                  <a:pos x="20" y="31"/>
                </a:cxn>
                <a:cxn ang="0">
                  <a:pos x="25" y="21"/>
                </a:cxn>
                <a:cxn ang="0">
                  <a:pos x="24" y="8"/>
                </a:cxn>
                <a:cxn ang="0">
                  <a:pos x="19" y="3"/>
                </a:cxn>
                <a:cxn ang="0">
                  <a:pos x="15" y="3"/>
                </a:cxn>
                <a:cxn ang="0">
                  <a:pos x="14" y="6"/>
                </a:cxn>
              </a:cxnLst>
              <a:rect l="0" t="0" r="r" b="b"/>
              <a:pathLst>
                <a:path w="28" h="61">
                  <a:moveTo>
                    <a:pt x="14" y="6"/>
                  </a:moveTo>
                  <a:cubicBezTo>
                    <a:pt x="10" y="14"/>
                    <a:pt x="8" y="8"/>
                    <a:pt x="3" y="15"/>
                  </a:cubicBezTo>
                  <a:cubicBezTo>
                    <a:pt x="0" y="21"/>
                    <a:pt x="2" y="22"/>
                    <a:pt x="5" y="23"/>
                  </a:cubicBezTo>
                  <a:cubicBezTo>
                    <a:pt x="8" y="24"/>
                    <a:pt x="5" y="31"/>
                    <a:pt x="7" y="31"/>
                  </a:cubicBezTo>
                  <a:cubicBezTo>
                    <a:pt x="9" y="32"/>
                    <a:pt x="8" y="49"/>
                    <a:pt x="8" y="52"/>
                  </a:cubicBezTo>
                  <a:cubicBezTo>
                    <a:pt x="8" y="54"/>
                    <a:pt x="7" y="52"/>
                    <a:pt x="7" y="54"/>
                  </a:cubicBezTo>
                  <a:cubicBezTo>
                    <a:pt x="8" y="56"/>
                    <a:pt x="9" y="58"/>
                    <a:pt x="9" y="61"/>
                  </a:cubicBezTo>
                  <a:cubicBezTo>
                    <a:pt x="12" y="60"/>
                    <a:pt x="15" y="60"/>
                    <a:pt x="17" y="60"/>
                  </a:cubicBezTo>
                  <a:cubicBezTo>
                    <a:pt x="18" y="51"/>
                    <a:pt x="17" y="47"/>
                    <a:pt x="17" y="39"/>
                  </a:cubicBezTo>
                  <a:cubicBezTo>
                    <a:pt x="17" y="31"/>
                    <a:pt x="19" y="36"/>
                    <a:pt x="20" y="31"/>
                  </a:cubicBezTo>
                  <a:cubicBezTo>
                    <a:pt x="21" y="26"/>
                    <a:pt x="22" y="28"/>
                    <a:pt x="25" y="21"/>
                  </a:cubicBezTo>
                  <a:cubicBezTo>
                    <a:pt x="28" y="14"/>
                    <a:pt x="22" y="13"/>
                    <a:pt x="24" y="8"/>
                  </a:cubicBezTo>
                  <a:cubicBezTo>
                    <a:pt x="21" y="6"/>
                    <a:pt x="22" y="6"/>
                    <a:pt x="19" y="3"/>
                  </a:cubicBezTo>
                  <a:cubicBezTo>
                    <a:pt x="17" y="0"/>
                    <a:pt x="18" y="3"/>
                    <a:pt x="15" y="3"/>
                  </a:cubicBezTo>
                  <a:cubicBezTo>
                    <a:pt x="13" y="3"/>
                    <a:pt x="15" y="4"/>
                    <a:pt x="14" y="6"/>
                  </a:cubicBez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49" name="Freeform 44">
              <a:extLst>
                <a:ext uri="{FF2B5EF4-FFF2-40B4-BE49-F238E27FC236}">
                  <a16:creationId xmlns:a16="http://schemas.microsoft.com/office/drawing/2014/main" id="{C907AA32-068A-42FB-BAC0-1198B74C8FA2}"/>
                </a:ext>
              </a:extLst>
            </p:cNvPr>
            <p:cNvSpPr>
              <a:spLocks/>
            </p:cNvSpPr>
            <p:nvPr/>
          </p:nvSpPr>
          <p:spPr bwMode="auto">
            <a:xfrm>
              <a:off x="1692" y="1614"/>
              <a:ext cx="306" cy="384"/>
            </a:xfrm>
            <a:custGeom>
              <a:avLst/>
              <a:gdLst/>
              <a:ahLst/>
              <a:cxnLst>
                <a:cxn ang="0">
                  <a:pos x="48" y="15"/>
                </a:cxn>
                <a:cxn ang="0">
                  <a:pos x="48" y="29"/>
                </a:cxn>
                <a:cxn ang="0">
                  <a:pos x="44" y="42"/>
                </a:cxn>
                <a:cxn ang="0">
                  <a:pos x="46" y="51"/>
                </a:cxn>
                <a:cxn ang="0">
                  <a:pos x="47" y="56"/>
                </a:cxn>
                <a:cxn ang="0">
                  <a:pos x="44" y="56"/>
                </a:cxn>
                <a:cxn ang="0">
                  <a:pos x="40" y="56"/>
                </a:cxn>
                <a:cxn ang="0">
                  <a:pos x="35" y="56"/>
                </a:cxn>
                <a:cxn ang="0">
                  <a:pos x="21" y="58"/>
                </a:cxn>
                <a:cxn ang="0">
                  <a:pos x="10" y="64"/>
                </a:cxn>
                <a:cxn ang="0">
                  <a:pos x="10" y="51"/>
                </a:cxn>
                <a:cxn ang="0">
                  <a:pos x="7" y="47"/>
                </a:cxn>
                <a:cxn ang="0">
                  <a:pos x="1" y="42"/>
                </a:cxn>
                <a:cxn ang="0">
                  <a:pos x="2" y="32"/>
                </a:cxn>
                <a:cxn ang="0">
                  <a:pos x="6" y="28"/>
                </a:cxn>
                <a:cxn ang="0">
                  <a:pos x="4" y="26"/>
                </a:cxn>
                <a:cxn ang="0">
                  <a:pos x="8" y="25"/>
                </a:cxn>
                <a:cxn ang="0">
                  <a:pos x="7" y="19"/>
                </a:cxn>
                <a:cxn ang="0">
                  <a:pos x="5" y="13"/>
                </a:cxn>
                <a:cxn ang="0">
                  <a:pos x="6" y="8"/>
                </a:cxn>
                <a:cxn ang="0">
                  <a:pos x="15" y="6"/>
                </a:cxn>
                <a:cxn ang="0">
                  <a:pos x="20" y="5"/>
                </a:cxn>
                <a:cxn ang="0">
                  <a:pos x="25" y="5"/>
                </a:cxn>
                <a:cxn ang="0">
                  <a:pos x="32" y="12"/>
                </a:cxn>
                <a:cxn ang="0">
                  <a:pos x="40" y="10"/>
                </a:cxn>
                <a:cxn ang="0">
                  <a:pos x="48" y="15"/>
                </a:cxn>
              </a:cxnLst>
              <a:rect l="0" t="0" r="r" b="b"/>
              <a:pathLst>
                <a:path w="51" h="64">
                  <a:moveTo>
                    <a:pt x="48" y="15"/>
                  </a:moveTo>
                  <a:cubicBezTo>
                    <a:pt x="47" y="18"/>
                    <a:pt x="51" y="28"/>
                    <a:pt x="48" y="29"/>
                  </a:cubicBezTo>
                  <a:cubicBezTo>
                    <a:pt x="47" y="29"/>
                    <a:pt x="45" y="36"/>
                    <a:pt x="44" y="42"/>
                  </a:cubicBezTo>
                  <a:cubicBezTo>
                    <a:pt x="43" y="44"/>
                    <a:pt x="46" y="49"/>
                    <a:pt x="46" y="51"/>
                  </a:cubicBezTo>
                  <a:cubicBezTo>
                    <a:pt x="47" y="53"/>
                    <a:pt x="49" y="57"/>
                    <a:pt x="47" y="56"/>
                  </a:cubicBezTo>
                  <a:cubicBezTo>
                    <a:pt x="47" y="56"/>
                    <a:pt x="47" y="56"/>
                    <a:pt x="44" y="56"/>
                  </a:cubicBezTo>
                  <a:cubicBezTo>
                    <a:pt x="43" y="56"/>
                    <a:pt x="44" y="57"/>
                    <a:pt x="40" y="56"/>
                  </a:cubicBezTo>
                  <a:cubicBezTo>
                    <a:pt x="35" y="55"/>
                    <a:pt x="38" y="55"/>
                    <a:pt x="35" y="56"/>
                  </a:cubicBezTo>
                  <a:cubicBezTo>
                    <a:pt x="30" y="57"/>
                    <a:pt x="30" y="55"/>
                    <a:pt x="21" y="58"/>
                  </a:cubicBezTo>
                  <a:cubicBezTo>
                    <a:pt x="13" y="60"/>
                    <a:pt x="12" y="64"/>
                    <a:pt x="10" y="64"/>
                  </a:cubicBezTo>
                  <a:cubicBezTo>
                    <a:pt x="9" y="59"/>
                    <a:pt x="10" y="55"/>
                    <a:pt x="10" y="51"/>
                  </a:cubicBezTo>
                  <a:cubicBezTo>
                    <a:pt x="11" y="48"/>
                    <a:pt x="8" y="50"/>
                    <a:pt x="7" y="47"/>
                  </a:cubicBezTo>
                  <a:cubicBezTo>
                    <a:pt x="7" y="44"/>
                    <a:pt x="0" y="44"/>
                    <a:pt x="1" y="42"/>
                  </a:cubicBezTo>
                  <a:cubicBezTo>
                    <a:pt x="3" y="40"/>
                    <a:pt x="4" y="38"/>
                    <a:pt x="2" y="32"/>
                  </a:cubicBezTo>
                  <a:cubicBezTo>
                    <a:pt x="4" y="35"/>
                    <a:pt x="5" y="31"/>
                    <a:pt x="6" y="28"/>
                  </a:cubicBezTo>
                  <a:cubicBezTo>
                    <a:pt x="7" y="26"/>
                    <a:pt x="4" y="29"/>
                    <a:pt x="4" y="26"/>
                  </a:cubicBezTo>
                  <a:cubicBezTo>
                    <a:pt x="3" y="23"/>
                    <a:pt x="4" y="24"/>
                    <a:pt x="8" y="25"/>
                  </a:cubicBezTo>
                  <a:cubicBezTo>
                    <a:pt x="9" y="21"/>
                    <a:pt x="5" y="22"/>
                    <a:pt x="7" y="19"/>
                  </a:cubicBezTo>
                  <a:cubicBezTo>
                    <a:pt x="9" y="16"/>
                    <a:pt x="4" y="16"/>
                    <a:pt x="5" y="13"/>
                  </a:cubicBezTo>
                  <a:cubicBezTo>
                    <a:pt x="5" y="10"/>
                    <a:pt x="4" y="10"/>
                    <a:pt x="6" y="8"/>
                  </a:cubicBezTo>
                  <a:cubicBezTo>
                    <a:pt x="12" y="1"/>
                    <a:pt x="11" y="11"/>
                    <a:pt x="15" y="6"/>
                  </a:cubicBezTo>
                  <a:cubicBezTo>
                    <a:pt x="18" y="2"/>
                    <a:pt x="20" y="0"/>
                    <a:pt x="20" y="5"/>
                  </a:cubicBezTo>
                  <a:cubicBezTo>
                    <a:pt x="20" y="11"/>
                    <a:pt x="22" y="5"/>
                    <a:pt x="25" y="5"/>
                  </a:cubicBezTo>
                  <a:cubicBezTo>
                    <a:pt x="32" y="7"/>
                    <a:pt x="26" y="8"/>
                    <a:pt x="32" y="12"/>
                  </a:cubicBezTo>
                  <a:cubicBezTo>
                    <a:pt x="38" y="16"/>
                    <a:pt x="34" y="11"/>
                    <a:pt x="40" y="10"/>
                  </a:cubicBezTo>
                  <a:cubicBezTo>
                    <a:pt x="46" y="10"/>
                    <a:pt x="45" y="15"/>
                    <a:pt x="48" y="15"/>
                  </a:cubicBezTo>
                  <a:close/>
                </a:path>
              </a:pathLst>
            </a:custGeom>
            <a:solidFill>
              <a:schemeClr val="accent5">
                <a:lumMod val="50000"/>
              </a:schemeClr>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0" name="Freeform 45">
              <a:extLst>
                <a:ext uri="{FF2B5EF4-FFF2-40B4-BE49-F238E27FC236}">
                  <a16:creationId xmlns:a16="http://schemas.microsoft.com/office/drawing/2014/main" id="{A885683A-25C9-4448-9700-F6F6471B8823}"/>
                </a:ext>
              </a:extLst>
            </p:cNvPr>
            <p:cNvSpPr>
              <a:spLocks/>
            </p:cNvSpPr>
            <p:nvPr/>
          </p:nvSpPr>
          <p:spPr bwMode="auto">
            <a:xfrm>
              <a:off x="1950" y="1602"/>
              <a:ext cx="216" cy="384"/>
            </a:xfrm>
            <a:custGeom>
              <a:avLst/>
              <a:gdLst/>
              <a:ahLst/>
              <a:cxnLst>
                <a:cxn ang="0">
                  <a:pos x="25" y="0"/>
                </a:cxn>
                <a:cxn ang="0">
                  <a:pos x="29" y="13"/>
                </a:cxn>
                <a:cxn ang="0">
                  <a:pos x="30" y="21"/>
                </a:cxn>
                <a:cxn ang="0">
                  <a:pos x="31" y="32"/>
                </a:cxn>
                <a:cxn ang="0">
                  <a:pos x="31" y="39"/>
                </a:cxn>
                <a:cxn ang="0">
                  <a:pos x="36" y="49"/>
                </a:cxn>
                <a:cxn ang="0">
                  <a:pos x="31" y="52"/>
                </a:cxn>
                <a:cxn ang="0">
                  <a:pos x="18" y="58"/>
                </a:cxn>
                <a:cxn ang="0">
                  <a:pos x="9" y="62"/>
                </a:cxn>
                <a:cxn ang="0">
                  <a:pos x="1" y="59"/>
                </a:cxn>
                <a:cxn ang="0">
                  <a:pos x="4" y="58"/>
                </a:cxn>
                <a:cxn ang="0">
                  <a:pos x="3" y="53"/>
                </a:cxn>
                <a:cxn ang="0">
                  <a:pos x="1" y="44"/>
                </a:cxn>
                <a:cxn ang="0">
                  <a:pos x="5" y="31"/>
                </a:cxn>
                <a:cxn ang="0">
                  <a:pos x="5" y="17"/>
                </a:cxn>
                <a:cxn ang="0">
                  <a:pos x="4" y="8"/>
                </a:cxn>
                <a:cxn ang="0">
                  <a:pos x="5" y="2"/>
                </a:cxn>
                <a:cxn ang="0">
                  <a:pos x="19" y="2"/>
                </a:cxn>
                <a:cxn ang="0">
                  <a:pos x="22" y="2"/>
                </a:cxn>
                <a:cxn ang="0">
                  <a:pos x="25" y="0"/>
                </a:cxn>
              </a:cxnLst>
              <a:rect l="0" t="0" r="r" b="b"/>
              <a:pathLst>
                <a:path w="36" h="64">
                  <a:moveTo>
                    <a:pt x="25" y="0"/>
                  </a:moveTo>
                  <a:cubicBezTo>
                    <a:pt x="25" y="8"/>
                    <a:pt x="30" y="5"/>
                    <a:pt x="29" y="13"/>
                  </a:cubicBezTo>
                  <a:cubicBezTo>
                    <a:pt x="28" y="21"/>
                    <a:pt x="31" y="14"/>
                    <a:pt x="30" y="21"/>
                  </a:cubicBezTo>
                  <a:cubicBezTo>
                    <a:pt x="29" y="28"/>
                    <a:pt x="34" y="23"/>
                    <a:pt x="31" y="32"/>
                  </a:cubicBezTo>
                  <a:cubicBezTo>
                    <a:pt x="28" y="41"/>
                    <a:pt x="32" y="34"/>
                    <a:pt x="31" y="39"/>
                  </a:cubicBezTo>
                  <a:cubicBezTo>
                    <a:pt x="30" y="44"/>
                    <a:pt x="33" y="46"/>
                    <a:pt x="36" y="49"/>
                  </a:cubicBezTo>
                  <a:cubicBezTo>
                    <a:pt x="34" y="51"/>
                    <a:pt x="36" y="52"/>
                    <a:pt x="31" y="52"/>
                  </a:cubicBezTo>
                  <a:cubicBezTo>
                    <a:pt x="23" y="53"/>
                    <a:pt x="23" y="57"/>
                    <a:pt x="18" y="58"/>
                  </a:cubicBezTo>
                  <a:cubicBezTo>
                    <a:pt x="13" y="59"/>
                    <a:pt x="11" y="64"/>
                    <a:pt x="9" y="62"/>
                  </a:cubicBezTo>
                  <a:cubicBezTo>
                    <a:pt x="6" y="60"/>
                    <a:pt x="2" y="60"/>
                    <a:pt x="1" y="59"/>
                  </a:cubicBezTo>
                  <a:cubicBezTo>
                    <a:pt x="0" y="59"/>
                    <a:pt x="3" y="59"/>
                    <a:pt x="4" y="58"/>
                  </a:cubicBezTo>
                  <a:cubicBezTo>
                    <a:pt x="6" y="59"/>
                    <a:pt x="4" y="55"/>
                    <a:pt x="3" y="53"/>
                  </a:cubicBezTo>
                  <a:cubicBezTo>
                    <a:pt x="3" y="51"/>
                    <a:pt x="0" y="46"/>
                    <a:pt x="1" y="44"/>
                  </a:cubicBezTo>
                  <a:cubicBezTo>
                    <a:pt x="2" y="38"/>
                    <a:pt x="4" y="31"/>
                    <a:pt x="5" y="31"/>
                  </a:cubicBezTo>
                  <a:cubicBezTo>
                    <a:pt x="8" y="30"/>
                    <a:pt x="4" y="20"/>
                    <a:pt x="5" y="17"/>
                  </a:cubicBezTo>
                  <a:cubicBezTo>
                    <a:pt x="4" y="14"/>
                    <a:pt x="4" y="9"/>
                    <a:pt x="4" y="8"/>
                  </a:cubicBezTo>
                  <a:cubicBezTo>
                    <a:pt x="4" y="7"/>
                    <a:pt x="1" y="2"/>
                    <a:pt x="5" y="2"/>
                  </a:cubicBezTo>
                  <a:cubicBezTo>
                    <a:pt x="7" y="2"/>
                    <a:pt x="18" y="2"/>
                    <a:pt x="19" y="2"/>
                  </a:cubicBezTo>
                  <a:cubicBezTo>
                    <a:pt x="21" y="2"/>
                    <a:pt x="21" y="4"/>
                    <a:pt x="22" y="2"/>
                  </a:cubicBezTo>
                  <a:cubicBezTo>
                    <a:pt x="23" y="1"/>
                    <a:pt x="24" y="0"/>
                    <a:pt x="25" y="0"/>
                  </a:cubicBezTo>
                  <a:close/>
                </a:path>
              </a:pathLst>
            </a:custGeom>
            <a:solidFill>
              <a:srgbClr val="C0000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1" name="Freeform 46">
              <a:extLst>
                <a:ext uri="{FF2B5EF4-FFF2-40B4-BE49-F238E27FC236}">
                  <a16:creationId xmlns:a16="http://schemas.microsoft.com/office/drawing/2014/main" id="{C84D9D47-3EAE-41BA-B82F-0847D2E71713}"/>
                </a:ext>
              </a:extLst>
            </p:cNvPr>
            <p:cNvSpPr>
              <a:spLocks/>
            </p:cNvSpPr>
            <p:nvPr/>
          </p:nvSpPr>
          <p:spPr bwMode="auto">
            <a:xfrm>
              <a:off x="2100" y="1602"/>
              <a:ext cx="90" cy="294"/>
            </a:xfrm>
            <a:custGeom>
              <a:avLst/>
              <a:gdLst/>
              <a:ahLst/>
              <a:cxnLst>
                <a:cxn ang="0">
                  <a:pos x="0" y="0"/>
                </a:cxn>
                <a:cxn ang="0">
                  <a:pos x="5" y="2"/>
                </a:cxn>
                <a:cxn ang="0">
                  <a:pos x="9" y="2"/>
                </a:cxn>
                <a:cxn ang="0">
                  <a:pos x="11" y="10"/>
                </a:cxn>
                <a:cxn ang="0">
                  <a:pos x="13" y="18"/>
                </a:cxn>
                <a:cxn ang="0">
                  <a:pos x="14" y="39"/>
                </a:cxn>
                <a:cxn ang="0">
                  <a:pos x="13" y="41"/>
                </a:cxn>
                <a:cxn ang="0">
                  <a:pos x="15" y="48"/>
                </a:cxn>
                <a:cxn ang="0">
                  <a:pos x="11" y="49"/>
                </a:cxn>
                <a:cxn ang="0">
                  <a:pos x="6" y="39"/>
                </a:cxn>
                <a:cxn ang="0">
                  <a:pos x="6" y="32"/>
                </a:cxn>
                <a:cxn ang="0">
                  <a:pos x="5" y="21"/>
                </a:cxn>
                <a:cxn ang="0">
                  <a:pos x="4" y="13"/>
                </a:cxn>
                <a:cxn ang="0">
                  <a:pos x="0" y="0"/>
                </a:cxn>
              </a:cxnLst>
              <a:rect l="0" t="0" r="r" b="b"/>
              <a:pathLst>
                <a:path w="15" h="49">
                  <a:moveTo>
                    <a:pt x="0" y="0"/>
                  </a:moveTo>
                  <a:cubicBezTo>
                    <a:pt x="5" y="1"/>
                    <a:pt x="4" y="2"/>
                    <a:pt x="5" y="2"/>
                  </a:cubicBezTo>
                  <a:cubicBezTo>
                    <a:pt x="6" y="3"/>
                    <a:pt x="7" y="2"/>
                    <a:pt x="9" y="2"/>
                  </a:cubicBezTo>
                  <a:cubicBezTo>
                    <a:pt x="6" y="8"/>
                    <a:pt x="8" y="9"/>
                    <a:pt x="11" y="10"/>
                  </a:cubicBezTo>
                  <a:cubicBezTo>
                    <a:pt x="14" y="11"/>
                    <a:pt x="11" y="18"/>
                    <a:pt x="13" y="18"/>
                  </a:cubicBezTo>
                  <a:cubicBezTo>
                    <a:pt x="15" y="19"/>
                    <a:pt x="14" y="36"/>
                    <a:pt x="14" y="39"/>
                  </a:cubicBezTo>
                  <a:cubicBezTo>
                    <a:pt x="14" y="41"/>
                    <a:pt x="13" y="39"/>
                    <a:pt x="13" y="41"/>
                  </a:cubicBezTo>
                  <a:cubicBezTo>
                    <a:pt x="14" y="43"/>
                    <a:pt x="15" y="45"/>
                    <a:pt x="15" y="48"/>
                  </a:cubicBezTo>
                  <a:cubicBezTo>
                    <a:pt x="12" y="48"/>
                    <a:pt x="11" y="49"/>
                    <a:pt x="11" y="49"/>
                  </a:cubicBezTo>
                  <a:cubicBezTo>
                    <a:pt x="8" y="46"/>
                    <a:pt x="5" y="44"/>
                    <a:pt x="6" y="39"/>
                  </a:cubicBezTo>
                  <a:cubicBezTo>
                    <a:pt x="7" y="34"/>
                    <a:pt x="3" y="41"/>
                    <a:pt x="6" y="32"/>
                  </a:cubicBezTo>
                  <a:cubicBezTo>
                    <a:pt x="9" y="23"/>
                    <a:pt x="4" y="28"/>
                    <a:pt x="5" y="21"/>
                  </a:cubicBezTo>
                  <a:cubicBezTo>
                    <a:pt x="6" y="14"/>
                    <a:pt x="3" y="21"/>
                    <a:pt x="4" y="13"/>
                  </a:cubicBezTo>
                  <a:cubicBezTo>
                    <a:pt x="5" y="5"/>
                    <a:pt x="0" y="8"/>
                    <a:pt x="0"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2" name="Freeform 47">
              <a:extLst>
                <a:ext uri="{FF2B5EF4-FFF2-40B4-BE49-F238E27FC236}">
                  <a16:creationId xmlns:a16="http://schemas.microsoft.com/office/drawing/2014/main" id="{47C987FD-22CA-4FB7-B546-FA00806985A0}"/>
                </a:ext>
              </a:extLst>
            </p:cNvPr>
            <p:cNvSpPr>
              <a:spLocks/>
            </p:cNvSpPr>
            <p:nvPr/>
          </p:nvSpPr>
          <p:spPr bwMode="auto">
            <a:xfrm>
              <a:off x="1482" y="108"/>
              <a:ext cx="582" cy="516"/>
            </a:xfrm>
            <a:custGeom>
              <a:avLst/>
              <a:gdLst/>
              <a:ahLst/>
              <a:cxnLst>
                <a:cxn ang="0">
                  <a:pos x="35" y="86"/>
                </a:cxn>
                <a:cxn ang="0">
                  <a:pos x="0" y="86"/>
                </a:cxn>
                <a:cxn ang="0">
                  <a:pos x="14" y="78"/>
                </a:cxn>
                <a:cxn ang="0">
                  <a:pos x="26" y="64"/>
                </a:cxn>
                <a:cxn ang="0">
                  <a:pos x="28" y="43"/>
                </a:cxn>
                <a:cxn ang="0">
                  <a:pos x="32" y="34"/>
                </a:cxn>
                <a:cxn ang="0">
                  <a:pos x="44" y="25"/>
                </a:cxn>
                <a:cxn ang="0">
                  <a:pos x="60" y="1"/>
                </a:cxn>
                <a:cxn ang="0">
                  <a:pos x="66" y="8"/>
                </a:cxn>
                <a:cxn ang="0">
                  <a:pos x="76" y="8"/>
                </a:cxn>
                <a:cxn ang="0">
                  <a:pos x="81" y="7"/>
                </a:cxn>
                <a:cxn ang="0">
                  <a:pos x="87" y="9"/>
                </a:cxn>
                <a:cxn ang="0">
                  <a:pos x="94" y="35"/>
                </a:cxn>
                <a:cxn ang="0">
                  <a:pos x="94" y="40"/>
                </a:cxn>
                <a:cxn ang="0">
                  <a:pos x="80" y="43"/>
                </a:cxn>
                <a:cxn ang="0">
                  <a:pos x="73" y="48"/>
                </a:cxn>
                <a:cxn ang="0">
                  <a:pos x="71" y="55"/>
                </a:cxn>
                <a:cxn ang="0">
                  <a:pos x="63" y="61"/>
                </a:cxn>
                <a:cxn ang="0">
                  <a:pos x="42" y="70"/>
                </a:cxn>
                <a:cxn ang="0">
                  <a:pos x="35" y="76"/>
                </a:cxn>
                <a:cxn ang="0">
                  <a:pos x="35" y="86"/>
                </a:cxn>
              </a:cxnLst>
              <a:rect l="0" t="0" r="r" b="b"/>
              <a:pathLst>
                <a:path w="97" h="86">
                  <a:moveTo>
                    <a:pt x="35" y="86"/>
                  </a:moveTo>
                  <a:cubicBezTo>
                    <a:pt x="0" y="86"/>
                    <a:pt x="0" y="86"/>
                    <a:pt x="0" y="86"/>
                  </a:cubicBezTo>
                  <a:cubicBezTo>
                    <a:pt x="2" y="80"/>
                    <a:pt x="10" y="85"/>
                    <a:pt x="14" y="78"/>
                  </a:cubicBezTo>
                  <a:cubicBezTo>
                    <a:pt x="19" y="71"/>
                    <a:pt x="19" y="78"/>
                    <a:pt x="26" y="64"/>
                  </a:cubicBezTo>
                  <a:cubicBezTo>
                    <a:pt x="29" y="59"/>
                    <a:pt x="23" y="51"/>
                    <a:pt x="28" y="43"/>
                  </a:cubicBezTo>
                  <a:cubicBezTo>
                    <a:pt x="33" y="37"/>
                    <a:pt x="28" y="38"/>
                    <a:pt x="32" y="34"/>
                  </a:cubicBezTo>
                  <a:cubicBezTo>
                    <a:pt x="37" y="30"/>
                    <a:pt x="32" y="29"/>
                    <a:pt x="44" y="25"/>
                  </a:cubicBezTo>
                  <a:cubicBezTo>
                    <a:pt x="56" y="21"/>
                    <a:pt x="54" y="3"/>
                    <a:pt x="60" y="1"/>
                  </a:cubicBezTo>
                  <a:cubicBezTo>
                    <a:pt x="64" y="0"/>
                    <a:pt x="59" y="5"/>
                    <a:pt x="66" y="8"/>
                  </a:cubicBezTo>
                  <a:cubicBezTo>
                    <a:pt x="72" y="11"/>
                    <a:pt x="73" y="6"/>
                    <a:pt x="76" y="8"/>
                  </a:cubicBezTo>
                  <a:cubicBezTo>
                    <a:pt x="80" y="10"/>
                    <a:pt x="80" y="4"/>
                    <a:pt x="81" y="7"/>
                  </a:cubicBezTo>
                  <a:cubicBezTo>
                    <a:pt x="81" y="10"/>
                    <a:pt x="86" y="9"/>
                    <a:pt x="87" y="9"/>
                  </a:cubicBezTo>
                  <a:cubicBezTo>
                    <a:pt x="93" y="13"/>
                    <a:pt x="89" y="33"/>
                    <a:pt x="94" y="35"/>
                  </a:cubicBezTo>
                  <a:cubicBezTo>
                    <a:pt x="97" y="36"/>
                    <a:pt x="95" y="37"/>
                    <a:pt x="94" y="40"/>
                  </a:cubicBezTo>
                  <a:cubicBezTo>
                    <a:pt x="94" y="42"/>
                    <a:pt x="83" y="39"/>
                    <a:pt x="80" y="43"/>
                  </a:cubicBezTo>
                  <a:cubicBezTo>
                    <a:pt x="77" y="47"/>
                    <a:pt x="71" y="43"/>
                    <a:pt x="73" y="48"/>
                  </a:cubicBezTo>
                  <a:cubicBezTo>
                    <a:pt x="76" y="52"/>
                    <a:pt x="78" y="52"/>
                    <a:pt x="71" y="55"/>
                  </a:cubicBezTo>
                  <a:cubicBezTo>
                    <a:pt x="65" y="57"/>
                    <a:pt x="65" y="57"/>
                    <a:pt x="63" y="61"/>
                  </a:cubicBezTo>
                  <a:cubicBezTo>
                    <a:pt x="62" y="63"/>
                    <a:pt x="44" y="68"/>
                    <a:pt x="42" y="70"/>
                  </a:cubicBezTo>
                  <a:cubicBezTo>
                    <a:pt x="35" y="76"/>
                    <a:pt x="35" y="76"/>
                    <a:pt x="35" y="76"/>
                  </a:cubicBezTo>
                  <a:lnTo>
                    <a:pt x="35" y="86"/>
                  </a:ln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3" name="Freeform 48">
              <a:extLst>
                <a:ext uri="{FF2B5EF4-FFF2-40B4-BE49-F238E27FC236}">
                  <a16:creationId xmlns:a16="http://schemas.microsoft.com/office/drawing/2014/main" id="{AB8882A3-7217-4F52-9EE2-1B16153AA3B2}"/>
                </a:ext>
              </a:extLst>
            </p:cNvPr>
            <p:cNvSpPr>
              <a:spLocks/>
            </p:cNvSpPr>
            <p:nvPr/>
          </p:nvSpPr>
          <p:spPr bwMode="auto">
            <a:xfrm>
              <a:off x="1290" y="624"/>
              <a:ext cx="402" cy="420"/>
            </a:xfrm>
            <a:custGeom>
              <a:avLst/>
              <a:gdLst/>
              <a:ahLst/>
              <a:cxnLst>
                <a:cxn ang="0">
                  <a:pos x="67" y="4"/>
                </a:cxn>
                <a:cxn ang="0">
                  <a:pos x="67" y="17"/>
                </a:cxn>
                <a:cxn ang="0">
                  <a:pos x="41" y="17"/>
                </a:cxn>
                <a:cxn ang="0">
                  <a:pos x="41" y="43"/>
                </a:cxn>
                <a:cxn ang="0">
                  <a:pos x="33" y="64"/>
                </a:cxn>
                <a:cxn ang="0">
                  <a:pos x="3" y="64"/>
                </a:cxn>
                <a:cxn ang="0">
                  <a:pos x="1" y="69"/>
                </a:cxn>
                <a:cxn ang="0">
                  <a:pos x="1" y="60"/>
                </a:cxn>
                <a:cxn ang="0">
                  <a:pos x="7" y="50"/>
                </a:cxn>
                <a:cxn ang="0">
                  <a:pos x="10" y="40"/>
                </a:cxn>
                <a:cxn ang="0">
                  <a:pos x="13" y="36"/>
                </a:cxn>
                <a:cxn ang="0">
                  <a:pos x="18" y="26"/>
                </a:cxn>
                <a:cxn ang="0">
                  <a:pos x="21" y="17"/>
                </a:cxn>
                <a:cxn ang="0">
                  <a:pos x="32" y="0"/>
                </a:cxn>
                <a:cxn ang="0">
                  <a:pos x="67" y="0"/>
                </a:cxn>
                <a:cxn ang="0">
                  <a:pos x="67" y="4"/>
                </a:cxn>
              </a:cxnLst>
              <a:rect l="0" t="0" r="r" b="b"/>
              <a:pathLst>
                <a:path w="67" h="70">
                  <a:moveTo>
                    <a:pt x="67" y="4"/>
                  </a:moveTo>
                  <a:cubicBezTo>
                    <a:pt x="67" y="17"/>
                    <a:pt x="67" y="17"/>
                    <a:pt x="67" y="17"/>
                  </a:cubicBezTo>
                  <a:cubicBezTo>
                    <a:pt x="41" y="17"/>
                    <a:pt x="41" y="17"/>
                    <a:pt x="41" y="17"/>
                  </a:cubicBezTo>
                  <a:cubicBezTo>
                    <a:pt x="41" y="43"/>
                    <a:pt x="41" y="43"/>
                    <a:pt x="41" y="43"/>
                  </a:cubicBezTo>
                  <a:cubicBezTo>
                    <a:pt x="32" y="47"/>
                    <a:pt x="31" y="45"/>
                    <a:pt x="33" y="64"/>
                  </a:cubicBezTo>
                  <a:cubicBezTo>
                    <a:pt x="33" y="64"/>
                    <a:pt x="4" y="64"/>
                    <a:pt x="3" y="64"/>
                  </a:cubicBezTo>
                  <a:cubicBezTo>
                    <a:pt x="2" y="64"/>
                    <a:pt x="0" y="67"/>
                    <a:pt x="1" y="69"/>
                  </a:cubicBezTo>
                  <a:cubicBezTo>
                    <a:pt x="0" y="70"/>
                    <a:pt x="0" y="67"/>
                    <a:pt x="1" y="60"/>
                  </a:cubicBezTo>
                  <a:cubicBezTo>
                    <a:pt x="3" y="53"/>
                    <a:pt x="7" y="56"/>
                    <a:pt x="7" y="50"/>
                  </a:cubicBezTo>
                  <a:cubicBezTo>
                    <a:pt x="7" y="44"/>
                    <a:pt x="11" y="40"/>
                    <a:pt x="10" y="40"/>
                  </a:cubicBezTo>
                  <a:cubicBezTo>
                    <a:pt x="9" y="41"/>
                    <a:pt x="7" y="41"/>
                    <a:pt x="13" y="36"/>
                  </a:cubicBezTo>
                  <a:cubicBezTo>
                    <a:pt x="16" y="31"/>
                    <a:pt x="18" y="33"/>
                    <a:pt x="18" y="26"/>
                  </a:cubicBezTo>
                  <a:cubicBezTo>
                    <a:pt x="19" y="18"/>
                    <a:pt x="20" y="23"/>
                    <a:pt x="21" y="17"/>
                  </a:cubicBezTo>
                  <a:cubicBezTo>
                    <a:pt x="23" y="9"/>
                    <a:pt x="26" y="18"/>
                    <a:pt x="32" y="0"/>
                  </a:cubicBezTo>
                  <a:cubicBezTo>
                    <a:pt x="67" y="0"/>
                    <a:pt x="67" y="0"/>
                    <a:pt x="67" y="0"/>
                  </a:cubicBezTo>
                  <a:lnTo>
                    <a:pt x="67" y="4"/>
                  </a:ln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4" name="Freeform 49">
              <a:extLst>
                <a:ext uri="{FF2B5EF4-FFF2-40B4-BE49-F238E27FC236}">
                  <a16:creationId xmlns:a16="http://schemas.microsoft.com/office/drawing/2014/main" id="{DBDB25CD-2D9B-4E2B-A25D-C862569FC772}"/>
                </a:ext>
              </a:extLst>
            </p:cNvPr>
            <p:cNvSpPr>
              <a:spLocks/>
            </p:cNvSpPr>
            <p:nvPr/>
          </p:nvSpPr>
          <p:spPr bwMode="auto">
            <a:xfrm>
              <a:off x="1344" y="594"/>
              <a:ext cx="36" cy="30"/>
            </a:xfrm>
            <a:custGeom>
              <a:avLst/>
              <a:gdLst/>
              <a:ahLst/>
              <a:cxnLst>
                <a:cxn ang="0">
                  <a:pos x="2" y="5"/>
                </a:cxn>
                <a:cxn ang="0">
                  <a:pos x="4" y="0"/>
                </a:cxn>
                <a:cxn ang="0">
                  <a:pos x="2" y="5"/>
                </a:cxn>
              </a:cxnLst>
              <a:rect l="0" t="0" r="r" b="b"/>
              <a:pathLst>
                <a:path w="6" h="5">
                  <a:moveTo>
                    <a:pt x="2" y="5"/>
                  </a:moveTo>
                  <a:cubicBezTo>
                    <a:pt x="0" y="5"/>
                    <a:pt x="1" y="0"/>
                    <a:pt x="4" y="0"/>
                  </a:cubicBezTo>
                  <a:cubicBezTo>
                    <a:pt x="6" y="1"/>
                    <a:pt x="4" y="4"/>
                    <a:pt x="2" y="5"/>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5" name="Freeform 50">
              <a:extLst>
                <a:ext uri="{FF2B5EF4-FFF2-40B4-BE49-F238E27FC236}">
                  <a16:creationId xmlns:a16="http://schemas.microsoft.com/office/drawing/2014/main" id="{B15FE6D5-8D93-4F95-BD50-ADBAE1C8117D}"/>
                </a:ext>
              </a:extLst>
            </p:cNvPr>
            <p:cNvSpPr>
              <a:spLocks/>
            </p:cNvSpPr>
            <p:nvPr/>
          </p:nvSpPr>
          <p:spPr bwMode="auto">
            <a:xfrm>
              <a:off x="1410" y="558"/>
              <a:ext cx="42" cy="48"/>
            </a:xfrm>
            <a:custGeom>
              <a:avLst/>
              <a:gdLst/>
              <a:ahLst/>
              <a:cxnLst>
                <a:cxn ang="0">
                  <a:pos x="4" y="6"/>
                </a:cxn>
                <a:cxn ang="0">
                  <a:pos x="2" y="6"/>
                </a:cxn>
                <a:cxn ang="0">
                  <a:pos x="5" y="0"/>
                </a:cxn>
                <a:cxn ang="0">
                  <a:pos x="4" y="6"/>
                </a:cxn>
              </a:cxnLst>
              <a:rect l="0" t="0" r="r" b="b"/>
              <a:pathLst>
                <a:path w="7" h="8">
                  <a:moveTo>
                    <a:pt x="4" y="6"/>
                  </a:moveTo>
                  <a:cubicBezTo>
                    <a:pt x="0" y="8"/>
                    <a:pt x="0" y="8"/>
                    <a:pt x="2" y="6"/>
                  </a:cubicBezTo>
                  <a:cubicBezTo>
                    <a:pt x="4" y="5"/>
                    <a:pt x="3" y="0"/>
                    <a:pt x="5" y="0"/>
                  </a:cubicBezTo>
                  <a:cubicBezTo>
                    <a:pt x="7" y="1"/>
                    <a:pt x="6" y="6"/>
                    <a:pt x="4" y="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6" name="Freeform 51">
              <a:extLst>
                <a:ext uri="{FF2B5EF4-FFF2-40B4-BE49-F238E27FC236}">
                  <a16:creationId xmlns:a16="http://schemas.microsoft.com/office/drawing/2014/main" id="{59E0AD70-867E-45E0-AEC1-097A9C6AE870}"/>
                </a:ext>
              </a:extLst>
            </p:cNvPr>
            <p:cNvSpPr>
              <a:spLocks/>
            </p:cNvSpPr>
            <p:nvPr/>
          </p:nvSpPr>
          <p:spPr bwMode="auto">
            <a:xfrm>
              <a:off x="1440" y="528"/>
              <a:ext cx="24" cy="30"/>
            </a:xfrm>
            <a:custGeom>
              <a:avLst/>
              <a:gdLst/>
              <a:ahLst/>
              <a:cxnLst>
                <a:cxn ang="0">
                  <a:pos x="1" y="3"/>
                </a:cxn>
                <a:cxn ang="0">
                  <a:pos x="3" y="1"/>
                </a:cxn>
                <a:cxn ang="0">
                  <a:pos x="3" y="3"/>
                </a:cxn>
                <a:cxn ang="0">
                  <a:pos x="1" y="3"/>
                </a:cxn>
              </a:cxnLst>
              <a:rect l="0" t="0" r="r" b="b"/>
              <a:pathLst>
                <a:path w="4" h="5">
                  <a:moveTo>
                    <a:pt x="1" y="3"/>
                  </a:moveTo>
                  <a:cubicBezTo>
                    <a:pt x="1" y="1"/>
                    <a:pt x="3" y="2"/>
                    <a:pt x="3" y="1"/>
                  </a:cubicBezTo>
                  <a:cubicBezTo>
                    <a:pt x="4" y="0"/>
                    <a:pt x="4" y="2"/>
                    <a:pt x="3" y="3"/>
                  </a:cubicBezTo>
                  <a:cubicBezTo>
                    <a:pt x="2" y="4"/>
                    <a:pt x="0" y="5"/>
                    <a:pt x="1" y="3"/>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7" name="Freeform 52">
              <a:extLst>
                <a:ext uri="{FF2B5EF4-FFF2-40B4-BE49-F238E27FC236}">
                  <a16:creationId xmlns:a16="http://schemas.microsoft.com/office/drawing/2014/main" id="{56584C4D-4671-4753-86E4-AE855ED89643}"/>
                </a:ext>
              </a:extLst>
            </p:cNvPr>
            <p:cNvSpPr>
              <a:spLocks/>
            </p:cNvSpPr>
            <p:nvPr/>
          </p:nvSpPr>
          <p:spPr bwMode="auto">
            <a:xfrm>
              <a:off x="1290" y="564"/>
              <a:ext cx="48" cy="42"/>
            </a:xfrm>
            <a:custGeom>
              <a:avLst/>
              <a:gdLst/>
              <a:ahLst/>
              <a:cxnLst>
                <a:cxn ang="0">
                  <a:pos x="3" y="6"/>
                </a:cxn>
                <a:cxn ang="0">
                  <a:pos x="2" y="3"/>
                </a:cxn>
                <a:cxn ang="0">
                  <a:pos x="8" y="1"/>
                </a:cxn>
                <a:cxn ang="0">
                  <a:pos x="5" y="5"/>
                </a:cxn>
                <a:cxn ang="0">
                  <a:pos x="3" y="6"/>
                </a:cxn>
              </a:cxnLst>
              <a:rect l="0" t="0" r="r" b="b"/>
              <a:pathLst>
                <a:path w="8" h="7">
                  <a:moveTo>
                    <a:pt x="3" y="6"/>
                  </a:moveTo>
                  <a:cubicBezTo>
                    <a:pt x="2" y="4"/>
                    <a:pt x="0" y="3"/>
                    <a:pt x="2" y="3"/>
                  </a:cubicBezTo>
                  <a:cubicBezTo>
                    <a:pt x="4" y="3"/>
                    <a:pt x="7" y="0"/>
                    <a:pt x="8" y="1"/>
                  </a:cubicBezTo>
                  <a:cubicBezTo>
                    <a:pt x="8" y="2"/>
                    <a:pt x="6" y="2"/>
                    <a:pt x="5" y="5"/>
                  </a:cubicBezTo>
                  <a:cubicBezTo>
                    <a:pt x="4" y="7"/>
                    <a:pt x="4" y="7"/>
                    <a:pt x="3" y="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8" name="Freeform 53">
              <a:extLst>
                <a:ext uri="{FF2B5EF4-FFF2-40B4-BE49-F238E27FC236}">
                  <a16:creationId xmlns:a16="http://schemas.microsoft.com/office/drawing/2014/main" id="{682807C9-E579-4A38-AB4C-EBFBE4AFD3D6}"/>
                </a:ext>
              </a:extLst>
            </p:cNvPr>
            <p:cNvSpPr>
              <a:spLocks/>
            </p:cNvSpPr>
            <p:nvPr/>
          </p:nvSpPr>
          <p:spPr bwMode="auto">
            <a:xfrm>
              <a:off x="1242" y="552"/>
              <a:ext cx="24" cy="30"/>
            </a:xfrm>
            <a:custGeom>
              <a:avLst/>
              <a:gdLst/>
              <a:ahLst/>
              <a:cxnLst>
                <a:cxn ang="0">
                  <a:pos x="1" y="1"/>
                </a:cxn>
                <a:cxn ang="0">
                  <a:pos x="2" y="4"/>
                </a:cxn>
                <a:cxn ang="0">
                  <a:pos x="1" y="1"/>
                </a:cxn>
              </a:cxnLst>
              <a:rect l="0" t="0" r="r" b="b"/>
              <a:pathLst>
                <a:path w="4" h="5">
                  <a:moveTo>
                    <a:pt x="1" y="1"/>
                  </a:moveTo>
                  <a:cubicBezTo>
                    <a:pt x="2" y="0"/>
                    <a:pt x="4" y="3"/>
                    <a:pt x="2" y="4"/>
                  </a:cubicBezTo>
                  <a:cubicBezTo>
                    <a:pt x="1" y="5"/>
                    <a:pt x="0" y="1"/>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59" name="Freeform 54">
              <a:extLst>
                <a:ext uri="{FF2B5EF4-FFF2-40B4-BE49-F238E27FC236}">
                  <a16:creationId xmlns:a16="http://schemas.microsoft.com/office/drawing/2014/main" id="{1B5A27B4-3AF0-4FDC-B0FA-F2CC3B6BDF5F}"/>
                </a:ext>
              </a:extLst>
            </p:cNvPr>
            <p:cNvSpPr>
              <a:spLocks/>
            </p:cNvSpPr>
            <p:nvPr/>
          </p:nvSpPr>
          <p:spPr bwMode="auto">
            <a:xfrm>
              <a:off x="1272" y="588"/>
              <a:ext cx="18" cy="18"/>
            </a:xfrm>
            <a:custGeom>
              <a:avLst/>
              <a:gdLst/>
              <a:ahLst/>
              <a:cxnLst>
                <a:cxn ang="0">
                  <a:pos x="1" y="1"/>
                </a:cxn>
                <a:cxn ang="0">
                  <a:pos x="3" y="3"/>
                </a:cxn>
                <a:cxn ang="0">
                  <a:pos x="1" y="1"/>
                </a:cxn>
              </a:cxnLst>
              <a:rect l="0" t="0" r="r" b="b"/>
              <a:pathLst>
                <a:path w="3" h="3">
                  <a:moveTo>
                    <a:pt x="1" y="1"/>
                  </a:moveTo>
                  <a:cubicBezTo>
                    <a:pt x="2" y="0"/>
                    <a:pt x="3" y="2"/>
                    <a:pt x="3" y="3"/>
                  </a:cubicBezTo>
                  <a:cubicBezTo>
                    <a:pt x="2" y="3"/>
                    <a:pt x="0" y="2"/>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0" name="Freeform 55">
              <a:extLst>
                <a:ext uri="{FF2B5EF4-FFF2-40B4-BE49-F238E27FC236}">
                  <a16:creationId xmlns:a16="http://schemas.microsoft.com/office/drawing/2014/main" id="{C7795823-C59A-4D28-B419-6227B4DBA1D2}"/>
                </a:ext>
              </a:extLst>
            </p:cNvPr>
            <p:cNvSpPr>
              <a:spLocks/>
            </p:cNvSpPr>
            <p:nvPr/>
          </p:nvSpPr>
          <p:spPr bwMode="auto">
            <a:xfrm>
              <a:off x="1230" y="612"/>
              <a:ext cx="18" cy="18"/>
            </a:xfrm>
            <a:custGeom>
              <a:avLst/>
              <a:gdLst/>
              <a:ahLst/>
              <a:cxnLst>
                <a:cxn ang="0">
                  <a:pos x="2" y="1"/>
                </a:cxn>
                <a:cxn ang="0">
                  <a:pos x="3" y="2"/>
                </a:cxn>
                <a:cxn ang="0">
                  <a:pos x="2" y="1"/>
                </a:cxn>
              </a:cxnLst>
              <a:rect l="0" t="0" r="r" b="b"/>
              <a:pathLst>
                <a:path w="3" h="3">
                  <a:moveTo>
                    <a:pt x="2" y="1"/>
                  </a:moveTo>
                  <a:cubicBezTo>
                    <a:pt x="3" y="0"/>
                    <a:pt x="3" y="0"/>
                    <a:pt x="3" y="2"/>
                  </a:cubicBezTo>
                  <a:cubicBezTo>
                    <a:pt x="3" y="3"/>
                    <a:pt x="0" y="2"/>
                    <a:pt x="2"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1" name="Freeform 56">
              <a:extLst>
                <a:ext uri="{FF2B5EF4-FFF2-40B4-BE49-F238E27FC236}">
                  <a16:creationId xmlns:a16="http://schemas.microsoft.com/office/drawing/2014/main" id="{1086CCEE-A5FD-4E95-A283-229E001DFD31}"/>
                </a:ext>
              </a:extLst>
            </p:cNvPr>
            <p:cNvSpPr>
              <a:spLocks/>
            </p:cNvSpPr>
            <p:nvPr/>
          </p:nvSpPr>
          <p:spPr bwMode="auto">
            <a:xfrm>
              <a:off x="1560" y="1752"/>
              <a:ext cx="198" cy="246"/>
            </a:xfrm>
            <a:custGeom>
              <a:avLst/>
              <a:gdLst/>
              <a:ahLst/>
              <a:cxnLst>
                <a:cxn ang="0">
                  <a:pos x="10" y="1"/>
                </a:cxn>
                <a:cxn ang="0">
                  <a:pos x="16" y="3"/>
                </a:cxn>
                <a:cxn ang="0">
                  <a:pos x="17" y="10"/>
                </a:cxn>
                <a:cxn ang="0">
                  <a:pos x="18" y="13"/>
                </a:cxn>
                <a:cxn ang="0">
                  <a:pos x="24" y="9"/>
                </a:cxn>
                <a:cxn ang="0">
                  <a:pos x="23" y="19"/>
                </a:cxn>
                <a:cxn ang="0">
                  <a:pos x="29" y="24"/>
                </a:cxn>
                <a:cxn ang="0">
                  <a:pos x="32" y="28"/>
                </a:cxn>
                <a:cxn ang="0">
                  <a:pos x="32" y="41"/>
                </a:cxn>
                <a:cxn ang="0">
                  <a:pos x="27" y="39"/>
                </a:cxn>
                <a:cxn ang="0">
                  <a:pos x="13" y="28"/>
                </a:cxn>
                <a:cxn ang="0">
                  <a:pos x="6" y="22"/>
                </a:cxn>
                <a:cxn ang="0">
                  <a:pos x="0" y="16"/>
                </a:cxn>
                <a:cxn ang="0">
                  <a:pos x="7" y="6"/>
                </a:cxn>
                <a:cxn ang="0">
                  <a:pos x="10" y="1"/>
                </a:cxn>
              </a:cxnLst>
              <a:rect l="0" t="0" r="r" b="b"/>
              <a:pathLst>
                <a:path w="33" h="41">
                  <a:moveTo>
                    <a:pt x="10" y="1"/>
                  </a:moveTo>
                  <a:cubicBezTo>
                    <a:pt x="12" y="0"/>
                    <a:pt x="17" y="1"/>
                    <a:pt x="16" y="3"/>
                  </a:cubicBezTo>
                  <a:cubicBezTo>
                    <a:pt x="15" y="5"/>
                    <a:pt x="17" y="7"/>
                    <a:pt x="17" y="10"/>
                  </a:cubicBezTo>
                  <a:cubicBezTo>
                    <a:pt x="16" y="13"/>
                    <a:pt x="17" y="10"/>
                    <a:pt x="18" y="13"/>
                  </a:cubicBezTo>
                  <a:cubicBezTo>
                    <a:pt x="20" y="16"/>
                    <a:pt x="22" y="8"/>
                    <a:pt x="24" y="9"/>
                  </a:cubicBezTo>
                  <a:cubicBezTo>
                    <a:pt x="26" y="15"/>
                    <a:pt x="25" y="17"/>
                    <a:pt x="23" y="19"/>
                  </a:cubicBezTo>
                  <a:cubicBezTo>
                    <a:pt x="22" y="21"/>
                    <a:pt x="29" y="21"/>
                    <a:pt x="29" y="24"/>
                  </a:cubicBezTo>
                  <a:cubicBezTo>
                    <a:pt x="30" y="27"/>
                    <a:pt x="33" y="25"/>
                    <a:pt x="32" y="28"/>
                  </a:cubicBezTo>
                  <a:cubicBezTo>
                    <a:pt x="32" y="32"/>
                    <a:pt x="31" y="36"/>
                    <a:pt x="32" y="41"/>
                  </a:cubicBezTo>
                  <a:cubicBezTo>
                    <a:pt x="29" y="41"/>
                    <a:pt x="31" y="40"/>
                    <a:pt x="27" y="39"/>
                  </a:cubicBezTo>
                  <a:cubicBezTo>
                    <a:pt x="24" y="38"/>
                    <a:pt x="18" y="34"/>
                    <a:pt x="13" y="28"/>
                  </a:cubicBezTo>
                  <a:cubicBezTo>
                    <a:pt x="9" y="22"/>
                    <a:pt x="6" y="24"/>
                    <a:pt x="6" y="22"/>
                  </a:cubicBezTo>
                  <a:cubicBezTo>
                    <a:pt x="6" y="20"/>
                    <a:pt x="2" y="20"/>
                    <a:pt x="0" y="16"/>
                  </a:cubicBezTo>
                  <a:cubicBezTo>
                    <a:pt x="5" y="8"/>
                    <a:pt x="7" y="9"/>
                    <a:pt x="7" y="6"/>
                  </a:cubicBezTo>
                  <a:cubicBezTo>
                    <a:pt x="7" y="4"/>
                    <a:pt x="10" y="6"/>
                    <a:pt x="10" y="1"/>
                  </a:cubicBezTo>
                  <a:close/>
                </a:path>
              </a:pathLst>
            </a:custGeom>
            <a:solidFill>
              <a:srgbClr val="C0000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2" name="Freeform 57">
              <a:extLst>
                <a:ext uri="{FF2B5EF4-FFF2-40B4-BE49-F238E27FC236}">
                  <a16:creationId xmlns:a16="http://schemas.microsoft.com/office/drawing/2014/main" id="{81A76696-26AF-4CA7-AF2A-EB9AEB70C688}"/>
                </a:ext>
              </a:extLst>
            </p:cNvPr>
            <p:cNvSpPr>
              <a:spLocks/>
            </p:cNvSpPr>
            <p:nvPr/>
          </p:nvSpPr>
          <p:spPr bwMode="auto">
            <a:xfrm>
              <a:off x="1470" y="1662"/>
              <a:ext cx="150" cy="186"/>
            </a:xfrm>
            <a:custGeom>
              <a:avLst/>
              <a:gdLst/>
              <a:ahLst/>
              <a:cxnLst>
                <a:cxn ang="0">
                  <a:pos x="15" y="31"/>
                </a:cxn>
                <a:cxn ang="0">
                  <a:pos x="22" y="21"/>
                </a:cxn>
                <a:cxn ang="0">
                  <a:pos x="25" y="16"/>
                </a:cxn>
                <a:cxn ang="0">
                  <a:pos x="23" y="12"/>
                </a:cxn>
                <a:cxn ang="0">
                  <a:pos x="21" y="9"/>
                </a:cxn>
                <a:cxn ang="0">
                  <a:pos x="19" y="4"/>
                </a:cxn>
                <a:cxn ang="0">
                  <a:pos x="11" y="2"/>
                </a:cxn>
                <a:cxn ang="0">
                  <a:pos x="7" y="4"/>
                </a:cxn>
                <a:cxn ang="0">
                  <a:pos x="1" y="11"/>
                </a:cxn>
                <a:cxn ang="0">
                  <a:pos x="1" y="14"/>
                </a:cxn>
                <a:cxn ang="0">
                  <a:pos x="4" y="15"/>
                </a:cxn>
                <a:cxn ang="0">
                  <a:pos x="1" y="17"/>
                </a:cxn>
                <a:cxn ang="0">
                  <a:pos x="4" y="20"/>
                </a:cxn>
                <a:cxn ang="0">
                  <a:pos x="3" y="22"/>
                </a:cxn>
                <a:cxn ang="0">
                  <a:pos x="7" y="24"/>
                </a:cxn>
                <a:cxn ang="0">
                  <a:pos x="8" y="27"/>
                </a:cxn>
                <a:cxn ang="0">
                  <a:pos x="15" y="31"/>
                </a:cxn>
              </a:cxnLst>
              <a:rect l="0" t="0" r="r" b="b"/>
              <a:pathLst>
                <a:path w="25" h="31">
                  <a:moveTo>
                    <a:pt x="15" y="31"/>
                  </a:moveTo>
                  <a:cubicBezTo>
                    <a:pt x="20" y="23"/>
                    <a:pt x="22" y="24"/>
                    <a:pt x="22" y="21"/>
                  </a:cubicBezTo>
                  <a:cubicBezTo>
                    <a:pt x="22" y="19"/>
                    <a:pt x="25" y="21"/>
                    <a:pt x="25" y="16"/>
                  </a:cubicBezTo>
                  <a:cubicBezTo>
                    <a:pt x="20" y="21"/>
                    <a:pt x="24" y="14"/>
                    <a:pt x="23" y="12"/>
                  </a:cubicBezTo>
                  <a:cubicBezTo>
                    <a:pt x="21" y="10"/>
                    <a:pt x="21" y="10"/>
                    <a:pt x="21" y="9"/>
                  </a:cubicBezTo>
                  <a:cubicBezTo>
                    <a:pt x="22" y="7"/>
                    <a:pt x="21" y="9"/>
                    <a:pt x="19" y="4"/>
                  </a:cubicBezTo>
                  <a:cubicBezTo>
                    <a:pt x="18" y="0"/>
                    <a:pt x="11" y="1"/>
                    <a:pt x="11" y="2"/>
                  </a:cubicBezTo>
                  <a:cubicBezTo>
                    <a:pt x="11" y="4"/>
                    <a:pt x="8" y="0"/>
                    <a:pt x="7" y="4"/>
                  </a:cubicBezTo>
                  <a:cubicBezTo>
                    <a:pt x="6" y="7"/>
                    <a:pt x="3" y="10"/>
                    <a:pt x="1" y="11"/>
                  </a:cubicBezTo>
                  <a:cubicBezTo>
                    <a:pt x="4" y="13"/>
                    <a:pt x="0" y="12"/>
                    <a:pt x="1" y="14"/>
                  </a:cubicBezTo>
                  <a:cubicBezTo>
                    <a:pt x="2" y="16"/>
                    <a:pt x="2" y="14"/>
                    <a:pt x="4" y="15"/>
                  </a:cubicBezTo>
                  <a:cubicBezTo>
                    <a:pt x="2" y="18"/>
                    <a:pt x="0" y="15"/>
                    <a:pt x="1" y="17"/>
                  </a:cubicBezTo>
                  <a:cubicBezTo>
                    <a:pt x="2" y="20"/>
                    <a:pt x="3" y="17"/>
                    <a:pt x="4" y="20"/>
                  </a:cubicBezTo>
                  <a:cubicBezTo>
                    <a:pt x="5" y="22"/>
                    <a:pt x="2" y="21"/>
                    <a:pt x="3" y="22"/>
                  </a:cubicBezTo>
                  <a:cubicBezTo>
                    <a:pt x="4" y="23"/>
                    <a:pt x="6" y="23"/>
                    <a:pt x="7" y="24"/>
                  </a:cubicBezTo>
                  <a:cubicBezTo>
                    <a:pt x="9" y="26"/>
                    <a:pt x="5" y="26"/>
                    <a:pt x="8" y="27"/>
                  </a:cubicBezTo>
                  <a:cubicBezTo>
                    <a:pt x="11" y="29"/>
                    <a:pt x="14" y="29"/>
                    <a:pt x="15" y="31"/>
                  </a:cubicBezTo>
                  <a:close/>
                </a:path>
              </a:pathLst>
            </a:custGeom>
            <a:solidFill>
              <a:srgbClr val="5E729B"/>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highlight>
                  <a:srgbClr val="0000FF"/>
                </a:highlight>
                <a:uLnTx/>
                <a:uFillTx/>
                <a:latin typeface="Century Gothic"/>
                <a:ea typeface="+mn-ea"/>
                <a:cs typeface="+mn-cs"/>
              </a:endParaRPr>
            </a:p>
          </p:txBody>
        </p:sp>
        <p:sp>
          <p:nvSpPr>
            <p:cNvPr id="63" name="Freeform 58">
              <a:extLst>
                <a:ext uri="{FF2B5EF4-FFF2-40B4-BE49-F238E27FC236}">
                  <a16:creationId xmlns:a16="http://schemas.microsoft.com/office/drawing/2014/main" id="{FEFE6EE3-F808-4984-BC01-BB04338F8D45}"/>
                </a:ext>
              </a:extLst>
            </p:cNvPr>
            <p:cNvSpPr>
              <a:spLocks/>
            </p:cNvSpPr>
            <p:nvPr/>
          </p:nvSpPr>
          <p:spPr bwMode="auto">
            <a:xfrm>
              <a:off x="1266" y="1284"/>
              <a:ext cx="306" cy="258"/>
            </a:xfrm>
            <a:custGeom>
              <a:avLst/>
              <a:gdLst/>
              <a:ahLst/>
              <a:cxnLst>
                <a:cxn ang="0">
                  <a:pos x="9" y="30"/>
                </a:cxn>
                <a:cxn ang="0">
                  <a:pos x="3" y="19"/>
                </a:cxn>
                <a:cxn ang="0">
                  <a:pos x="3" y="17"/>
                </a:cxn>
                <a:cxn ang="0">
                  <a:pos x="9" y="4"/>
                </a:cxn>
                <a:cxn ang="0">
                  <a:pos x="24" y="0"/>
                </a:cxn>
                <a:cxn ang="0">
                  <a:pos x="33" y="6"/>
                </a:cxn>
                <a:cxn ang="0">
                  <a:pos x="43" y="19"/>
                </a:cxn>
                <a:cxn ang="0">
                  <a:pos x="45" y="25"/>
                </a:cxn>
                <a:cxn ang="0">
                  <a:pos x="45" y="31"/>
                </a:cxn>
                <a:cxn ang="0">
                  <a:pos x="50" y="35"/>
                </a:cxn>
                <a:cxn ang="0">
                  <a:pos x="50" y="41"/>
                </a:cxn>
                <a:cxn ang="0">
                  <a:pos x="43" y="41"/>
                </a:cxn>
                <a:cxn ang="0">
                  <a:pos x="31" y="39"/>
                </a:cxn>
                <a:cxn ang="0">
                  <a:pos x="19" y="39"/>
                </a:cxn>
                <a:cxn ang="0">
                  <a:pos x="18" y="40"/>
                </a:cxn>
                <a:cxn ang="0">
                  <a:pos x="9" y="43"/>
                </a:cxn>
                <a:cxn ang="0">
                  <a:pos x="8" y="40"/>
                </a:cxn>
                <a:cxn ang="0">
                  <a:pos x="16" y="40"/>
                </a:cxn>
                <a:cxn ang="0">
                  <a:pos x="12" y="39"/>
                </a:cxn>
                <a:cxn ang="0">
                  <a:pos x="8" y="39"/>
                </a:cxn>
                <a:cxn ang="0">
                  <a:pos x="7" y="35"/>
                </a:cxn>
                <a:cxn ang="0">
                  <a:pos x="15" y="34"/>
                </a:cxn>
                <a:cxn ang="0">
                  <a:pos x="19" y="31"/>
                </a:cxn>
                <a:cxn ang="0">
                  <a:pos x="25" y="32"/>
                </a:cxn>
                <a:cxn ang="0">
                  <a:pos x="31" y="31"/>
                </a:cxn>
                <a:cxn ang="0">
                  <a:pos x="26" y="30"/>
                </a:cxn>
                <a:cxn ang="0">
                  <a:pos x="22" y="29"/>
                </a:cxn>
                <a:cxn ang="0">
                  <a:pos x="18" y="29"/>
                </a:cxn>
                <a:cxn ang="0">
                  <a:pos x="9" y="30"/>
                </a:cxn>
              </a:cxnLst>
              <a:rect l="0" t="0" r="r" b="b"/>
              <a:pathLst>
                <a:path w="51" h="43">
                  <a:moveTo>
                    <a:pt x="9" y="30"/>
                  </a:moveTo>
                  <a:cubicBezTo>
                    <a:pt x="6" y="26"/>
                    <a:pt x="5" y="18"/>
                    <a:pt x="3" y="19"/>
                  </a:cubicBezTo>
                  <a:cubicBezTo>
                    <a:pt x="1" y="20"/>
                    <a:pt x="0" y="18"/>
                    <a:pt x="3" y="17"/>
                  </a:cubicBezTo>
                  <a:cubicBezTo>
                    <a:pt x="8" y="15"/>
                    <a:pt x="9" y="7"/>
                    <a:pt x="9" y="4"/>
                  </a:cubicBezTo>
                  <a:cubicBezTo>
                    <a:pt x="10" y="0"/>
                    <a:pt x="21" y="1"/>
                    <a:pt x="24" y="0"/>
                  </a:cubicBezTo>
                  <a:cubicBezTo>
                    <a:pt x="28" y="0"/>
                    <a:pt x="31" y="4"/>
                    <a:pt x="33" y="6"/>
                  </a:cubicBezTo>
                  <a:cubicBezTo>
                    <a:pt x="35" y="7"/>
                    <a:pt x="40" y="17"/>
                    <a:pt x="43" y="19"/>
                  </a:cubicBezTo>
                  <a:cubicBezTo>
                    <a:pt x="42" y="23"/>
                    <a:pt x="45" y="21"/>
                    <a:pt x="45" y="25"/>
                  </a:cubicBezTo>
                  <a:cubicBezTo>
                    <a:pt x="46" y="30"/>
                    <a:pt x="43" y="27"/>
                    <a:pt x="45" y="31"/>
                  </a:cubicBezTo>
                  <a:cubicBezTo>
                    <a:pt x="47" y="34"/>
                    <a:pt x="47" y="29"/>
                    <a:pt x="50" y="35"/>
                  </a:cubicBezTo>
                  <a:cubicBezTo>
                    <a:pt x="51" y="37"/>
                    <a:pt x="49" y="38"/>
                    <a:pt x="50" y="41"/>
                  </a:cubicBezTo>
                  <a:cubicBezTo>
                    <a:pt x="47" y="41"/>
                    <a:pt x="45" y="40"/>
                    <a:pt x="43" y="41"/>
                  </a:cubicBezTo>
                  <a:cubicBezTo>
                    <a:pt x="40" y="43"/>
                    <a:pt x="37" y="38"/>
                    <a:pt x="31" y="39"/>
                  </a:cubicBezTo>
                  <a:cubicBezTo>
                    <a:pt x="28" y="39"/>
                    <a:pt x="23" y="38"/>
                    <a:pt x="19" y="39"/>
                  </a:cubicBezTo>
                  <a:cubicBezTo>
                    <a:pt x="15" y="40"/>
                    <a:pt x="21" y="40"/>
                    <a:pt x="18" y="40"/>
                  </a:cubicBezTo>
                  <a:cubicBezTo>
                    <a:pt x="15" y="41"/>
                    <a:pt x="11" y="40"/>
                    <a:pt x="9" y="43"/>
                  </a:cubicBezTo>
                  <a:cubicBezTo>
                    <a:pt x="8" y="41"/>
                    <a:pt x="6" y="42"/>
                    <a:pt x="8" y="40"/>
                  </a:cubicBezTo>
                  <a:cubicBezTo>
                    <a:pt x="10" y="38"/>
                    <a:pt x="9" y="41"/>
                    <a:pt x="16" y="40"/>
                  </a:cubicBezTo>
                  <a:cubicBezTo>
                    <a:pt x="14" y="40"/>
                    <a:pt x="14" y="38"/>
                    <a:pt x="12" y="39"/>
                  </a:cubicBezTo>
                  <a:cubicBezTo>
                    <a:pt x="10" y="40"/>
                    <a:pt x="10" y="38"/>
                    <a:pt x="8" y="39"/>
                  </a:cubicBezTo>
                  <a:cubicBezTo>
                    <a:pt x="6" y="40"/>
                    <a:pt x="8" y="37"/>
                    <a:pt x="7" y="35"/>
                  </a:cubicBezTo>
                  <a:cubicBezTo>
                    <a:pt x="10" y="33"/>
                    <a:pt x="15" y="36"/>
                    <a:pt x="15" y="34"/>
                  </a:cubicBezTo>
                  <a:cubicBezTo>
                    <a:pt x="15" y="31"/>
                    <a:pt x="18" y="33"/>
                    <a:pt x="19" y="31"/>
                  </a:cubicBezTo>
                  <a:cubicBezTo>
                    <a:pt x="21" y="29"/>
                    <a:pt x="19" y="30"/>
                    <a:pt x="25" y="32"/>
                  </a:cubicBezTo>
                  <a:cubicBezTo>
                    <a:pt x="29" y="34"/>
                    <a:pt x="32" y="32"/>
                    <a:pt x="31" y="31"/>
                  </a:cubicBezTo>
                  <a:cubicBezTo>
                    <a:pt x="29" y="29"/>
                    <a:pt x="27" y="33"/>
                    <a:pt x="26" y="30"/>
                  </a:cubicBezTo>
                  <a:cubicBezTo>
                    <a:pt x="24" y="27"/>
                    <a:pt x="23" y="31"/>
                    <a:pt x="22" y="29"/>
                  </a:cubicBezTo>
                  <a:cubicBezTo>
                    <a:pt x="22" y="26"/>
                    <a:pt x="18" y="28"/>
                    <a:pt x="18" y="29"/>
                  </a:cubicBezTo>
                  <a:cubicBezTo>
                    <a:pt x="17" y="31"/>
                    <a:pt x="15" y="29"/>
                    <a:pt x="9" y="30"/>
                  </a:cubicBezTo>
                  <a:close/>
                </a:path>
              </a:pathLst>
            </a:custGeom>
            <a:solidFill>
              <a:srgbClr val="002060"/>
            </a:solid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4" name="Freeform 59">
              <a:extLst>
                <a:ext uri="{FF2B5EF4-FFF2-40B4-BE49-F238E27FC236}">
                  <a16:creationId xmlns:a16="http://schemas.microsoft.com/office/drawing/2014/main" id="{893ABD42-A833-4B01-9E0F-AE176720416B}"/>
                </a:ext>
              </a:extLst>
            </p:cNvPr>
            <p:cNvSpPr>
              <a:spLocks/>
            </p:cNvSpPr>
            <p:nvPr/>
          </p:nvSpPr>
          <p:spPr bwMode="auto">
            <a:xfrm>
              <a:off x="1302" y="1440"/>
              <a:ext cx="156" cy="60"/>
            </a:xfrm>
            <a:custGeom>
              <a:avLst/>
              <a:gdLst/>
              <a:ahLst/>
              <a:cxnLst>
                <a:cxn ang="0">
                  <a:pos x="3" y="4"/>
                </a:cxn>
                <a:cxn ang="0">
                  <a:pos x="11" y="5"/>
                </a:cxn>
                <a:cxn ang="0">
                  <a:pos x="2" y="6"/>
                </a:cxn>
                <a:cxn ang="0">
                  <a:pos x="1" y="9"/>
                </a:cxn>
                <a:cxn ang="0">
                  <a:pos x="9" y="8"/>
                </a:cxn>
                <a:cxn ang="0">
                  <a:pos x="13" y="5"/>
                </a:cxn>
                <a:cxn ang="0">
                  <a:pos x="19" y="6"/>
                </a:cxn>
                <a:cxn ang="0">
                  <a:pos x="25" y="5"/>
                </a:cxn>
                <a:cxn ang="0">
                  <a:pos x="20" y="4"/>
                </a:cxn>
                <a:cxn ang="0">
                  <a:pos x="16" y="3"/>
                </a:cxn>
                <a:cxn ang="0">
                  <a:pos x="12" y="3"/>
                </a:cxn>
                <a:cxn ang="0">
                  <a:pos x="3" y="4"/>
                </a:cxn>
              </a:cxnLst>
              <a:rect l="0" t="0" r="r" b="b"/>
              <a:pathLst>
                <a:path w="26" h="10">
                  <a:moveTo>
                    <a:pt x="3" y="4"/>
                  </a:moveTo>
                  <a:cubicBezTo>
                    <a:pt x="4" y="7"/>
                    <a:pt x="6" y="5"/>
                    <a:pt x="11" y="5"/>
                  </a:cubicBezTo>
                  <a:cubicBezTo>
                    <a:pt x="6" y="6"/>
                    <a:pt x="3" y="8"/>
                    <a:pt x="2" y="6"/>
                  </a:cubicBezTo>
                  <a:cubicBezTo>
                    <a:pt x="1" y="4"/>
                    <a:pt x="0" y="6"/>
                    <a:pt x="1" y="9"/>
                  </a:cubicBezTo>
                  <a:cubicBezTo>
                    <a:pt x="4" y="7"/>
                    <a:pt x="9" y="10"/>
                    <a:pt x="9" y="8"/>
                  </a:cubicBezTo>
                  <a:cubicBezTo>
                    <a:pt x="9" y="5"/>
                    <a:pt x="12" y="7"/>
                    <a:pt x="13" y="5"/>
                  </a:cubicBezTo>
                  <a:cubicBezTo>
                    <a:pt x="15" y="3"/>
                    <a:pt x="13" y="4"/>
                    <a:pt x="19" y="6"/>
                  </a:cubicBezTo>
                  <a:cubicBezTo>
                    <a:pt x="23" y="8"/>
                    <a:pt x="26" y="6"/>
                    <a:pt x="25" y="5"/>
                  </a:cubicBezTo>
                  <a:cubicBezTo>
                    <a:pt x="23" y="3"/>
                    <a:pt x="21" y="7"/>
                    <a:pt x="20" y="4"/>
                  </a:cubicBezTo>
                  <a:cubicBezTo>
                    <a:pt x="18" y="1"/>
                    <a:pt x="17" y="5"/>
                    <a:pt x="16" y="3"/>
                  </a:cubicBezTo>
                  <a:cubicBezTo>
                    <a:pt x="16" y="0"/>
                    <a:pt x="12" y="2"/>
                    <a:pt x="12" y="3"/>
                  </a:cubicBezTo>
                  <a:cubicBezTo>
                    <a:pt x="11" y="5"/>
                    <a:pt x="9" y="3"/>
                    <a:pt x="3" y="4"/>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5" name="Freeform 60">
              <a:extLst>
                <a:ext uri="{FF2B5EF4-FFF2-40B4-BE49-F238E27FC236}">
                  <a16:creationId xmlns:a16="http://schemas.microsoft.com/office/drawing/2014/main" id="{1FD49005-D4CA-412E-BD03-DA1F112F29B6}"/>
                </a:ext>
              </a:extLst>
            </p:cNvPr>
            <p:cNvSpPr>
              <a:spLocks/>
            </p:cNvSpPr>
            <p:nvPr/>
          </p:nvSpPr>
          <p:spPr bwMode="auto">
            <a:xfrm>
              <a:off x="1392" y="1512"/>
              <a:ext cx="354" cy="336"/>
            </a:xfrm>
            <a:custGeom>
              <a:avLst/>
              <a:gdLst/>
              <a:ahLst/>
              <a:cxnLst>
                <a:cxn ang="0">
                  <a:pos x="38" y="41"/>
                </a:cxn>
                <a:cxn ang="0">
                  <a:pos x="36" y="37"/>
                </a:cxn>
                <a:cxn ang="0">
                  <a:pos x="34" y="34"/>
                </a:cxn>
                <a:cxn ang="0">
                  <a:pos x="32" y="29"/>
                </a:cxn>
                <a:cxn ang="0">
                  <a:pos x="24" y="27"/>
                </a:cxn>
                <a:cxn ang="0">
                  <a:pos x="20" y="29"/>
                </a:cxn>
                <a:cxn ang="0">
                  <a:pos x="14" y="36"/>
                </a:cxn>
                <a:cxn ang="0">
                  <a:pos x="14" y="34"/>
                </a:cxn>
                <a:cxn ang="0">
                  <a:pos x="12" y="32"/>
                </a:cxn>
                <a:cxn ang="0">
                  <a:pos x="11" y="29"/>
                </a:cxn>
                <a:cxn ang="0">
                  <a:pos x="8" y="26"/>
                </a:cxn>
                <a:cxn ang="0">
                  <a:pos x="4" y="23"/>
                </a:cxn>
                <a:cxn ang="0">
                  <a:pos x="4" y="20"/>
                </a:cxn>
                <a:cxn ang="0">
                  <a:pos x="2" y="19"/>
                </a:cxn>
                <a:cxn ang="0">
                  <a:pos x="3" y="16"/>
                </a:cxn>
                <a:cxn ang="0">
                  <a:pos x="0" y="19"/>
                </a:cxn>
                <a:cxn ang="0">
                  <a:pos x="0" y="17"/>
                </a:cxn>
                <a:cxn ang="0">
                  <a:pos x="5" y="11"/>
                </a:cxn>
                <a:cxn ang="0">
                  <a:pos x="9" y="11"/>
                </a:cxn>
                <a:cxn ang="0">
                  <a:pos x="9" y="6"/>
                </a:cxn>
                <a:cxn ang="0">
                  <a:pos x="10" y="1"/>
                </a:cxn>
                <a:cxn ang="0">
                  <a:pos x="22" y="3"/>
                </a:cxn>
                <a:cxn ang="0">
                  <a:pos x="29" y="3"/>
                </a:cxn>
                <a:cxn ang="0">
                  <a:pos x="31" y="6"/>
                </a:cxn>
                <a:cxn ang="0">
                  <a:pos x="34" y="7"/>
                </a:cxn>
                <a:cxn ang="0">
                  <a:pos x="40" y="6"/>
                </a:cxn>
                <a:cxn ang="0">
                  <a:pos x="44" y="5"/>
                </a:cxn>
                <a:cxn ang="0">
                  <a:pos x="47" y="3"/>
                </a:cxn>
                <a:cxn ang="0">
                  <a:pos x="49" y="7"/>
                </a:cxn>
                <a:cxn ang="0">
                  <a:pos x="50" y="11"/>
                </a:cxn>
                <a:cxn ang="0">
                  <a:pos x="52" y="14"/>
                </a:cxn>
                <a:cxn ang="0">
                  <a:pos x="51" y="17"/>
                </a:cxn>
                <a:cxn ang="0">
                  <a:pos x="53" y="20"/>
                </a:cxn>
                <a:cxn ang="0">
                  <a:pos x="56" y="25"/>
                </a:cxn>
                <a:cxn ang="0">
                  <a:pos x="55" y="30"/>
                </a:cxn>
                <a:cxn ang="0">
                  <a:pos x="57" y="36"/>
                </a:cxn>
                <a:cxn ang="0">
                  <a:pos x="58" y="42"/>
                </a:cxn>
                <a:cxn ang="0">
                  <a:pos x="54" y="43"/>
                </a:cxn>
                <a:cxn ang="0">
                  <a:pos x="56" y="45"/>
                </a:cxn>
                <a:cxn ang="0">
                  <a:pos x="52" y="49"/>
                </a:cxn>
                <a:cxn ang="0">
                  <a:pos x="46" y="53"/>
                </a:cxn>
                <a:cxn ang="0">
                  <a:pos x="45" y="50"/>
                </a:cxn>
                <a:cxn ang="0">
                  <a:pos x="44" y="43"/>
                </a:cxn>
                <a:cxn ang="0">
                  <a:pos x="38" y="41"/>
                </a:cxn>
              </a:cxnLst>
              <a:rect l="0" t="0" r="r" b="b"/>
              <a:pathLst>
                <a:path w="59" h="56">
                  <a:moveTo>
                    <a:pt x="38" y="41"/>
                  </a:moveTo>
                  <a:cubicBezTo>
                    <a:pt x="33" y="46"/>
                    <a:pt x="37" y="39"/>
                    <a:pt x="36" y="37"/>
                  </a:cubicBezTo>
                  <a:cubicBezTo>
                    <a:pt x="34" y="35"/>
                    <a:pt x="34" y="35"/>
                    <a:pt x="34" y="34"/>
                  </a:cubicBezTo>
                  <a:cubicBezTo>
                    <a:pt x="35" y="32"/>
                    <a:pt x="34" y="34"/>
                    <a:pt x="32" y="29"/>
                  </a:cubicBezTo>
                  <a:cubicBezTo>
                    <a:pt x="31" y="25"/>
                    <a:pt x="24" y="26"/>
                    <a:pt x="24" y="27"/>
                  </a:cubicBezTo>
                  <a:cubicBezTo>
                    <a:pt x="24" y="29"/>
                    <a:pt x="21" y="25"/>
                    <a:pt x="20" y="29"/>
                  </a:cubicBezTo>
                  <a:cubicBezTo>
                    <a:pt x="19" y="32"/>
                    <a:pt x="16" y="35"/>
                    <a:pt x="14" y="36"/>
                  </a:cubicBezTo>
                  <a:cubicBezTo>
                    <a:pt x="13" y="35"/>
                    <a:pt x="15" y="35"/>
                    <a:pt x="14" y="34"/>
                  </a:cubicBezTo>
                  <a:cubicBezTo>
                    <a:pt x="12" y="34"/>
                    <a:pt x="14" y="33"/>
                    <a:pt x="12" y="32"/>
                  </a:cubicBezTo>
                  <a:cubicBezTo>
                    <a:pt x="10" y="31"/>
                    <a:pt x="10" y="31"/>
                    <a:pt x="11" y="29"/>
                  </a:cubicBezTo>
                  <a:cubicBezTo>
                    <a:pt x="12" y="28"/>
                    <a:pt x="9" y="28"/>
                    <a:pt x="8" y="26"/>
                  </a:cubicBezTo>
                  <a:cubicBezTo>
                    <a:pt x="7" y="25"/>
                    <a:pt x="4" y="25"/>
                    <a:pt x="4" y="23"/>
                  </a:cubicBezTo>
                  <a:cubicBezTo>
                    <a:pt x="4" y="21"/>
                    <a:pt x="3" y="24"/>
                    <a:pt x="4" y="20"/>
                  </a:cubicBezTo>
                  <a:cubicBezTo>
                    <a:pt x="4" y="17"/>
                    <a:pt x="3" y="21"/>
                    <a:pt x="2" y="19"/>
                  </a:cubicBezTo>
                  <a:cubicBezTo>
                    <a:pt x="1" y="17"/>
                    <a:pt x="4" y="16"/>
                    <a:pt x="3" y="16"/>
                  </a:cubicBezTo>
                  <a:cubicBezTo>
                    <a:pt x="0" y="16"/>
                    <a:pt x="1" y="20"/>
                    <a:pt x="0" y="19"/>
                  </a:cubicBezTo>
                  <a:cubicBezTo>
                    <a:pt x="0" y="19"/>
                    <a:pt x="0" y="18"/>
                    <a:pt x="0" y="17"/>
                  </a:cubicBezTo>
                  <a:cubicBezTo>
                    <a:pt x="3" y="10"/>
                    <a:pt x="3" y="13"/>
                    <a:pt x="5" y="11"/>
                  </a:cubicBezTo>
                  <a:cubicBezTo>
                    <a:pt x="7" y="9"/>
                    <a:pt x="7" y="12"/>
                    <a:pt x="9" y="11"/>
                  </a:cubicBezTo>
                  <a:cubicBezTo>
                    <a:pt x="12" y="10"/>
                    <a:pt x="11" y="7"/>
                    <a:pt x="9" y="6"/>
                  </a:cubicBezTo>
                  <a:cubicBezTo>
                    <a:pt x="7" y="5"/>
                    <a:pt x="12" y="6"/>
                    <a:pt x="10" y="1"/>
                  </a:cubicBezTo>
                  <a:cubicBezTo>
                    <a:pt x="16" y="0"/>
                    <a:pt x="19" y="5"/>
                    <a:pt x="22" y="3"/>
                  </a:cubicBezTo>
                  <a:cubicBezTo>
                    <a:pt x="24" y="2"/>
                    <a:pt x="26" y="3"/>
                    <a:pt x="29" y="3"/>
                  </a:cubicBezTo>
                  <a:cubicBezTo>
                    <a:pt x="28" y="7"/>
                    <a:pt x="31" y="9"/>
                    <a:pt x="31" y="6"/>
                  </a:cubicBezTo>
                  <a:cubicBezTo>
                    <a:pt x="32" y="4"/>
                    <a:pt x="32" y="5"/>
                    <a:pt x="34" y="7"/>
                  </a:cubicBezTo>
                  <a:cubicBezTo>
                    <a:pt x="35" y="10"/>
                    <a:pt x="35" y="3"/>
                    <a:pt x="40" y="6"/>
                  </a:cubicBezTo>
                  <a:cubicBezTo>
                    <a:pt x="44" y="8"/>
                    <a:pt x="42" y="5"/>
                    <a:pt x="44" y="5"/>
                  </a:cubicBezTo>
                  <a:cubicBezTo>
                    <a:pt x="47" y="4"/>
                    <a:pt x="43" y="1"/>
                    <a:pt x="47" y="3"/>
                  </a:cubicBezTo>
                  <a:cubicBezTo>
                    <a:pt x="49" y="4"/>
                    <a:pt x="48" y="6"/>
                    <a:pt x="49" y="7"/>
                  </a:cubicBezTo>
                  <a:cubicBezTo>
                    <a:pt x="50" y="8"/>
                    <a:pt x="48" y="11"/>
                    <a:pt x="50" y="11"/>
                  </a:cubicBezTo>
                  <a:cubicBezTo>
                    <a:pt x="51" y="11"/>
                    <a:pt x="54" y="14"/>
                    <a:pt x="52" y="14"/>
                  </a:cubicBezTo>
                  <a:cubicBezTo>
                    <a:pt x="50" y="14"/>
                    <a:pt x="49" y="19"/>
                    <a:pt x="51" y="17"/>
                  </a:cubicBezTo>
                  <a:cubicBezTo>
                    <a:pt x="53" y="15"/>
                    <a:pt x="54" y="16"/>
                    <a:pt x="53" y="20"/>
                  </a:cubicBezTo>
                  <a:cubicBezTo>
                    <a:pt x="53" y="24"/>
                    <a:pt x="55" y="20"/>
                    <a:pt x="56" y="25"/>
                  </a:cubicBezTo>
                  <a:cubicBezTo>
                    <a:pt x="54" y="27"/>
                    <a:pt x="55" y="27"/>
                    <a:pt x="55" y="30"/>
                  </a:cubicBezTo>
                  <a:cubicBezTo>
                    <a:pt x="54" y="33"/>
                    <a:pt x="59" y="33"/>
                    <a:pt x="57" y="36"/>
                  </a:cubicBezTo>
                  <a:cubicBezTo>
                    <a:pt x="55" y="39"/>
                    <a:pt x="59" y="38"/>
                    <a:pt x="58" y="42"/>
                  </a:cubicBezTo>
                  <a:cubicBezTo>
                    <a:pt x="54" y="41"/>
                    <a:pt x="53" y="40"/>
                    <a:pt x="54" y="43"/>
                  </a:cubicBezTo>
                  <a:cubicBezTo>
                    <a:pt x="54" y="46"/>
                    <a:pt x="57" y="43"/>
                    <a:pt x="56" y="45"/>
                  </a:cubicBezTo>
                  <a:cubicBezTo>
                    <a:pt x="55" y="48"/>
                    <a:pt x="54" y="52"/>
                    <a:pt x="52" y="49"/>
                  </a:cubicBezTo>
                  <a:cubicBezTo>
                    <a:pt x="50" y="48"/>
                    <a:pt x="48" y="56"/>
                    <a:pt x="46" y="53"/>
                  </a:cubicBezTo>
                  <a:cubicBezTo>
                    <a:pt x="45" y="50"/>
                    <a:pt x="44" y="53"/>
                    <a:pt x="45" y="50"/>
                  </a:cubicBezTo>
                  <a:cubicBezTo>
                    <a:pt x="45" y="47"/>
                    <a:pt x="43" y="45"/>
                    <a:pt x="44" y="43"/>
                  </a:cubicBezTo>
                  <a:cubicBezTo>
                    <a:pt x="45" y="41"/>
                    <a:pt x="40" y="40"/>
                    <a:pt x="38" y="4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6" name="Freeform 61">
              <a:extLst>
                <a:ext uri="{FF2B5EF4-FFF2-40B4-BE49-F238E27FC236}">
                  <a16:creationId xmlns:a16="http://schemas.microsoft.com/office/drawing/2014/main" id="{FDE4C97C-1B6A-4B3E-9F85-4E14E39E395A}"/>
                </a:ext>
              </a:extLst>
            </p:cNvPr>
            <p:cNvSpPr>
              <a:spLocks/>
            </p:cNvSpPr>
            <p:nvPr/>
          </p:nvSpPr>
          <p:spPr bwMode="auto">
            <a:xfrm>
              <a:off x="1320" y="1512"/>
              <a:ext cx="144" cy="108"/>
            </a:xfrm>
            <a:custGeom>
              <a:avLst/>
              <a:gdLst/>
              <a:ahLst/>
              <a:cxnLst>
                <a:cxn ang="0">
                  <a:pos x="12" y="17"/>
                </a:cxn>
                <a:cxn ang="0">
                  <a:pos x="17" y="11"/>
                </a:cxn>
                <a:cxn ang="0">
                  <a:pos x="21" y="11"/>
                </a:cxn>
                <a:cxn ang="0">
                  <a:pos x="21" y="6"/>
                </a:cxn>
                <a:cxn ang="0">
                  <a:pos x="22" y="1"/>
                </a:cxn>
                <a:cxn ang="0">
                  <a:pos x="10" y="1"/>
                </a:cxn>
                <a:cxn ang="0">
                  <a:pos x="9" y="2"/>
                </a:cxn>
                <a:cxn ang="0">
                  <a:pos x="0" y="5"/>
                </a:cxn>
                <a:cxn ang="0">
                  <a:pos x="2" y="6"/>
                </a:cxn>
                <a:cxn ang="0">
                  <a:pos x="4" y="8"/>
                </a:cxn>
                <a:cxn ang="0">
                  <a:pos x="6" y="10"/>
                </a:cxn>
                <a:cxn ang="0">
                  <a:pos x="9" y="9"/>
                </a:cxn>
                <a:cxn ang="0">
                  <a:pos x="8" y="13"/>
                </a:cxn>
                <a:cxn ang="0">
                  <a:pos x="9" y="14"/>
                </a:cxn>
                <a:cxn ang="0">
                  <a:pos x="10" y="16"/>
                </a:cxn>
                <a:cxn ang="0">
                  <a:pos x="12" y="15"/>
                </a:cxn>
                <a:cxn ang="0">
                  <a:pos x="12" y="17"/>
                </a:cxn>
              </a:cxnLst>
              <a:rect l="0" t="0" r="r" b="b"/>
              <a:pathLst>
                <a:path w="24" h="18">
                  <a:moveTo>
                    <a:pt x="12" y="17"/>
                  </a:moveTo>
                  <a:cubicBezTo>
                    <a:pt x="15" y="10"/>
                    <a:pt x="15" y="13"/>
                    <a:pt x="17" y="11"/>
                  </a:cubicBezTo>
                  <a:cubicBezTo>
                    <a:pt x="19" y="9"/>
                    <a:pt x="19" y="12"/>
                    <a:pt x="21" y="11"/>
                  </a:cubicBezTo>
                  <a:cubicBezTo>
                    <a:pt x="24" y="10"/>
                    <a:pt x="23" y="7"/>
                    <a:pt x="21" y="6"/>
                  </a:cubicBezTo>
                  <a:cubicBezTo>
                    <a:pt x="19" y="5"/>
                    <a:pt x="24" y="6"/>
                    <a:pt x="22" y="1"/>
                  </a:cubicBezTo>
                  <a:cubicBezTo>
                    <a:pt x="19" y="1"/>
                    <a:pt x="14" y="0"/>
                    <a:pt x="10" y="1"/>
                  </a:cubicBezTo>
                  <a:cubicBezTo>
                    <a:pt x="6" y="2"/>
                    <a:pt x="12" y="2"/>
                    <a:pt x="9" y="2"/>
                  </a:cubicBezTo>
                  <a:cubicBezTo>
                    <a:pt x="6" y="3"/>
                    <a:pt x="2" y="2"/>
                    <a:pt x="0" y="5"/>
                  </a:cubicBezTo>
                  <a:cubicBezTo>
                    <a:pt x="1" y="6"/>
                    <a:pt x="3" y="3"/>
                    <a:pt x="2" y="6"/>
                  </a:cubicBezTo>
                  <a:cubicBezTo>
                    <a:pt x="1" y="8"/>
                    <a:pt x="2" y="8"/>
                    <a:pt x="4" y="8"/>
                  </a:cubicBezTo>
                  <a:cubicBezTo>
                    <a:pt x="7" y="7"/>
                    <a:pt x="3" y="12"/>
                    <a:pt x="6" y="10"/>
                  </a:cubicBezTo>
                  <a:cubicBezTo>
                    <a:pt x="9" y="8"/>
                    <a:pt x="11" y="8"/>
                    <a:pt x="9" y="9"/>
                  </a:cubicBezTo>
                  <a:cubicBezTo>
                    <a:pt x="7" y="10"/>
                    <a:pt x="9" y="11"/>
                    <a:pt x="8" y="13"/>
                  </a:cubicBezTo>
                  <a:cubicBezTo>
                    <a:pt x="8" y="14"/>
                    <a:pt x="9" y="13"/>
                    <a:pt x="9" y="14"/>
                  </a:cubicBezTo>
                  <a:cubicBezTo>
                    <a:pt x="9" y="16"/>
                    <a:pt x="10" y="14"/>
                    <a:pt x="10" y="16"/>
                  </a:cubicBezTo>
                  <a:cubicBezTo>
                    <a:pt x="10" y="18"/>
                    <a:pt x="11" y="16"/>
                    <a:pt x="12" y="15"/>
                  </a:cubicBezTo>
                  <a:cubicBezTo>
                    <a:pt x="11" y="17"/>
                    <a:pt x="12" y="17"/>
                    <a:pt x="12" y="1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7" name="Freeform 62">
              <a:extLst>
                <a:ext uri="{FF2B5EF4-FFF2-40B4-BE49-F238E27FC236}">
                  <a16:creationId xmlns:a16="http://schemas.microsoft.com/office/drawing/2014/main" id="{F862FD14-B757-46DA-9076-8A42823EB19E}"/>
                </a:ext>
              </a:extLst>
            </p:cNvPr>
            <p:cNvSpPr>
              <a:spLocks/>
            </p:cNvSpPr>
            <p:nvPr/>
          </p:nvSpPr>
          <p:spPr bwMode="auto">
            <a:xfrm>
              <a:off x="1332" y="1560"/>
              <a:ext cx="18" cy="12"/>
            </a:xfrm>
            <a:custGeom>
              <a:avLst/>
              <a:gdLst/>
              <a:ahLst/>
              <a:cxnLst>
                <a:cxn ang="0">
                  <a:pos x="1" y="1"/>
                </a:cxn>
                <a:cxn ang="0">
                  <a:pos x="2" y="1"/>
                </a:cxn>
                <a:cxn ang="0">
                  <a:pos x="1" y="1"/>
                </a:cxn>
              </a:cxnLst>
              <a:rect l="0" t="0" r="r" b="b"/>
              <a:pathLst>
                <a:path w="3" h="2">
                  <a:moveTo>
                    <a:pt x="1" y="1"/>
                  </a:moveTo>
                  <a:cubicBezTo>
                    <a:pt x="0" y="1"/>
                    <a:pt x="3" y="0"/>
                    <a:pt x="2" y="1"/>
                  </a:cubicBezTo>
                  <a:cubicBezTo>
                    <a:pt x="2" y="2"/>
                    <a:pt x="1" y="2"/>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8" name="Freeform 63">
              <a:extLst>
                <a:ext uri="{FF2B5EF4-FFF2-40B4-BE49-F238E27FC236}">
                  <a16:creationId xmlns:a16="http://schemas.microsoft.com/office/drawing/2014/main" id="{0E7B5EB2-BA77-4F76-AE17-421ECE2B044E}"/>
                </a:ext>
              </a:extLst>
            </p:cNvPr>
            <p:cNvSpPr>
              <a:spLocks/>
            </p:cNvSpPr>
            <p:nvPr/>
          </p:nvSpPr>
          <p:spPr bwMode="auto">
            <a:xfrm>
              <a:off x="1338" y="1578"/>
              <a:ext cx="12" cy="12"/>
            </a:xfrm>
            <a:custGeom>
              <a:avLst/>
              <a:gdLst/>
              <a:ahLst/>
              <a:cxnLst>
                <a:cxn ang="0">
                  <a:pos x="1" y="2"/>
                </a:cxn>
                <a:cxn ang="0">
                  <a:pos x="2" y="0"/>
                </a:cxn>
                <a:cxn ang="0">
                  <a:pos x="1" y="2"/>
                </a:cxn>
              </a:cxnLst>
              <a:rect l="0" t="0" r="r" b="b"/>
              <a:pathLst>
                <a:path w="2" h="2">
                  <a:moveTo>
                    <a:pt x="1" y="2"/>
                  </a:moveTo>
                  <a:cubicBezTo>
                    <a:pt x="0" y="1"/>
                    <a:pt x="1" y="0"/>
                    <a:pt x="2" y="0"/>
                  </a:cubicBezTo>
                  <a:cubicBezTo>
                    <a:pt x="2" y="1"/>
                    <a:pt x="1" y="2"/>
                    <a:pt x="1"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69" name="Freeform 64">
              <a:extLst>
                <a:ext uri="{FF2B5EF4-FFF2-40B4-BE49-F238E27FC236}">
                  <a16:creationId xmlns:a16="http://schemas.microsoft.com/office/drawing/2014/main" id="{6F29A282-768F-4AFA-885E-730E76488A80}"/>
                </a:ext>
              </a:extLst>
            </p:cNvPr>
            <p:cNvSpPr>
              <a:spLocks/>
            </p:cNvSpPr>
            <p:nvPr/>
          </p:nvSpPr>
          <p:spPr bwMode="auto">
            <a:xfrm>
              <a:off x="1332" y="1596"/>
              <a:ext cx="12" cy="18"/>
            </a:xfrm>
            <a:custGeom>
              <a:avLst/>
              <a:gdLst/>
              <a:ahLst/>
              <a:cxnLst>
                <a:cxn ang="0">
                  <a:pos x="0" y="2"/>
                </a:cxn>
                <a:cxn ang="0">
                  <a:pos x="2" y="2"/>
                </a:cxn>
                <a:cxn ang="0">
                  <a:pos x="0" y="2"/>
                </a:cxn>
              </a:cxnLst>
              <a:rect l="0" t="0" r="r" b="b"/>
              <a:pathLst>
                <a:path w="2" h="3">
                  <a:moveTo>
                    <a:pt x="0" y="2"/>
                  </a:moveTo>
                  <a:cubicBezTo>
                    <a:pt x="0" y="2"/>
                    <a:pt x="2" y="0"/>
                    <a:pt x="2" y="2"/>
                  </a:cubicBezTo>
                  <a:cubicBezTo>
                    <a:pt x="1" y="3"/>
                    <a:pt x="0" y="3"/>
                    <a:pt x="0"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0" name="Freeform 65">
              <a:extLst>
                <a:ext uri="{FF2B5EF4-FFF2-40B4-BE49-F238E27FC236}">
                  <a16:creationId xmlns:a16="http://schemas.microsoft.com/office/drawing/2014/main" id="{897C9BED-AC84-45B1-B32A-B92239808275}"/>
                </a:ext>
              </a:extLst>
            </p:cNvPr>
            <p:cNvSpPr>
              <a:spLocks/>
            </p:cNvSpPr>
            <p:nvPr/>
          </p:nvSpPr>
          <p:spPr bwMode="auto">
            <a:xfrm>
              <a:off x="1344" y="1602"/>
              <a:ext cx="6" cy="12"/>
            </a:xfrm>
            <a:custGeom>
              <a:avLst/>
              <a:gdLst/>
              <a:ahLst/>
              <a:cxnLst>
                <a:cxn ang="0">
                  <a:pos x="0" y="1"/>
                </a:cxn>
                <a:cxn ang="0">
                  <a:pos x="0" y="0"/>
                </a:cxn>
                <a:cxn ang="0">
                  <a:pos x="0" y="1"/>
                </a:cxn>
              </a:cxnLst>
              <a:rect l="0" t="0" r="r" b="b"/>
              <a:pathLst>
                <a:path w="1" h="2">
                  <a:moveTo>
                    <a:pt x="0" y="1"/>
                  </a:moveTo>
                  <a:cubicBezTo>
                    <a:pt x="0" y="1"/>
                    <a:pt x="0" y="0"/>
                    <a:pt x="0" y="0"/>
                  </a:cubicBezTo>
                  <a:cubicBezTo>
                    <a:pt x="1" y="0"/>
                    <a:pt x="1" y="2"/>
                    <a:pt x="0"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1" name="Freeform 66">
              <a:extLst>
                <a:ext uri="{FF2B5EF4-FFF2-40B4-BE49-F238E27FC236}">
                  <a16:creationId xmlns:a16="http://schemas.microsoft.com/office/drawing/2014/main" id="{1B5DE2F4-A490-498B-8C84-13DEA68F556E}"/>
                </a:ext>
              </a:extLst>
            </p:cNvPr>
            <p:cNvSpPr>
              <a:spLocks/>
            </p:cNvSpPr>
            <p:nvPr/>
          </p:nvSpPr>
          <p:spPr bwMode="auto">
            <a:xfrm>
              <a:off x="1350" y="1596"/>
              <a:ext cx="12" cy="12"/>
            </a:xfrm>
            <a:custGeom>
              <a:avLst/>
              <a:gdLst/>
              <a:ahLst/>
              <a:cxnLst>
                <a:cxn ang="0">
                  <a:pos x="1" y="1"/>
                </a:cxn>
                <a:cxn ang="0">
                  <a:pos x="2" y="0"/>
                </a:cxn>
                <a:cxn ang="0">
                  <a:pos x="1" y="1"/>
                </a:cxn>
              </a:cxnLst>
              <a:rect l="0" t="0" r="r" b="b"/>
              <a:pathLst>
                <a:path w="2" h="2">
                  <a:moveTo>
                    <a:pt x="1" y="1"/>
                  </a:moveTo>
                  <a:cubicBezTo>
                    <a:pt x="0" y="1"/>
                    <a:pt x="1" y="0"/>
                    <a:pt x="2" y="0"/>
                  </a:cubicBezTo>
                  <a:cubicBezTo>
                    <a:pt x="2" y="0"/>
                    <a:pt x="2" y="2"/>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2" name="Freeform 67">
              <a:extLst>
                <a:ext uri="{FF2B5EF4-FFF2-40B4-BE49-F238E27FC236}">
                  <a16:creationId xmlns:a16="http://schemas.microsoft.com/office/drawing/2014/main" id="{BAB418EA-24A9-41BC-BF35-80198EF49BA6}"/>
                </a:ext>
              </a:extLst>
            </p:cNvPr>
            <p:cNvSpPr>
              <a:spLocks/>
            </p:cNvSpPr>
            <p:nvPr/>
          </p:nvSpPr>
          <p:spPr bwMode="auto">
            <a:xfrm>
              <a:off x="1332" y="1596"/>
              <a:ext cx="6" cy="6"/>
            </a:xfrm>
            <a:custGeom>
              <a:avLst/>
              <a:gdLst/>
              <a:ahLst/>
              <a:cxnLst>
                <a:cxn ang="0">
                  <a:pos x="0" y="1"/>
                </a:cxn>
                <a:cxn ang="0">
                  <a:pos x="0" y="0"/>
                </a:cxn>
                <a:cxn ang="0">
                  <a:pos x="0" y="1"/>
                </a:cxn>
              </a:cxnLst>
              <a:rect l="0" t="0" r="r" b="b"/>
              <a:pathLst>
                <a:path w="1" h="1">
                  <a:moveTo>
                    <a:pt x="0" y="1"/>
                  </a:moveTo>
                  <a:cubicBezTo>
                    <a:pt x="0" y="1"/>
                    <a:pt x="0" y="0"/>
                    <a:pt x="0" y="0"/>
                  </a:cubicBezTo>
                  <a:cubicBezTo>
                    <a:pt x="1" y="0"/>
                    <a:pt x="1" y="1"/>
                    <a:pt x="0"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3" name="Freeform 68">
              <a:extLst>
                <a:ext uri="{FF2B5EF4-FFF2-40B4-BE49-F238E27FC236}">
                  <a16:creationId xmlns:a16="http://schemas.microsoft.com/office/drawing/2014/main" id="{86FC0681-7A4C-4214-83DE-F9F174BC1424}"/>
                </a:ext>
              </a:extLst>
            </p:cNvPr>
            <p:cNvSpPr>
              <a:spLocks/>
            </p:cNvSpPr>
            <p:nvPr/>
          </p:nvSpPr>
          <p:spPr bwMode="auto">
            <a:xfrm>
              <a:off x="1320" y="1578"/>
              <a:ext cx="18" cy="6"/>
            </a:xfrm>
            <a:custGeom>
              <a:avLst/>
              <a:gdLst/>
              <a:ahLst/>
              <a:cxnLst>
                <a:cxn ang="0">
                  <a:pos x="1" y="1"/>
                </a:cxn>
                <a:cxn ang="0">
                  <a:pos x="2" y="0"/>
                </a:cxn>
                <a:cxn ang="0">
                  <a:pos x="1" y="1"/>
                </a:cxn>
              </a:cxnLst>
              <a:rect l="0" t="0" r="r" b="b"/>
              <a:pathLst>
                <a:path w="3" h="1">
                  <a:moveTo>
                    <a:pt x="1" y="1"/>
                  </a:moveTo>
                  <a:cubicBezTo>
                    <a:pt x="0" y="1"/>
                    <a:pt x="3" y="0"/>
                    <a:pt x="2" y="0"/>
                  </a:cubicBezTo>
                  <a:cubicBezTo>
                    <a:pt x="2" y="1"/>
                    <a:pt x="1" y="1"/>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4" name="Freeform 69">
              <a:extLst>
                <a:ext uri="{FF2B5EF4-FFF2-40B4-BE49-F238E27FC236}">
                  <a16:creationId xmlns:a16="http://schemas.microsoft.com/office/drawing/2014/main" id="{FFD4491C-F3A3-400A-8523-29A9483B8225}"/>
                </a:ext>
              </a:extLst>
            </p:cNvPr>
            <p:cNvSpPr>
              <a:spLocks/>
            </p:cNvSpPr>
            <p:nvPr/>
          </p:nvSpPr>
          <p:spPr bwMode="auto">
            <a:xfrm>
              <a:off x="1362" y="1578"/>
              <a:ext cx="6" cy="6"/>
            </a:xfrm>
            <a:custGeom>
              <a:avLst/>
              <a:gdLst/>
              <a:ahLst/>
              <a:cxnLst>
                <a:cxn ang="0">
                  <a:pos x="0" y="1"/>
                </a:cxn>
                <a:cxn ang="0">
                  <a:pos x="1" y="0"/>
                </a:cxn>
                <a:cxn ang="0">
                  <a:pos x="0" y="1"/>
                </a:cxn>
              </a:cxnLst>
              <a:rect l="0" t="0" r="r" b="b"/>
              <a:pathLst>
                <a:path w="1" h="1">
                  <a:moveTo>
                    <a:pt x="0" y="1"/>
                  </a:moveTo>
                  <a:cubicBezTo>
                    <a:pt x="0" y="0"/>
                    <a:pt x="1" y="0"/>
                    <a:pt x="1" y="0"/>
                  </a:cubicBezTo>
                  <a:cubicBezTo>
                    <a:pt x="1" y="1"/>
                    <a:pt x="1" y="1"/>
                    <a:pt x="0"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5" name="Freeform 70">
              <a:extLst>
                <a:ext uri="{FF2B5EF4-FFF2-40B4-BE49-F238E27FC236}">
                  <a16:creationId xmlns:a16="http://schemas.microsoft.com/office/drawing/2014/main" id="{8055D7EA-7843-444E-A7E8-05B502D1FF51}"/>
                </a:ext>
              </a:extLst>
            </p:cNvPr>
            <p:cNvSpPr>
              <a:spLocks/>
            </p:cNvSpPr>
            <p:nvPr/>
          </p:nvSpPr>
          <p:spPr bwMode="auto">
            <a:xfrm>
              <a:off x="966" y="1356"/>
              <a:ext cx="24" cy="30"/>
            </a:xfrm>
            <a:custGeom>
              <a:avLst/>
              <a:gdLst/>
              <a:ahLst/>
              <a:cxnLst>
                <a:cxn ang="0">
                  <a:pos x="3" y="5"/>
                </a:cxn>
                <a:cxn ang="0">
                  <a:pos x="1" y="2"/>
                </a:cxn>
                <a:cxn ang="0">
                  <a:pos x="3" y="5"/>
                </a:cxn>
              </a:cxnLst>
              <a:rect l="0" t="0" r="r" b="b"/>
              <a:pathLst>
                <a:path w="4" h="5">
                  <a:moveTo>
                    <a:pt x="3" y="5"/>
                  </a:moveTo>
                  <a:cubicBezTo>
                    <a:pt x="0" y="5"/>
                    <a:pt x="0" y="0"/>
                    <a:pt x="1" y="2"/>
                  </a:cubicBezTo>
                  <a:cubicBezTo>
                    <a:pt x="3" y="3"/>
                    <a:pt x="4" y="5"/>
                    <a:pt x="3" y="5"/>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6" name="Freeform 71">
              <a:extLst>
                <a:ext uri="{FF2B5EF4-FFF2-40B4-BE49-F238E27FC236}">
                  <a16:creationId xmlns:a16="http://schemas.microsoft.com/office/drawing/2014/main" id="{266DEECC-E938-4139-8797-0D4F21AF8E4C}"/>
                </a:ext>
              </a:extLst>
            </p:cNvPr>
            <p:cNvSpPr>
              <a:spLocks/>
            </p:cNvSpPr>
            <p:nvPr/>
          </p:nvSpPr>
          <p:spPr bwMode="auto">
            <a:xfrm>
              <a:off x="1008" y="1302"/>
              <a:ext cx="18" cy="24"/>
            </a:xfrm>
            <a:custGeom>
              <a:avLst/>
              <a:gdLst/>
              <a:ahLst/>
              <a:cxnLst>
                <a:cxn ang="0">
                  <a:pos x="1" y="2"/>
                </a:cxn>
                <a:cxn ang="0">
                  <a:pos x="3" y="3"/>
                </a:cxn>
                <a:cxn ang="0">
                  <a:pos x="1" y="2"/>
                </a:cxn>
              </a:cxnLst>
              <a:rect l="0" t="0" r="r" b="b"/>
              <a:pathLst>
                <a:path w="3" h="4">
                  <a:moveTo>
                    <a:pt x="1" y="2"/>
                  </a:moveTo>
                  <a:cubicBezTo>
                    <a:pt x="1" y="0"/>
                    <a:pt x="3" y="1"/>
                    <a:pt x="3" y="3"/>
                  </a:cubicBezTo>
                  <a:cubicBezTo>
                    <a:pt x="2" y="4"/>
                    <a:pt x="0" y="4"/>
                    <a:pt x="1"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7" name="Freeform 72">
              <a:extLst>
                <a:ext uri="{FF2B5EF4-FFF2-40B4-BE49-F238E27FC236}">
                  <a16:creationId xmlns:a16="http://schemas.microsoft.com/office/drawing/2014/main" id="{3888EA65-EC48-40FC-9313-0D4311A6D609}"/>
                </a:ext>
              </a:extLst>
            </p:cNvPr>
            <p:cNvSpPr>
              <a:spLocks/>
            </p:cNvSpPr>
            <p:nvPr/>
          </p:nvSpPr>
          <p:spPr bwMode="auto">
            <a:xfrm>
              <a:off x="894" y="1254"/>
              <a:ext cx="30" cy="24"/>
            </a:xfrm>
            <a:custGeom>
              <a:avLst/>
              <a:gdLst/>
              <a:ahLst/>
              <a:cxnLst>
                <a:cxn ang="0">
                  <a:pos x="1" y="2"/>
                </a:cxn>
                <a:cxn ang="0">
                  <a:pos x="2" y="0"/>
                </a:cxn>
                <a:cxn ang="0">
                  <a:pos x="1" y="2"/>
                </a:cxn>
              </a:cxnLst>
              <a:rect l="0" t="0" r="r" b="b"/>
              <a:pathLst>
                <a:path w="5" h="4">
                  <a:moveTo>
                    <a:pt x="1" y="2"/>
                  </a:moveTo>
                  <a:cubicBezTo>
                    <a:pt x="0" y="0"/>
                    <a:pt x="1" y="0"/>
                    <a:pt x="2" y="0"/>
                  </a:cubicBezTo>
                  <a:cubicBezTo>
                    <a:pt x="5" y="0"/>
                    <a:pt x="2" y="4"/>
                    <a:pt x="1"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8" name="Freeform 73">
              <a:extLst>
                <a:ext uri="{FF2B5EF4-FFF2-40B4-BE49-F238E27FC236}">
                  <a16:creationId xmlns:a16="http://schemas.microsoft.com/office/drawing/2014/main" id="{2D987BD1-0D90-4070-AEAB-8A6FBCFC897F}"/>
                </a:ext>
              </a:extLst>
            </p:cNvPr>
            <p:cNvSpPr>
              <a:spLocks/>
            </p:cNvSpPr>
            <p:nvPr/>
          </p:nvSpPr>
          <p:spPr bwMode="auto">
            <a:xfrm>
              <a:off x="936" y="1278"/>
              <a:ext cx="24" cy="18"/>
            </a:xfrm>
            <a:custGeom>
              <a:avLst/>
              <a:gdLst/>
              <a:ahLst/>
              <a:cxnLst>
                <a:cxn ang="0">
                  <a:pos x="1" y="2"/>
                </a:cxn>
                <a:cxn ang="0">
                  <a:pos x="3" y="1"/>
                </a:cxn>
                <a:cxn ang="0">
                  <a:pos x="3" y="2"/>
                </a:cxn>
                <a:cxn ang="0">
                  <a:pos x="1" y="2"/>
                </a:cxn>
              </a:cxnLst>
              <a:rect l="0" t="0" r="r" b="b"/>
              <a:pathLst>
                <a:path w="4" h="3">
                  <a:moveTo>
                    <a:pt x="1" y="2"/>
                  </a:moveTo>
                  <a:cubicBezTo>
                    <a:pt x="0" y="0"/>
                    <a:pt x="1" y="0"/>
                    <a:pt x="3" y="1"/>
                  </a:cubicBezTo>
                  <a:cubicBezTo>
                    <a:pt x="4" y="2"/>
                    <a:pt x="4" y="2"/>
                    <a:pt x="3" y="2"/>
                  </a:cubicBezTo>
                  <a:cubicBezTo>
                    <a:pt x="1" y="1"/>
                    <a:pt x="2" y="3"/>
                    <a:pt x="1"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79" name="Freeform 74">
              <a:extLst>
                <a:ext uri="{FF2B5EF4-FFF2-40B4-BE49-F238E27FC236}">
                  <a16:creationId xmlns:a16="http://schemas.microsoft.com/office/drawing/2014/main" id="{8C0BEAAE-C900-4C03-98CD-7BD75D177144}"/>
                </a:ext>
              </a:extLst>
            </p:cNvPr>
            <p:cNvSpPr>
              <a:spLocks/>
            </p:cNvSpPr>
            <p:nvPr/>
          </p:nvSpPr>
          <p:spPr bwMode="auto">
            <a:xfrm>
              <a:off x="930" y="1380"/>
              <a:ext cx="18" cy="18"/>
            </a:xfrm>
            <a:custGeom>
              <a:avLst/>
              <a:gdLst/>
              <a:ahLst/>
              <a:cxnLst>
                <a:cxn ang="0">
                  <a:pos x="1" y="0"/>
                </a:cxn>
                <a:cxn ang="0">
                  <a:pos x="2" y="2"/>
                </a:cxn>
                <a:cxn ang="0">
                  <a:pos x="1" y="0"/>
                </a:cxn>
              </a:cxnLst>
              <a:rect l="0" t="0" r="r" b="b"/>
              <a:pathLst>
                <a:path w="3" h="3">
                  <a:moveTo>
                    <a:pt x="1" y="0"/>
                  </a:moveTo>
                  <a:cubicBezTo>
                    <a:pt x="2" y="0"/>
                    <a:pt x="3" y="1"/>
                    <a:pt x="2" y="2"/>
                  </a:cubicBezTo>
                  <a:cubicBezTo>
                    <a:pt x="1" y="3"/>
                    <a:pt x="0" y="1"/>
                    <a:pt x="1"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0" name="Freeform 75">
              <a:extLst>
                <a:ext uri="{FF2B5EF4-FFF2-40B4-BE49-F238E27FC236}">
                  <a16:creationId xmlns:a16="http://schemas.microsoft.com/office/drawing/2014/main" id="{D487C8AF-4032-482B-987B-55E3B923ED4C}"/>
                </a:ext>
              </a:extLst>
            </p:cNvPr>
            <p:cNvSpPr>
              <a:spLocks/>
            </p:cNvSpPr>
            <p:nvPr/>
          </p:nvSpPr>
          <p:spPr bwMode="auto">
            <a:xfrm>
              <a:off x="990" y="1362"/>
              <a:ext cx="12" cy="12"/>
            </a:xfrm>
            <a:custGeom>
              <a:avLst/>
              <a:gdLst/>
              <a:ahLst/>
              <a:cxnLst>
                <a:cxn ang="0">
                  <a:pos x="1" y="2"/>
                </a:cxn>
                <a:cxn ang="0">
                  <a:pos x="1" y="0"/>
                </a:cxn>
                <a:cxn ang="0">
                  <a:pos x="1" y="2"/>
                </a:cxn>
              </a:cxnLst>
              <a:rect l="0" t="0" r="r" b="b"/>
              <a:pathLst>
                <a:path w="2" h="2">
                  <a:moveTo>
                    <a:pt x="1" y="2"/>
                  </a:moveTo>
                  <a:cubicBezTo>
                    <a:pt x="0" y="2"/>
                    <a:pt x="0" y="0"/>
                    <a:pt x="1" y="0"/>
                  </a:cubicBezTo>
                  <a:cubicBezTo>
                    <a:pt x="2" y="1"/>
                    <a:pt x="2" y="2"/>
                    <a:pt x="1" y="2"/>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1" name="Freeform 76">
              <a:extLst>
                <a:ext uri="{FF2B5EF4-FFF2-40B4-BE49-F238E27FC236}">
                  <a16:creationId xmlns:a16="http://schemas.microsoft.com/office/drawing/2014/main" id="{9F5C0A3C-5CD7-4C5E-AF92-3B44D12D86A9}"/>
                </a:ext>
              </a:extLst>
            </p:cNvPr>
            <p:cNvSpPr>
              <a:spLocks/>
            </p:cNvSpPr>
            <p:nvPr/>
          </p:nvSpPr>
          <p:spPr bwMode="auto">
            <a:xfrm>
              <a:off x="3732" y="384"/>
              <a:ext cx="24" cy="24"/>
            </a:xfrm>
            <a:custGeom>
              <a:avLst/>
              <a:gdLst/>
              <a:ahLst/>
              <a:cxnLst>
                <a:cxn ang="0">
                  <a:pos x="3" y="0"/>
                </a:cxn>
                <a:cxn ang="0">
                  <a:pos x="0" y="3"/>
                </a:cxn>
                <a:cxn ang="0">
                  <a:pos x="1" y="4"/>
                </a:cxn>
                <a:cxn ang="0">
                  <a:pos x="1" y="4"/>
                </a:cxn>
                <a:cxn ang="0">
                  <a:pos x="3" y="0"/>
                </a:cxn>
              </a:cxnLst>
              <a:rect l="0" t="0" r="r" b="b"/>
              <a:pathLst>
                <a:path w="4" h="4">
                  <a:moveTo>
                    <a:pt x="3" y="0"/>
                  </a:moveTo>
                  <a:cubicBezTo>
                    <a:pt x="2" y="2"/>
                    <a:pt x="1" y="2"/>
                    <a:pt x="0" y="3"/>
                  </a:cubicBezTo>
                  <a:cubicBezTo>
                    <a:pt x="0" y="4"/>
                    <a:pt x="0" y="4"/>
                    <a:pt x="1" y="4"/>
                  </a:cubicBezTo>
                  <a:cubicBezTo>
                    <a:pt x="1" y="4"/>
                    <a:pt x="1" y="4"/>
                    <a:pt x="1" y="4"/>
                  </a:cubicBezTo>
                  <a:cubicBezTo>
                    <a:pt x="1" y="3"/>
                    <a:pt x="4" y="0"/>
                    <a:pt x="3"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2" name="Freeform 77">
              <a:extLst>
                <a:ext uri="{FF2B5EF4-FFF2-40B4-BE49-F238E27FC236}">
                  <a16:creationId xmlns:a16="http://schemas.microsoft.com/office/drawing/2014/main" id="{FD61D1A5-9507-4C36-86C8-3CC6D5D5579C}"/>
                </a:ext>
              </a:extLst>
            </p:cNvPr>
            <p:cNvSpPr>
              <a:spLocks/>
            </p:cNvSpPr>
            <p:nvPr/>
          </p:nvSpPr>
          <p:spPr bwMode="auto">
            <a:xfrm>
              <a:off x="4158" y="2898"/>
              <a:ext cx="24" cy="42"/>
            </a:xfrm>
            <a:custGeom>
              <a:avLst/>
              <a:gdLst/>
              <a:ahLst/>
              <a:cxnLst>
                <a:cxn ang="0">
                  <a:pos x="1" y="1"/>
                </a:cxn>
                <a:cxn ang="0">
                  <a:pos x="2" y="7"/>
                </a:cxn>
                <a:cxn ang="0">
                  <a:pos x="1" y="1"/>
                </a:cxn>
              </a:cxnLst>
              <a:rect l="0" t="0" r="r" b="b"/>
              <a:pathLst>
                <a:path w="4" h="7">
                  <a:moveTo>
                    <a:pt x="1" y="1"/>
                  </a:moveTo>
                  <a:cubicBezTo>
                    <a:pt x="3" y="0"/>
                    <a:pt x="4" y="7"/>
                    <a:pt x="2" y="7"/>
                  </a:cubicBezTo>
                  <a:cubicBezTo>
                    <a:pt x="1" y="6"/>
                    <a:pt x="0" y="2"/>
                    <a:pt x="1" y="1"/>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3" name="Freeform 78">
              <a:extLst>
                <a:ext uri="{FF2B5EF4-FFF2-40B4-BE49-F238E27FC236}">
                  <a16:creationId xmlns:a16="http://schemas.microsoft.com/office/drawing/2014/main" id="{6A11ADEF-4798-4B61-810B-8AEFE9196D15}"/>
                </a:ext>
              </a:extLst>
            </p:cNvPr>
            <p:cNvSpPr>
              <a:spLocks/>
            </p:cNvSpPr>
            <p:nvPr/>
          </p:nvSpPr>
          <p:spPr bwMode="auto">
            <a:xfrm>
              <a:off x="4242" y="2976"/>
              <a:ext cx="18" cy="24"/>
            </a:xfrm>
            <a:custGeom>
              <a:avLst/>
              <a:gdLst/>
              <a:ahLst/>
              <a:cxnLst>
                <a:cxn ang="0">
                  <a:pos x="2" y="3"/>
                </a:cxn>
                <a:cxn ang="0">
                  <a:pos x="2" y="1"/>
                </a:cxn>
                <a:cxn ang="0">
                  <a:pos x="2" y="3"/>
                </a:cxn>
              </a:cxnLst>
              <a:rect l="0" t="0" r="r" b="b"/>
              <a:pathLst>
                <a:path w="3" h="4">
                  <a:moveTo>
                    <a:pt x="2" y="3"/>
                  </a:moveTo>
                  <a:cubicBezTo>
                    <a:pt x="0" y="2"/>
                    <a:pt x="1" y="0"/>
                    <a:pt x="2" y="1"/>
                  </a:cubicBezTo>
                  <a:cubicBezTo>
                    <a:pt x="3" y="2"/>
                    <a:pt x="3" y="4"/>
                    <a:pt x="2" y="3"/>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4" name="Freeform 79">
              <a:extLst>
                <a:ext uri="{FF2B5EF4-FFF2-40B4-BE49-F238E27FC236}">
                  <a16:creationId xmlns:a16="http://schemas.microsoft.com/office/drawing/2014/main" id="{46ED75C0-7DB4-4050-B0FC-524D265DB519}"/>
                </a:ext>
              </a:extLst>
            </p:cNvPr>
            <p:cNvSpPr>
              <a:spLocks/>
            </p:cNvSpPr>
            <p:nvPr/>
          </p:nvSpPr>
          <p:spPr bwMode="auto">
            <a:xfrm>
              <a:off x="4212" y="2946"/>
              <a:ext cx="18" cy="18"/>
            </a:xfrm>
            <a:custGeom>
              <a:avLst/>
              <a:gdLst/>
              <a:ahLst/>
              <a:cxnLst>
                <a:cxn ang="0">
                  <a:pos x="1" y="0"/>
                </a:cxn>
                <a:cxn ang="0">
                  <a:pos x="2" y="3"/>
                </a:cxn>
                <a:cxn ang="0">
                  <a:pos x="1" y="0"/>
                </a:cxn>
              </a:cxnLst>
              <a:rect l="0" t="0" r="r" b="b"/>
              <a:pathLst>
                <a:path w="3" h="3">
                  <a:moveTo>
                    <a:pt x="1" y="0"/>
                  </a:moveTo>
                  <a:cubicBezTo>
                    <a:pt x="0" y="2"/>
                    <a:pt x="2" y="3"/>
                    <a:pt x="2" y="3"/>
                  </a:cubicBezTo>
                  <a:cubicBezTo>
                    <a:pt x="3" y="2"/>
                    <a:pt x="2" y="0"/>
                    <a:pt x="1" y="0"/>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5" name="Freeform 80">
              <a:extLst>
                <a:ext uri="{FF2B5EF4-FFF2-40B4-BE49-F238E27FC236}">
                  <a16:creationId xmlns:a16="http://schemas.microsoft.com/office/drawing/2014/main" id="{A88B18F1-5F91-42EA-955D-B22790CDF38F}"/>
                </a:ext>
              </a:extLst>
            </p:cNvPr>
            <p:cNvSpPr>
              <a:spLocks/>
            </p:cNvSpPr>
            <p:nvPr/>
          </p:nvSpPr>
          <p:spPr bwMode="auto">
            <a:xfrm>
              <a:off x="3972" y="2574"/>
              <a:ext cx="24" cy="54"/>
            </a:xfrm>
            <a:custGeom>
              <a:avLst/>
              <a:gdLst/>
              <a:ahLst/>
              <a:cxnLst>
                <a:cxn ang="0">
                  <a:pos x="2" y="7"/>
                </a:cxn>
                <a:cxn ang="0">
                  <a:pos x="1" y="2"/>
                </a:cxn>
                <a:cxn ang="0">
                  <a:pos x="2" y="2"/>
                </a:cxn>
                <a:cxn ang="0">
                  <a:pos x="3" y="6"/>
                </a:cxn>
                <a:cxn ang="0">
                  <a:pos x="2" y="7"/>
                </a:cxn>
              </a:cxnLst>
              <a:rect l="0" t="0" r="r" b="b"/>
              <a:pathLst>
                <a:path w="4" h="9">
                  <a:moveTo>
                    <a:pt x="2" y="7"/>
                  </a:moveTo>
                  <a:cubicBezTo>
                    <a:pt x="0" y="5"/>
                    <a:pt x="0" y="3"/>
                    <a:pt x="1" y="2"/>
                  </a:cubicBezTo>
                  <a:cubicBezTo>
                    <a:pt x="1" y="1"/>
                    <a:pt x="1" y="0"/>
                    <a:pt x="2" y="2"/>
                  </a:cubicBezTo>
                  <a:cubicBezTo>
                    <a:pt x="2" y="5"/>
                    <a:pt x="3" y="4"/>
                    <a:pt x="3" y="6"/>
                  </a:cubicBezTo>
                  <a:cubicBezTo>
                    <a:pt x="4" y="8"/>
                    <a:pt x="4" y="9"/>
                    <a:pt x="2" y="7"/>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6" name="Freeform 81">
              <a:extLst>
                <a:ext uri="{FF2B5EF4-FFF2-40B4-BE49-F238E27FC236}">
                  <a16:creationId xmlns:a16="http://schemas.microsoft.com/office/drawing/2014/main" id="{60232D35-5DFD-4243-8576-23D5351F8811}"/>
                </a:ext>
              </a:extLst>
            </p:cNvPr>
            <p:cNvSpPr>
              <a:spLocks/>
            </p:cNvSpPr>
            <p:nvPr/>
          </p:nvSpPr>
          <p:spPr bwMode="auto">
            <a:xfrm>
              <a:off x="3990" y="2526"/>
              <a:ext cx="18" cy="36"/>
            </a:xfrm>
            <a:custGeom>
              <a:avLst/>
              <a:gdLst/>
              <a:ahLst/>
              <a:cxnLst>
                <a:cxn ang="0">
                  <a:pos x="1" y="6"/>
                </a:cxn>
                <a:cxn ang="0">
                  <a:pos x="1" y="3"/>
                </a:cxn>
                <a:cxn ang="0">
                  <a:pos x="2" y="1"/>
                </a:cxn>
                <a:cxn ang="0">
                  <a:pos x="3" y="4"/>
                </a:cxn>
                <a:cxn ang="0">
                  <a:pos x="1" y="6"/>
                </a:cxn>
              </a:cxnLst>
              <a:rect l="0" t="0" r="r" b="b"/>
              <a:pathLst>
                <a:path w="3" h="6">
                  <a:moveTo>
                    <a:pt x="1" y="6"/>
                  </a:moveTo>
                  <a:cubicBezTo>
                    <a:pt x="0" y="5"/>
                    <a:pt x="2" y="4"/>
                    <a:pt x="1" y="3"/>
                  </a:cubicBezTo>
                  <a:cubicBezTo>
                    <a:pt x="1" y="2"/>
                    <a:pt x="1" y="0"/>
                    <a:pt x="2" y="1"/>
                  </a:cubicBezTo>
                  <a:cubicBezTo>
                    <a:pt x="3" y="2"/>
                    <a:pt x="3" y="1"/>
                    <a:pt x="3" y="4"/>
                  </a:cubicBezTo>
                  <a:cubicBezTo>
                    <a:pt x="2" y="6"/>
                    <a:pt x="2" y="6"/>
                    <a:pt x="1" y="6"/>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7" name="Freeform 82">
              <a:extLst>
                <a:ext uri="{FF2B5EF4-FFF2-40B4-BE49-F238E27FC236}">
                  <a16:creationId xmlns:a16="http://schemas.microsoft.com/office/drawing/2014/main" id="{145F431B-B042-41C1-AE2A-8376807018D5}"/>
                </a:ext>
              </a:extLst>
            </p:cNvPr>
            <p:cNvSpPr>
              <a:spLocks/>
            </p:cNvSpPr>
            <p:nvPr/>
          </p:nvSpPr>
          <p:spPr bwMode="auto">
            <a:xfrm>
              <a:off x="3984" y="2682"/>
              <a:ext cx="30" cy="30"/>
            </a:xfrm>
            <a:custGeom>
              <a:avLst/>
              <a:gdLst/>
              <a:ahLst/>
              <a:cxnLst>
                <a:cxn ang="0">
                  <a:pos x="3" y="4"/>
                </a:cxn>
                <a:cxn ang="0">
                  <a:pos x="4" y="1"/>
                </a:cxn>
                <a:cxn ang="0">
                  <a:pos x="3" y="4"/>
                </a:cxn>
              </a:cxnLst>
              <a:rect l="0" t="0" r="r" b="b"/>
              <a:pathLst>
                <a:path w="5" h="5">
                  <a:moveTo>
                    <a:pt x="3" y="4"/>
                  </a:moveTo>
                  <a:cubicBezTo>
                    <a:pt x="0" y="5"/>
                    <a:pt x="5" y="0"/>
                    <a:pt x="4" y="1"/>
                  </a:cubicBezTo>
                  <a:cubicBezTo>
                    <a:pt x="4" y="3"/>
                    <a:pt x="3" y="4"/>
                    <a:pt x="3" y="4"/>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8" name="Freeform 83">
              <a:extLst>
                <a:ext uri="{FF2B5EF4-FFF2-40B4-BE49-F238E27FC236}">
                  <a16:creationId xmlns:a16="http://schemas.microsoft.com/office/drawing/2014/main" id="{885DF2AD-2341-4718-AF7D-9F8399DF74BC}"/>
                </a:ext>
              </a:extLst>
            </p:cNvPr>
            <p:cNvSpPr>
              <a:spLocks/>
            </p:cNvSpPr>
            <p:nvPr/>
          </p:nvSpPr>
          <p:spPr bwMode="auto">
            <a:xfrm>
              <a:off x="4734" y="3456"/>
              <a:ext cx="42" cy="42"/>
            </a:xfrm>
            <a:custGeom>
              <a:avLst/>
              <a:gdLst/>
              <a:ahLst/>
              <a:cxnLst>
                <a:cxn ang="0">
                  <a:pos x="0" y="3"/>
                </a:cxn>
                <a:cxn ang="0">
                  <a:pos x="5" y="6"/>
                </a:cxn>
                <a:cxn ang="0">
                  <a:pos x="0" y="3"/>
                </a:cxn>
              </a:cxnLst>
              <a:rect l="0" t="0" r="r" b="b"/>
              <a:pathLst>
                <a:path w="7" h="7">
                  <a:moveTo>
                    <a:pt x="0" y="3"/>
                  </a:moveTo>
                  <a:cubicBezTo>
                    <a:pt x="1" y="0"/>
                    <a:pt x="7" y="4"/>
                    <a:pt x="5" y="6"/>
                  </a:cubicBezTo>
                  <a:cubicBezTo>
                    <a:pt x="3" y="7"/>
                    <a:pt x="0" y="4"/>
                    <a:pt x="0" y="3"/>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89" name="Freeform 84">
              <a:extLst>
                <a:ext uri="{FF2B5EF4-FFF2-40B4-BE49-F238E27FC236}">
                  <a16:creationId xmlns:a16="http://schemas.microsoft.com/office/drawing/2014/main" id="{9C67E8E5-3F49-4530-9389-582FA9D0E50D}"/>
                </a:ext>
              </a:extLst>
            </p:cNvPr>
            <p:cNvSpPr>
              <a:spLocks/>
            </p:cNvSpPr>
            <p:nvPr/>
          </p:nvSpPr>
          <p:spPr bwMode="auto">
            <a:xfrm>
              <a:off x="4818" y="3396"/>
              <a:ext cx="48" cy="48"/>
            </a:xfrm>
            <a:custGeom>
              <a:avLst/>
              <a:gdLst/>
              <a:ahLst/>
              <a:cxnLst>
                <a:cxn ang="0">
                  <a:pos x="5" y="8"/>
                </a:cxn>
                <a:cxn ang="0">
                  <a:pos x="6" y="3"/>
                </a:cxn>
                <a:cxn ang="0">
                  <a:pos x="5" y="8"/>
                </a:cxn>
              </a:cxnLst>
              <a:rect l="0" t="0" r="r" b="b"/>
              <a:pathLst>
                <a:path w="8" h="8">
                  <a:moveTo>
                    <a:pt x="5" y="8"/>
                  </a:moveTo>
                  <a:cubicBezTo>
                    <a:pt x="0" y="8"/>
                    <a:pt x="6" y="0"/>
                    <a:pt x="6" y="3"/>
                  </a:cubicBezTo>
                  <a:cubicBezTo>
                    <a:pt x="6" y="5"/>
                    <a:pt x="8" y="7"/>
                    <a:pt x="5" y="8"/>
                  </a:cubicBezTo>
                  <a:close/>
                </a:path>
              </a:pathLst>
            </a:custGeom>
            <a:grpFill/>
            <a:ln w="3175" cap="rnd" cmpd="sng">
              <a:solidFill>
                <a:schemeClr val="bg1"/>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entury Gothic"/>
                <a:ea typeface="+mn-ea"/>
                <a:cs typeface="+mn-cs"/>
              </a:endParaRPr>
            </a:p>
          </p:txBody>
        </p:sp>
      </p:grpSp>
      <p:sp>
        <p:nvSpPr>
          <p:cNvPr id="91" name="TextBox 90">
            <a:extLst>
              <a:ext uri="{FF2B5EF4-FFF2-40B4-BE49-F238E27FC236}">
                <a16:creationId xmlns:a16="http://schemas.microsoft.com/office/drawing/2014/main" id="{EB72B9D6-C1D1-4744-B067-04A9BC9647DD}"/>
              </a:ext>
            </a:extLst>
          </p:cNvPr>
          <p:cNvSpPr txBox="1"/>
          <p:nvPr/>
        </p:nvSpPr>
        <p:spPr>
          <a:xfrm>
            <a:off x="6614247" y="4223530"/>
            <a:ext cx="2467983" cy="369332"/>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Century Gothic"/>
                <a:ea typeface="+mn-ea"/>
                <a:cs typeface="+mn-cs"/>
              </a:rPr>
              <a:t>DCO Africa Programs</a:t>
            </a:r>
          </a:p>
        </p:txBody>
      </p:sp>
      <p:grpSp>
        <p:nvGrpSpPr>
          <p:cNvPr id="97" name="Group 96">
            <a:extLst>
              <a:ext uri="{FF2B5EF4-FFF2-40B4-BE49-F238E27FC236}">
                <a16:creationId xmlns:a16="http://schemas.microsoft.com/office/drawing/2014/main" id="{C43D498D-437F-4CD5-BC19-6A8CDF2BD218}"/>
              </a:ext>
            </a:extLst>
          </p:cNvPr>
          <p:cNvGrpSpPr/>
          <p:nvPr/>
        </p:nvGrpSpPr>
        <p:grpSpPr>
          <a:xfrm>
            <a:off x="6614247" y="4641219"/>
            <a:ext cx="2302125" cy="369332"/>
            <a:chOff x="6846270" y="5055674"/>
            <a:chExt cx="2302125" cy="369332"/>
          </a:xfrm>
        </p:grpSpPr>
        <p:sp>
          <p:nvSpPr>
            <p:cNvPr id="92" name="TextBox 91">
              <a:extLst>
                <a:ext uri="{FF2B5EF4-FFF2-40B4-BE49-F238E27FC236}">
                  <a16:creationId xmlns:a16="http://schemas.microsoft.com/office/drawing/2014/main" id="{95329EA7-9FFD-4242-918C-0D66CD70DA47}"/>
                </a:ext>
              </a:extLst>
            </p:cNvPr>
            <p:cNvSpPr txBox="1"/>
            <p:nvPr/>
          </p:nvSpPr>
          <p:spPr>
            <a:xfrm>
              <a:off x="7111619" y="5055674"/>
              <a:ext cx="2036776" cy="369332"/>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a:ea typeface="+mn-ea"/>
                  <a:cs typeface="+mn-cs"/>
                </a:rPr>
                <a:t>Compact Closed</a:t>
              </a:r>
            </a:p>
          </p:txBody>
        </p:sp>
        <p:sp>
          <p:nvSpPr>
            <p:cNvPr id="94" name="Oval 93">
              <a:extLst>
                <a:ext uri="{FF2B5EF4-FFF2-40B4-BE49-F238E27FC236}">
                  <a16:creationId xmlns:a16="http://schemas.microsoft.com/office/drawing/2014/main" id="{A043076D-EE2F-4CDF-98F6-BE2930EAB82B}"/>
                </a:ext>
              </a:extLst>
            </p:cNvPr>
            <p:cNvSpPr/>
            <p:nvPr/>
          </p:nvSpPr>
          <p:spPr>
            <a:xfrm>
              <a:off x="6846270" y="5145099"/>
              <a:ext cx="190483" cy="190483"/>
            </a:xfrm>
            <a:prstGeom prst="ellipse">
              <a:avLst/>
            </a:prstGeom>
            <a:solidFill>
              <a:srgbClr val="BC1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grpSp>
      <p:grpSp>
        <p:nvGrpSpPr>
          <p:cNvPr id="98" name="Group 97">
            <a:extLst>
              <a:ext uri="{FF2B5EF4-FFF2-40B4-BE49-F238E27FC236}">
                <a16:creationId xmlns:a16="http://schemas.microsoft.com/office/drawing/2014/main" id="{0BA6DC68-9660-4713-BAD3-DAFD37958A2A}"/>
              </a:ext>
            </a:extLst>
          </p:cNvPr>
          <p:cNvGrpSpPr/>
          <p:nvPr/>
        </p:nvGrpSpPr>
        <p:grpSpPr>
          <a:xfrm>
            <a:off x="6614247" y="5058908"/>
            <a:ext cx="1899771" cy="646331"/>
            <a:chOff x="6846270" y="5055674"/>
            <a:chExt cx="1899771" cy="646331"/>
          </a:xfrm>
        </p:grpSpPr>
        <p:sp>
          <p:nvSpPr>
            <p:cNvPr id="99" name="TextBox 98">
              <a:extLst>
                <a:ext uri="{FF2B5EF4-FFF2-40B4-BE49-F238E27FC236}">
                  <a16:creationId xmlns:a16="http://schemas.microsoft.com/office/drawing/2014/main" id="{BA39C42C-EC5A-45A8-B42B-3107371FDAF9}"/>
                </a:ext>
              </a:extLst>
            </p:cNvPr>
            <p:cNvSpPr txBox="1"/>
            <p:nvPr/>
          </p:nvSpPr>
          <p:spPr>
            <a:xfrm>
              <a:off x="7111619" y="5055674"/>
              <a:ext cx="1634422" cy="646331"/>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a:ea typeface="+mn-ea"/>
                  <a:cs typeface="+mn-cs"/>
                </a:rPr>
                <a:t>Compact in</a:t>
              </a:r>
              <a:br>
                <a:rPr kumimoji="0" lang="en-US" sz="1800" b="0" i="0" u="none" strike="noStrike" kern="1200" cap="none" spc="0" normalizeH="0" baseline="0" noProof="0">
                  <a:ln>
                    <a:noFill/>
                  </a:ln>
                  <a:solidFill>
                    <a:prstClr val="black"/>
                  </a:solidFill>
                  <a:effectLst/>
                  <a:uLnTx/>
                  <a:uFillTx/>
                  <a:latin typeface="Century Gothic"/>
                  <a:ea typeface="+mn-ea"/>
                  <a:cs typeface="+mn-cs"/>
                </a:rPr>
              </a:br>
              <a:r>
                <a:rPr kumimoji="0" lang="en-US" sz="1800" b="0" i="0" u="none" strike="noStrike" kern="1200" cap="none" spc="0" normalizeH="0" baseline="0" noProof="0">
                  <a:ln>
                    <a:noFill/>
                  </a:ln>
                  <a:solidFill>
                    <a:prstClr val="black"/>
                  </a:solidFill>
                  <a:effectLst/>
                  <a:uLnTx/>
                  <a:uFillTx/>
                  <a:latin typeface="Century Gothic"/>
                  <a:ea typeface="+mn-ea"/>
                  <a:cs typeface="+mn-cs"/>
                </a:rPr>
                <a:t>Development</a:t>
              </a:r>
            </a:p>
          </p:txBody>
        </p:sp>
        <p:sp>
          <p:nvSpPr>
            <p:cNvPr id="100" name="Oval 99">
              <a:extLst>
                <a:ext uri="{FF2B5EF4-FFF2-40B4-BE49-F238E27FC236}">
                  <a16:creationId xmlns:a16="http://schemas.microsoft.com/office/drawing/2014/main" id="{D46C6F62-4C60-41E1-8626-FA12CFD39FAD}"/>
                </a:ext>
              </a:extLst>
            </p:cNvPr>
            <p:cNvSpPr/>
            <p:nvPr/>
          </p:nvSpPr>
          <p:spPr>
            <a:xfrm>
              <a:off x="6846270" y="5283598"/>
              <a:ext cx="190483" cy="190483"/>
            </a:xfrm>
            <a:prstGeom prst="ellipse">
              <a:avLst/>
            </a:prstGeom>
            <a:solidFill>
              <a:srgbClr val="5E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grpSp>
      <p:grpSp>
        <p:nvGrpSpPr>
          <p:cNvPr id="101" name="Group 100">
            <a:extLst>
              <a:ext uri="{FF2B5EF4-FFF2-40B4-BE49-F238E27FC236}">
                <a16:creationId xmlns:a16="http://schemas.microsoft.com/office/drawing/2014/main" id="{379286EA-0B52-4AB6-8615-39FDC1A5C23E}"/>
              </a:ext>
            </a:extLst>
          </p:cNvPr>
          <p:cNvGrpSpPr/>
          <p:nvPr/>
        </p:nvGrpSpPr>
        <p:grpSpPr>
          <a:xfrm>
            <a:off x="6614247" y="5753595"/>
            <a:ext cx="2141825" cy="646331"/>
            <a:chOff x="6846270" y="5055674"/>
            <a:chExt cx="2141825" cy="646331"/>
          </a:xfrm>
        </p:grpSpPr>
        <p:sp>
          <p:nvSpPr>
            <p:cNvPr id="102" name="TextBox 101">
              <a:extLst>
                <a:ext uri="{FF2B5EF4-FFF2-40B4-BE49-F238E27FC236}">
                  <a16:creationId xmlns:a16="http://schemas.microsoft.com/office/drawing/2014/main" id="{210D7584-52EA-4DFE-9790-92A320B9AFE4}"/>
                </a:ext>
              </a:extLst>
            </p:cNvPr>
            <p:cNvSpPr txBox="1"/>
            <p:nvPr/>
          </p:nvSpPr>
          <p:spPr>
            <a:xfrm>
              <a:off x="7111619" y="5055674"/>
              <a:ext cx="1876476" cy="646331"/>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a:ea typeface="+mn-ea"/>
                  <a:cs typeface="+mn-cs"/>
                </a:rPr>
                <a:t>Compact in</a:t>
              </a:r>
              <a:br>
                <a:rPr kumimoji="0" lang="en-US" sz="1800" b="0" i="0" u="none" strike="noStrike" kern="1200" cap="none" spc="0" normalizeH="0" baseline="0" noProof="0">
                  <a:ln>
                    <a:noFill/>
                  </a:ln>
                  <a:solidFill>
                    <a:prstClr val="black"/>
                  </a:solidFill>
                  <a:effectLst/>
                  <a:uLnTx/>
                  <a:uFillTx/>
                  <a:latin typeface="Century Gothic"/>
                  <a:ea typeface="+mn-ea"/>
                  <a:cs typeface="+mn-cs"/>
                </a:rPr>
              </a:br>
              <a:r>
                <a:rPr kumimoji="0" lang="en-US" sz="1800" b="0" i="0" u="none" strike="noStrike" kern="1200" cap="none" spc="0" normalizeH="0" baseline="0" noProof="0">
                  <a:ln>
                    <a:noFill/>
                  </a:ln>
                  <a:solidFill>
                    <a:prstClr val="black"/>
                  </a:solidFill>
                  <a:effectLst/>
                  <a:uLnTx/>
                  <a:uFillTx/>
                  <a:latin typeface="Century Gothic"/>
                  <a:ea typeface="+mn-ea"/>
                  <a:cs typeface="+mn-cs"/>
                </a:rPr>
                <a:t>Implementation</a:t>
              </a:r>
            </a:p>
          </p:txBody>
        </p:sp>
        <p:sp>
          <p:nvSpPr>
            <p:cNvPr id="103" name="Oval 102">
              <a:extLst>
                <a:ext uri="{FF2B5EF4-FFF2-40B4-BE49-F238E27FC236}">
                  <a16:creationId xmlns:a16="http://schemas.microsoft.com/office/drawing/2014/main" id="{FCDF5170-AD4B-4B9C-ADC3-00E0976ECD79}"/>
                </a:ext>
              </a:extLst>
            </p:cNvPr>
            <p:cNvSpPr/>
            <p:nvPr/>
          </p:nvSpPr>
          <p:spPr>
            <a:xfrm>
              <a:off x="6846270" y="5283598"/>
              <a:ext cx="190483" cy="190483"/>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grpSp>
      <p:grpSp>
        <p:nvGrpSpPr>
          <p:cNvPr id="104" name="Group 103">
            <a:extLst>
              <a:ext uri="{FF2B5EF4-FFF2-40B4-BE49-F238E27FC236}">
                <a16:creationId xmlns:a16="http://schemas.microsoft.com/office/drawing/2014/main" id="{317E1CB9-DBC1-4715-A0A4-F74557EDA5A9}"/>
              </a:ext>
            </a:extLst>
          </p:cNvPr>
          <p:cNvGrpSpPr/>
          <p:nvPr/>
        </p:nvGrpSpPr>
        <p:grpSpPr>
          <a:xfrm>
            <a:off x="440195" y="4189612"/>
            <a:ext cx="5639027" cy="923330"/>
            <a:chOff x="440195" y="4189612"/>
            <a:chExt cx="5639027" cy="923330"/>
          </a:xfrm>
        </p:grpSpPr>
        <p:sp>
          <p:nvSpPr>
            <p:cNvPr id="120" name="TextBox 119">
              <a:extLst>
                <a:ext uri="{FF2B5EF4-FFF2-40B4-BE49-F238E27FC236}">
                  <a16:creationId xmlns:a16="http://schemas.microsoft.com/office/drawing/2014/main" id="{BDF449CF-BF42-4778-BC2F-3D61B4E45EFD}"/>
                </a:ext>
              </a:extLst>
            </p:cNvPr>
            <p:cNvSpPr txBox="1"/>
            <p:nvPr/>
          </p:nvSpPr>
          <p:spPr>
            <a:xfrm>
              <a:off x="440195" y="4189612"/>
              <a:ext cx="3151074" cy="923330"/>
            </a:xfrm>
            <a:prstGeom prst="rect">
              <a:avLst/>
            </a:prstGeom>
            <a:solidFill>
              <a:srgbClr val="002060"/>
            </a:solidFill>
          </p:spPr>
          <p:txBody>
            <a:bodyPr wrap="square" lIns="45720" tIns="182880" rIns="45720" bIns="18288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Century Gothic"/>
                  <a:ea typeface="+mn-ea"/>
                  <a:cs typeface="+mn-cs"/>
                </a:rPr>
                <a:t>Total Compacts in Implementation</a:t>
              </a:r>
            </a:p>
          </p:txBody>
        </p:sp>
        <p:sp>
          <p:nvSpPr>
            <p:cNvPr id="122" name="TextBox 121">
              <a:extLst>
                <a:ext uri="{FF2B5EF4-FFF2-40B4-BE49-F238E27FC236}">
                  <a16:creationId xmlns:a16="http://schemas.microsoft.com/office/drawing/2014/main" id="{ABA51781-5453-4298-84B7-C765B9ABDC4A}"/>
                </a:ext>
              </a:extLst>
            </p:cNvPr>
            <p:cNvSpPr txBox="1"/>
            <p:nvPr/>
          </p:nvSpPr>
          <p:spPr>
            <a:xfrm>
              <a:off x="4402164" y="4466611"/>
              <a:ext cx="1677058" cy="369332"/>
            </a:xfrm>
            <a:prstGeom prst="rect">
              <a:avLst/>
            </a:prstGeom>
            <a:noFill/>
          </p:spPr>
          <p:txBody>
            <a:bodyPr wrap="square" lIns="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a:ea typeface="+mn-ea"/>
                  <a:cs typeface="+mn-cs"/>
                </a:rPr>
                <a:t>$2.5 Billion</a:t>
              </a:r>
            </a:p>
          </p:txBody>
        </p:sp>
      </p:grpSp>
      <p:grpSp>
        <p:nvGrpSpPr>
          <p:cNvPr id="96" name="Group 95">
            <a:extLst>
              <a:ext uri="{FF2B5EF4-FFF2-40B4-BE49-F238E27FC236}">
                <a16:creationId xmlns:a16="http://schemas.microsoft.com/office/drawing/2014/main" id="{D1A6E6E4-644C-4550-BE84-682661B8777C}"/>
              </a:ext>
            </a:extLst>
          </p:cNvPr>
          <p:cNvGrpSpPr/>
          <p:nvPr/>
        </p:nvGrpSpPr>
        <p:grpSpPr>
          <a:xfrm>
            <a:off x="440195" y="5367063"/>
            <a:ext cx="5639027" cy="923330"/>
            <a:chOff x="440195" y="5367063"/>
            <a:chExt cx="5639027" cy="923330"/>
          </a:xfrm>
        </p:grpSpPr>
        <p:sp>
          <p:nvSpPr>
            <p:cNvPr id="121" name="TextBox 120">
              <a:extLst>
                <a:ext uri="{FF2B5EF4-FFF2-40B4-BE49-F238E27FC236}">
                  <a16:creationId xmlns:a16="http://schemas.microsoft.com/office/drawing/2014/main" id="{F7285AB2-2B9A-4A51-B8B5-C5B33733BE8D}"/>
                </a:ext>
              </a:extLst>
            </p:cNvPr>
            <p:cNvSpPr txBox="1"/>
            <p:nvPr/>
          </p:nvSpPr>
          <p:spPr>
            <a:xfrm>
              <a:off x="440195" y="5367063"/>
              <a:ext cx="3151074" cy="923330"/>
            </a:xfrm>
            <a:prstGeom prst="rect">
              <a:avLst/>
            </a:prstGeom>
            <a:solidFill>
              <a:srgbClr val="5E729B"/>
            </a:solidFill>
          </p:spPr>
          <p:txBody>
            <a:bodyPr wrap="square" lIns="45720" tIns="182880" rIns="45720" bIns="18288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Century Gothic"/>
                  <a:ea typeface="+mn-ea"/>
                  <a:cs typeface="+mn-cs"/>
                </a:rPr>
                <a:t>Total Compacts in Development (estimated)</a:t>
              </a:r>
            </a:p>
          </p:txBody>
        </p:sp>
        <p:sp>
          <p:nvSpPr>
            <p:cNvPr id="123" name="TextBox 122">
              <a:extLst>
                <a:ext uri="{FF2B5EF4-FFF2-40B4-BE49-F238E27FC236}">
                  <a16:creationId xmlns:a16="http://schemas.microsoft.com/office/drawing/2014/main" id="{27F8198C-A1D4-46C3-BDC5-168303ECC85A}"/>
                </a:ext>
              </a:extLst>
            </p:cNvPr>
            <p:cNvSpPr txBox="1"/>
            <p:nvPr/>
          </p:nvSpPr>
          <p:spPr>
            <a:xfrm>
              <a:off x="4402164" y="5644062"/>
              <a:ext cx="1677058" cy="369332"/>
            </a:xfrm>
            <a:prstGeom prst="rect">
              <a:avLst/>
            </a:prstGeom>
            <a:noFill/>
          </p:spPr>
          <p:txBody>
            <a:bodyPr wrap="square" lIns="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a:ea typeface="+mn-ea"/>
                  <a:cs typeface="+mn-cs"/>
                </a:rPr>
                <a:t>$2 Billion</a:t>
              </a:r>
            </a:p>
          </p:txBody>
        </p:sp>
      </p:grpSp>
      <p:cxnSp>
        <p:nvCxnSpPr>
          <p:cNvPr id="90" name="Straight Connector 89">
            <a:extLst>
              <a:ext uri="{FF2B5EF4-FFF2-40B4-BE49-F238E27FC236}">
                <a16:creationId xmlns:a16="http://schemas.microsoft.com/office/drawing/2014/main" id="{931AA007-CD1D-4D1C-9870-0D7B41FBEFF9}"/>
              </a:ext>
            </a:extLst>
          </p:cNvPr>
          <p:cNvCxnSpPr>
            <a:cxnSpLocks/>
          </p:cNvCxnSpPr>
          <p:nvPr/>
        </p:nvCxnSpPr>
        <p:spPr>
          <a:xfrm>
            <a:off x="440195" y="5240002"/>
            <a:ext cx="59070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AC44AE16-011B-414C-9D29-45AF0FD2E1AA}"/>
              </a:ext>
            </a:extLst>
          </p:cNvPr>
          <p:cNvCxnSpPr>
            <a:cxnSpLocks/>
          </p:cNvCxnSpPr>
          <p:nvPr/>
        </p:nvCxnSpPr>
        <p:spPr>
          <a:xfrm flipV="1">
            <a:off x="6398731" y="1300037"/>
            <a:ext cx="0" cy="555796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8" name="Group 107">
            <a:extLst>
              <a:ext uri="{FF2B5EF4-FFF2-40B4-BE49-F238E27FC236}">
                <a16:creationId xmlns:a16="http://schemas.microsoft.com/office/drawing/2014/main" id="{EEE8E188-0888-4C3D-A77C-699FBE29B694}"/>
              </a:ext>
            </a:extLst>
          </p:cNvPr>
          <p:cNvGrpSpPr/>
          <p:nvPr/>
        </p:nvGrpSpPr>
        <p:grpSpPr>
          <a:xfrm>
            <a:off x="433295" y="1601424"/>
            <a:ext cx="5965436" cy="1633940"/>
            <a:chOff x="433295" y="1730214"/>
            <a:chExt cx="5965436" cy="1633940"/>
          </a:xfrm>
        </p:grpSpPr>
        <p:sp>
          <p:nvSpPr>
            <p:cNvPr id="4" name="Rectangle 3">
              <a:extLst>
                <a:ext uri="{FF2B5EF4-FFF2-40B4-BE49-F238E27FC236}">
                  <a16:creationId xmlns:a16="http://schemas.microsoft.com/office/drawing/2014/main" id="{704CF17F-74AA-4778-B470-9A3E6D76EB0C}"/>
                </a:ext>
              </a:extLst>
            </p:cNvPr>
            <p:cNvSpPr/>
            <p:nvPr/>
          </p:nvSpPr>
          <p:spPr>
            <a:xfrm>
              <a:off x="3655101" y="1730214"/>
              <a:ext cx="2743630" cy="163394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14" name="TextBox 113">
              <a:extLst>
                <a:ext uri="{FF2B5EF4-FFF2-40B4-BE49-F238E27FC236}">
                  <a16:creationId xmlns:a16="http://schemas.microsoft.com/office/drawing/2014/main" id="{ED6D3D70-D534-41D8-A7C9-94AE78D9F29F}"/>
                </a:ext>
              </a:extLst>
            </p:cNvPr>
            <p:cNvSpPr txBox="1"/>
            <p:nvPr/>
          </p:nvSpPr>
          <p:spPr>
            <a:xfrm>
              <a:off x="433295" y="2085519"/>
              <a:ext cx="2860820" cy="923330"/>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a:ea typeface="+mn-ea"/>
                  <a:cs typeface="+mn-cs"/>
                </a:rPr>
                <a:t>Total Program Investment in Africa in the history of MCC</a:t>
              </a:r>
            </a:p>
          </p:txBody>
        </p:sp>
        <p:sp>
          <p:nvSpPr>
            <p:cNvPr id="110" name="TextBox 109">
              <a:extLst>
                <a:ext uri="{FF2B5EF4-FFF2-40B4-BE49-F238E27FC236}">
                  <a16:creationId xmlns:a16="http://schemas.microsoft.com/office/drawing/2014/main" id="{12FAF1FD-3F46-43BD-830B-DD4AE5B9BF1F}"/>
                </a:ext>
              </a:extLst>
            </p:cNvPr>
            <p:cNvSpPr txBox="1"/>
            <p:nvPr/>
          </p:nvSpPr>
          <p:spPr>
            <a:xfrm>
              <a:off x="3972527" y="2316352"/>
              <a:ext cx="2288822" cy="461665"/>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entury Gothic"/>
                  <a:ea typeface="+mn-ea"/>
                  <a:cs typeface="+mn-cs"/>
                </a:rPr>
                <a:t>~$</a:t>
              </a:r>
              <a:r>
                <a:rPr lang="en-US" sz="2400" b="1" dirty="0">
                  <a:solidFill>
                    <a:prstClr val="white"/>
                  </a:solidFill>
                  <a:latin typeface="Century Gothic"/>
                </a:rPr>
                <a:t>9.5</a:t>
              </a:r>
              <a:r>
                <a:rPr kumimoji="0" lang="en-US" sz="2400" b="1" i="0" u="none" strike="noStrike" kern="1200" cap="none" spc="0" normalizeH="0" baseline="0" noProof="0" dirty="0">
                  <a:ln>
                    <a:noFill/>
                  </a:ln>
                  <a:solidFill>
                    <a:prstClr val="white"/>
                  </a:solidFill>
                  <a:effectLst/>
                  <a:uLnTx/>
                  <a:uFillTx/>
                  <a:latin typeface="Century Gothic"/>
                  <a:ea typeface="+mn-ea"/>
                  <a:cs typeface="+mn-cs"/>
                </a:rPr>
                <a:t> billion</a:t>
              </a:r>
            </a:p>
          </p:txBody>
        </p:sp>
      </p:grpSp>
      <p:grpSp>
        <p:nvGrpSpPr>
          <p:cNvPr id="95" name="Group 94">
            <a:extLst>
              <a:ext uri="{FF2B5EF4-FFF2-40B4-BE49-F238E27FC236}">
                <a16:creationId xmlns:a16="http://schemas.microsoft.com/office/drawing/2014/main" id="{BE2AD1AE-A9A6-466C-8798-2BD9D83E55DD}"/>
              </a:ext>
            </a:extLst>
          </p:cNvPr>
          <p:cNvGrpSpPr/>
          <p:nvPr/>
        </p:nvGrpSpPr>
        <p:grpSpPr>
          <a:xfrm>
            <a:off x="440195" y="3362424"/>
            <a:ext cx="5909327" cy="700128"/>
            <a:chOff x="440195" y="3362424"/>
            <a:chExt cx="5909327" cy="700128"/>
          </a:xfrm>
        </p:grpSpPr>
        <p:sp>
          <p:nvSpPr>
            <p:cNvPr id="118" name="Rectangle 117">
              <a:extLst>
                <a:ext uri="{FF2B5EF4-FFF2-40B4-BE49-F238E27FC236}">
                  <a16:creationId xmlns:a16="http://schemas.microsoft.com/office/drawing/2014/main" id="{6F735ABB-CBA4-4E55-BE3E-D9712237D422}"/>
                </a:ext>
              </a:extLst>
            </p:cNvPr>
            <p:cNvSpPr/>
            <p:nvPr/>
          </p:nvSpPr>
          <p:spPr>
            <a:xfrm>
              <a:off x="440195" y="3362424"/>
              <a:ext cx="5909327" cy="700128"/>
            </a:xfrm>
            <a:prstGeom prst="rect">
              <a:avLst/>
            </a:prstGeom>
            <a:noFill/>
          </p:spPr>
          <p:txBody>
            <a:bodyPr wrap="square" lIns="45720" tIns="45720" rIns="45720" bIns="45720">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2060"/>
                  </a:solidFill>
                  <a:effectLst/>
                  <a:uLnTx/>
                  <a:uFillTx/>
                  <a:latin typeface="Century Gothic" panose="020B0502020202020204" pitchFamily="34" charset="0"/>
                  <a:ea typeface="Calibri" panose="020F0502020204030204" pitchFamily="34" charset="0"/>
                  <a:cs typeface="Times New Roman" panose="02020603050405020304" pitchFamily="18" charset="0"/>
                  <a:sym typeface="Century Gothic" panose="020B0502020202020204" pitchFamily="34" charset="0"/>
                </a:rPr>
                <a:t>Millennium Challenge Corporation Investments in Africa</a:t>
              </a:r>
            </a:p>
          </p:txBody>
        </p:sp>
        <p:cxnSp>
          <p:nvCxnSpPr>
            <p:cNvPr id="93" name="Straight Connector 92">
              <a:extLst>
                <a:ext uri="{FF2B5EF4-FFF2-40B4-BE49-F238E27FC236}">
                  <a16:creationId xmlns:a16="http://schemas.microsoft.com/office/drawing/2014/main" id="{ECD43E09-4C36-4507-A44F-CC4E978425D8}"/>
                </a:ext>
              </a:extLst>
            </p:cNvPr>
            <p:cNvCxnSpPr/>
            <p:nvPr/>
          </p:nvCxnSpPr>
          <p:spPr>
            <a:xfrm>
              <a:off x="440195" y="4044998"/>
              <a:ext cx="5907024"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pic>
        <p:nvPicPr>
          <p:cNvPr id="117" name="Picture 116" descr="sig-rgb-vert-usa-dark">
            <a:extLst>
              <a:ext uri="{FF2B5EF4-FFF2-40B4-BE49-F238E27FC236}">
                <a16:creationId xmlns:a16="http://schemas.microsoft.com/office/drawing/2014/main" id="{377AD3A2-2FF7-43DC-88B9-7EB2AA5F9BBB}"/>
              </a:ext>
            </a:extLst>
          </p:cNvPr>
          <p:cNvPicPr>
            <a:picLocks noChangeAspect="1" noChangeArrowheads="1"/>
          </p:cNvPicPr>
          <p:nvPr/>
        </p:nvPicPr>
        <p:blipFill>
          <a:blip r:embed="rId6" cstate="print"/>
          <a:stretch>
            <a:fillRect/>
          </a:stretch>
        </p:blipFill>
        <p:spPr bwMode="auto">
          <a:xfrm>
            <a:off x="10874977" y="109724"/>
            <a:ext cx="1019223" cy="1062727"/>
          </a:xfrm>
          <a:prstGeom prst="rect">
            <a:avLst/>
          </a:prstGeom>
          <a:noFill/>
        </p:spPr>
      </p:pic>
    </p:spTree>
    <p:extLst>
      <p:ext uri="{BB962C8B-B14F-4D97-AF65-F5344CB8AC3E}">
        <p14:creationId xmlns:p14="http://schemas.microsoft.com/office/powerpoint/2010/main" val="3162103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a:extLst>
              <a:ext uri="{FF2B5EF4-FFF2-40B4-BE49-F238E27FC236}">
                <a16:creationId xmlns:a16="http://schemas.microsoft.com/office/drawing/2014/main" id="{7C8EAB67-0EF8-4696-94D0-E0A022CD981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7" name="Object 16" hidden="1">
                        <a:extLst>
                          <a:ext uri="{FF2B5EF4-FFF2-40B4-BE49-F238E27FC236}">
                            <a16:creationId xmlns:a16="http://schemas.microsoft.com/office/drawing/2014/main" id="{7C8EAB67-0EF8-4696-94D0-E0A022CD981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3A5B5918-B11C-441E-9AF0-52E8862055BC}"/>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a:extLst>
              <a:ext uri="{FF2B5EF4-FFF2-40B4-BE49-F238E27FC236}">
                <a16:creationId xmlns:a16="http://schemas.microsoft.com/office/drawing/2014/main" id="{BA8D5535-CF2F-4D6A-85C9-0329B89AE4F9}"/>
              </a:ext>
            </a:extLst>
          </p:cNvPr>
          <p:cNvSpPr>
            <a:spLocks noGrp="1"/>
          </p:cNvSpPr>
          <p:nvPr>
            <p:ph type="title"/>
          </p:nvPr>
        </p:nvSpPr>
        <p:spPr/>
        <p:txBody>
          <a:bodyPr>
            <a:normAutofit/>
          </a:bodyPr>
          <a:lstStyle/>
          <a:p>
            <a:r>
              <a:rPr lang="en-US">
                <a:solidFill>
                  <a:schemeClr val="bg1"/>
                </a:solidFill>
                <a:sym typeface="Century Gothic" panose="020B0502020202020204" pitchFamily="34" charset="0"/>
              </a:rPr>
              <a:t>Africa region snapshot </a:t>
            </a:r>
          </a:p>
        </p:txBody>
      </p:sp>
      <p:pic>
        <p:nvPicPr>
          <p:cNvPr id="30" name="Graphic 29">
            <a:extLst>
              <a:ext uri="{FF2B5EF4-FFF2-40B4-BE49-F238E27FC236}">
                <a16:creationId xmlns:a16="http://schemas.microsoft.com/office/drawing/2014/main" id="{1B46D2FB-5065-4F76-9E1B-AAC1268760E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36947" y="2287441"/>
            <a:ext cx="11518107" cy="3008833"/>
          </a:xfrm>
          <a:prstGeom prst="rect">
            <a:avLst/>
          </a:prstGeom>
        </p:spPr>
      </p:pic>
      <p:sp>
        <p:nvSpPr>
          <p:cNvPr id="20" name="TextBox 19">
            <a:extLst>
              <a:ext uri="{FF2B5EF4-FFF2-40B4-BE49-F238E27FC236}">
                <a16:creationId xmlns:a16="http://schemas.microsoft.com/office/drawing/2014/main" id="{9CC302CE-B3EE-4E50-AA30-C2FEACEB9D68}"/>
              </a:ext>
            </a:extLst>
          </p:cNvPr>
          <p:cNvSpPr txBox="1"/>
          <p:nvPr/>
        </p:nvSpPr>
        <p:spPr>
          <a:xfrm>
            <a:off x="681789" y="3550557"/>
            <a:ext cx="2103120" cy="1200329"/>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Approximately </a:t>
            </a:r>
            <a:r>
              <a:rPr kumimoji="0" 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sym typeface="Century Gothic" panose="020B0502020202020204" pitchFamily="34" charset="0"/>
              </a:rPr>
              <a:t>74%</a:t>
            </a:r>
            <a:r>
              <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 of MCC’s investments </a:t>
            </a:r>
            <a:br>
              <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br>
            <a:r>
              <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in Africa</a:t>
            </a:r>
          </a:p>
        </p:txBody>
      </p:sp>
      <p:sp>
        <p:nvSpPr>
          <p:cNvPr id="21" name="TextBox 20">
            <a:extLst>
              <a:ext uri="{FF2B5EF4-FFF2-40B4-BE49-F238E27FC236}">
                <a16:creationId xmlns:a16="http://schemas.microsoft.com/office/drawing/2014/main" id="{B0426502-A38A-42B7-A9B7-7FD82F0BE62F}"/>
              </a:ext>
            </a:extLst>
          </p:cNvPr>
          <p:cNvSpPr txBox="1"/>
          <p:nvPr/>
        </p:nvSpPr>
        <p:spPr>
          <a:xfrm>
            <a:off x="3583488" y="3550557"/>
            <a:ext cx="2103120" cy="1477328"/>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About $</a:t>
            </a:r>
            <a:r>
              <a:rPr lang="en-US" dirty="0">
                <a:solidFill>
                  <a:prstClr val="black"/>
                </a:solidFill>
                <a:latin typeface="Century Gothic" panose="020B0502020202020204" pitchFamily="34" charset="0"/>
                <a:sym typeface="Century Gothic" panose="020B0502020202020204" pitchFamily="34" charset="0"/>
              </a:rPr>
              <a:t>2.5</a:t>
            </a:r>
            <a:r>
              <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 billion active compacts and thresholds + $</a:t>
            </a:r>
            <a:r>
              <a:rPr lang="en-US" dirty="0">
                <a:solidFill>
                  <a:prstClr val="black"/>
                </a:solidFill>
                <a:latin typeface="Century Gothic" panose="020B0502020202020204" pitchFamily="34" charset="0"/>
                <a:sym typeface="Century Gothic" panose="020B0502020202020204" pitchFamily="34" charset="0"/>
              </a:rPr>
              <a:t>2.1</a:t>
            </a:r>
            <a:r>
              <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 billion pipeline</a:t>
            </a:r>
          </a:p>
        </p:txBody>
      </p:sp>
      <p:sp>
        <p:nvSpPr>
          <p:cNvPr id="22" name="TextBox 21">
            <a:extLst>
              <a:ext uri="{FF2B5EF4-FFF2-40B4-BE49-F238E27FC236}">
                <a16:creationId xmlns:a16="http://schemas.microsoft.com/office/drawing/2014/main" id="{849AC5C8-F6C9-41C5-930E-B70DD835E20F}"/>
              </a:ext>
            </a:extLst>
          </p:cNvPr>
          <p:cNvSpPr txBox="1"/>
          <p:nvPr/>
        </p:nvSpPr>
        <p:spPr>
          <a:xfrm>
            <a:off x="6485187" y="3550557"/>
            <a:ext cx="2103120" cy="1477328"/>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Actively working in 14 African countries (compact (11) + threshold (3))</a:t>
            </a:r>
          </a:p>
        </p:txBody>
      </p:sp>
      <p:sp>
        <p:nvSpPr>
          <p:cNvPr id="23" name="TextBox 22">
            <a:extLst>
              <a:ext uri="{FF2B5EF4-FFF2-40B4-BE49-F238E27FC236}">
                <a16:creationId xmlns:a16="http://schemas.microsoft.com/office/drawing/2014/main" id="{26D4BCC7-D46C-4F4D-AE59-8941DF9BEEEC}"/>
              </a:ext>
            </a:extLst>
          </p:cNvPr>
          <p:cNvSpPr txBox="1"/>
          <p:nvPr/>
        </p:nvSpPr>
        <p:spPr>
          <a:xfrm>
            <a:off x="9386887" y="3550557"/>
            <a:ext cx="2103120" cy="1200329"/>
          </a:xfrm>
          <a:prstGeom prst="rect">
            <a:avLst/>
          </a:prstGeom>
          <a:noFill/>
        </p:spPr>
        <p:txBody>
          <a:bodyPr wrap="square" l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Regional concurrent compact authority</a:t>
            </a:r>
          </a:p>
        </p:txBody>
      </p:sp>
      <p:grpSp>
        <p:nvGrpSpPr>
          <p:cNvPr id="36" name="Group 35">
            <a:extLst>
              <a:ext uri="{FF2B5EF4-FFF2-40B4-BE49-F238E27FC236}">
                <a16:creationId xmlns:a16="http://schemas.microsoft.com/office/drawing/2014/main" id="{B8C1D9A8-4EEC-492C-8367-A8CF8BEBF58E}"/>
              </a:ext>
            </a:extLst>
          </p:cNvPr>
          <p:cNvGrpSpPr/>
          <p:nvPr/>
        </p:nvGrpSpPr>
        <p:grpSpPr>
          <a:xfrm>
            <a:off x="2996878" y="3463864"/>
            <a:ext cx="533722" cy="505793"/>
            <a:chOff x="2996878" y="3101007"/>
            <a:chExt cx="533722" cy="505793"/>
          </a:xfrm>
        </p:grpSpPr>
        <p:sp>
          <p:nvSpPr>
            <p:cNvPr id="31" name="Rectangle 30">
              <a:extLst>
                <a:ext uri="{FF2B5EF4-FFF2-40B4-BE49-F238E27FC236}">
                  <a16:creationId xmlns:a16="http://schemas.microsoft.com/office/drawing/2014/main" id="{128B92DC-FF4E-440D-9BD7-522FDEA4CBD1}"/>
                </a:ext>
              </a:extLst>
            </p:cNvPr>
            <p:cNvSpPr/>
            <p:nvPr/>
          </p:nvSpPr>
          <p:spPr>
            <a:xfrm>
              <a:off x="2996878" y="3187700"/>
              <a:ext cx="533722" cy="4191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38" name="Rectangle 37">
              <a:extLst>
                <a:ext uri="{FF2B5EF4-FFF2-40B4-BE49-F238E27FC236}">
                  <a16:creationId xmlns:a16="http://schemas.microsoft.com/office/drawing/2014/main" id="{E1A73CDE-211E-4644-A965-CAC5CAC2FC4E}"/>
                </a:ext>
              </a:extLst>
            </p:cNvPr>
            <p:cNvSpPr/>
            <p:nvPr/>
          </p:nvSpPr>
          <p:spPr>
            <a:xfrm>
              <a:off x="2996878" y="3101007"/>
              <a:ext cx="533722" cy="86693"/>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39" name="Rectangle 38">
              <a:extLst>
                <a:ext uri="{FF2B5EF4-FFF2-40B4-BE49-F238E27FC236}">
                  <a16:creationId xmlns:a16="http://schemas.microsoft.com/office/drawing/2014/main" id="{B98D96B6-0963-4E48-AA05-7529ACDC3C7D}"/>
                </a:ext>
              </a:extLst>
            </p:cNvPr>
            <p:cNvSpPr/>
            <p:nvPr/>
          </p:nvSpPr>
          <p:spPr>
            <a:xfrm rot="10800000">
              <a:off x="2996878" y="3520106"/>
              <a:ext cx="533722" cy="8669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grpSp>
      <p:grpSp>
        <p:nvGrpSpPr>
          <p:cNvPr id="41" name="Group 40">
            <a:extLst>
              <a:ext uri="{FF2B5EF4-FFF2-40B4-BE49-F238E27FC236}">
                <a16:creationId xmlns:a16="http://schemas.microsoft.com/office/drawing/2014/main" id="{7B8197A2-B976-46A7-AC01-FD0E92E46959}"/>
              </a:ext>
            </a:extLst>
          </p:cNvPr>
          <p:cNvGrpSpPr/>
          <p:nvPr/>
        </p:nvGrpSpPr>
        <p:grpSpPr>
          <a:xfrm>
            <a:off x="5833087" y="3463864"/>
            <a:ext cx="533722" cy="505793"/>
            <a:chOff x="2996878" y="3101007"/>
            <a:chExt cx="533722" cy="505793"/>
          </a:xfrm>
        </p:grpSpPr>
        <p:sp>
          <p:nvSpPr>
            <p:cNvPr id="42" name="Rectangle 41">
              <a:extLst>
                <a:ext uri="{FF2B5EF4-FFF2-40B4-BE49-F238E27FC236}">
                  <a16:creationId xmlns:a16="http://schemas.microsoft.com/office/drawing/2014/main" id="{99A8DDB2-94E7-4DCA-9FB4-4B32E7BE65ED}"/>
                </a:ext>
              </a:extLst>
            </p:cNvPr>
            <p:cNvSpPr/>
            <p:nvPr/>
          </p:nvSpPr>
          <p:spPr>
            <a:xfrm>
              <a:off x="2996878" y="3187700"/>
              <a:ext cx="533722" cy="4191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3" name="Rectangle 42">
              <a:extLst>
                <a:ext uri="{FF2B5EF4-FFF2-40B4-BE49-F238E27FC236}">
                  <a16:creationId xmlns:a16="http://schemas.microsoft.com/office/drawing/2014/main" id="{E2E42765-50A4-443B-83C6-41F2341C2C52}"/>
                </a:ext>
              </a:extLst>
            </p:cNvPr>
            <p:cNvSpPr/>
            <p:nvPr/>
          </p:nvSpPr>
          <p:spPr>
            <a:xfrm>
              <a:off x="2996878" y="3101007"/>
              <a:ext cx="533722" cy="86693"/>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4" name="Rectangle 43">
              <a:extLst>
                <a:ext uri="{FF2B5EF4-FFF2-40B4-BE49-F238E27FC236}">
                  <a16:creationId xmlns:a16="http://schemas.microsoft.com/office/drawing/2014/main" id="{12C15910-3283-423B-8F4B-C43B4584B713}"/>
                </a:ext>
              </a:extLst>
            </p:cNvPr>
            <p:cNvSpPr/>
            <p:nvPr/>
          </p:nvSpPr>
          <p:spPr>
            <a:xfrm rot="10800000">
              <a:off x="2996878" y="3520106"/>
              <a:ext cx="533722" cy="8669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grpSp>
      <p:grpSp>
        <p:nvGrpSpPr>
          <p:cNvPr id="45" name="Group 44">
            <a:extLst>
              <a:ext uri="{FF2B5EF4-FFF2-40B4-BE49-F238E27FC236}">
                <a16:creationId xmlns:a16="http://schemas.microsoft.com/office/drawing/2014/main" id="{CE5CF7ED-C624-4C07-9EF2-2B7C8EE92D0D}"/>
              </a:ext>
            </a:extLst>
          </p:cNvPr>
          <p:cNvGrpSpPr/>
          <p:nvPr/>
        </p:nvGrpSpPr>
        <p:grpSpPr>
          <a:xfrm>
            <a:off x="8669296" y="3463864"/>
            <a:ext cx="533722" cy="505793"/>
            <a:chOff x="2996878" y="3101007"/>
            <a:chExt cx="533722" cy="505793"/>
          </a:xfrm>
        </p:grpSpPr>
        <p:sp>
          <p:nvSpPr>
            <p:cNvPr id="46" name="Rectangle 45">
              <a:extLst>
                <a:ext uri="{FF2B5EF4-FFF2-40B4-BE49-F238E27FC236}">
                  <a16:creationId xmlns:a16="http://schemas.microsoft.com/office/drawing/2014/main" id="{00C9E5FD-7F56-413B-89C9-46F93BD48219}"/>
                </a:ext>
              </a:extLst>
            </p:cNvPr>
            <p:cNvSpPr/>
            <p:nvPr/>
          </p:nvSpPr>
          <p:spPr>
            <a:xfrm>
              <a:off x="2996878" y="3187700"/>
              <a:ext cx="533722" cy="4191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7" name="Rectangle 46">
              <a:extLst>
                <a:ext uri="{FF2B5EF4-FFF2-40B4-BE49-F238E27FC236}">
                  <a16:creationId xmlns:a16="http://schemas.microsoft.com/office/drawing/2014/main" id="{9123F59D-ED71-417C-ABF3-0034511F0727}"/>
                </a:ext>
              </a:extLst>
            </p:cNvPr>
            <p:cNvSpPr/>
            <p:nvPr/>
          </p:nvSpPr>
          <p:spPr>
            <a:xfrm>
              <a:off x="2996878" y="3101007"/>
              <a:ext cx="533722" cy="86693"/>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8" name="Rectangle 47">
              <a:extLst>
                <a:ext uri="{FF2B5EF4-FFF2-40B4-BE49-F238E27FC236}">
                  <a16:creationId xmlns:a16="http://schemas.microsoft.com/office/drawing/2014/main" id="{C1F65ECF-E432-427B-A916-2C31B7F46772}"/>
                </a:ext>
              </a:extLst>
            </p:cNvPr>
            <p:cNvSpPr/>
            <p:nvPr/>
          </p:nvSpPr>
          <p:spPr>
            <a:xfrm rot="10800000">
              <a:off x="2996878" y="3520106"/>
              <a:ext cx="533722" cy="8669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grpSp>
      <p:pic>
        <p:nvPicPr>
          <p:cNvPr id="40" name="Graphic 39">
            <a:extLst>
              <a:ext uri="{FF2B5EF4-FFF2-40B4-BE49-F238E27FC236}">
                <a16:creationId xmlns:a16="http://schemas.microsoft.com/office/drawing/2014/main" id="{5F326FA9-1C9F-495A-8D8A-C1D2746337C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3732" y="2597463"/>
            <a:ext cx="679234" cy="866401"/>
          </a:xfrm>
          <a:prstGeom prst="rect">
            <a:avLst/>
          </a:prstGeom>
        </p:spPr>
      </p:pic>
      <p:pic>
        <p:nvPicPr>
          <p:cNvPr id="49" name="Graphic 48">
            <a:extLst>
              <a:ext uri="{FF2B5EF4-FFF2-40B4-BE49-F238E27FC236}">
                <a16:creationId xmlns:a16="http://schemas.microsoft.com/office/drawing/2014/main" id="{783BE715-3DA6-4F57-9E03-C4D5E3808FA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245015" y="2741327"/>
            <a:ext cx="780067" cy="578673"/>
          </a:xfrm>
          <a:prstGeom prst="rect">
            <a:avLst/>
          </a:prstGeom>
        </p:spPr>
      </p:pic>
      <p:pic>
        <p:nvPicPr>
          <p:cNvPr id="50" name="Graphic 49">
            <a:extLst>
              <a:ext uri="{FF2B5EF4-FFF2-40B4-BE49-F238E27FC236}">
                <a16:creationId xmlns:a16="http://schemas.microsoft.com/office/drawing/2014/main" id="{5984EBF5-1997-46F5-97BA-B92CC6421FC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166893" y="2653909"/>
            <a:ext cx="739708" cy="753509"/>
          </a:xfrm>
          <a:prstGeom prst="rect">
            <a:avLst/>
          </a:prstGeom>
        </p:spPr>
      </p:pic>
      <p:pic>
        <p:nvPicPr>
          <p:cNvPr id="51" name="Graphic 50">
            <a:extLst>
              <a:ext uri="{FF2B5EF4-FFF2-40B4-BE49-F238E27FC236}">
                <a16:creationId xmlns:a16="http://schemas.microsoft.com/office/drawing/2014/main" id="{A581F2BD-9BDC-4D36-919F-BC03F840CC5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124571" y="2716787"/>
            <a:ext cx="627752" cy="627752"/>
          </a:xfrm>
          <a:prstGeom prst="rect">
            <a:avLst/>
          </a:prstGeom>
        </p:spPr>
      </p:pic>
      <p:pic>
        <p:nvPicPr>
          <p:cNvPr id="27" name="Picture 26" descr="sig-rgb-vert-usa-dark">
            <a:extLst>
              <a:ext uri="{FF2B5EF4-FFF2-40B4-BE49-F238E27FC236}">
                <a16:creationId xmlns:a16="http://schemas.microsoft.com/office/drawing/2014/main" id="{169A6DD1-8747-4189-A983-B072994FFC53}"/>
              </a:ext>
            </a:extLst>
          </p:cNvPr>
          <p:cNvPicPr>
            <a:picLocks noChangeAspect="1" noChangeArrowheads="1"/>
          </p:cNvPicPr>
          <p:nvPr/>
        </p:nvPicPr>
        <p:blipFill>
          <a:blip r:embed="rId17" cstate="print"/>
          <a:stretch>
            <a:fillRect/>
          </a:stretch>
        </p:blipFill>
        <p:spPr bwMode="auto">
          <a:xfrm>
            <a:off x="10874977" y="109724"/>
            <a:ext cx="1019223" cy="1062727"/>
          </a:xfrm>
          <a:prstGeom prst="rect">
            <a:avLst/>
          </a:prstGeom>
          <a:noFill/>
        </p:spPr>
      </p:pic>
    </p:spTree>
    <p:extLst>
      <p:ext uri="{BB962C8B-B14F-4D97-AF65-F5344CB8AC3E}">
        <p14:creationId xmlns:p14="http://schemas.microsoft.com/office/powerpoint/2010/main" val="2606813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80D895-744C-4191-BE41-A8DE04D4E72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53" imgH="359" progId="TCLayout.ActiveDocument.1">
                  <p:embed/>
                </p:oleObj>
              </mc:Choice>
              <mc:Fallback>
                <p:oleObj name="think-cell Slide" r:id="rId6" imgW="353" imgH="359" progId="TCLayout.ActiveDocument.1">
                  <p:embed/>
                  <p:pic>
                    <p:nvPicPr>
                      <p:cNvPr id="5" name="Object 4" hidden="1">
                        <a:extLst>
                          <a:ext uri="{FF2B5EF4-FFF2-40B4-BE49-F238E27FC236}">
                            <a16:creationId xmlns:a16="http://schemas.microsoft.com/office/drawing/2014/main" id="{5080D895-744C-4191-BE41-A8DE04D4E72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CBFFCC79-D8D0-4D1C-8719-48A09741C63D}"/>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 name="Rectangle 3" hidden="1">
            <a:extLst>
              <a:ext uri="{FF2B5EF4-FFF2-40B4-BE49-F238E27FC236}">
                <a16:creationId xmlns:a16="http://schemas.microsoft.com/office/drawing/2014/main" id="{24C3500F-B4E3-4B8E-B5D3-B5FE257C944C}"/>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17" name="Slide Number Placeholder 5">
            <a:extLst>
              <a:ext uri="{FF2B5EF4-FFF2-40B4-BE49-F238E27FC236}">
                <a16:creationId xmlns:a16="http://schemas.microsoft.com/office/drawing/2014/main" id="{052CE9DF-5FDD-42AF-8202-E00AE5597875}"/>
              </a:ext>
            </a:extLst>
          </p:cNvPr>
          <p:cNvSpPr txBox="1">
            <a:spLocks/>
          </p:cNvSpPr>
          <p:nvPr/>
        </p:nvSpPr>
        <p:spPr>
          <a:xfrm>
            <a:off x="11480799" y="6529824"/>
            <a:ext cx="449943" cy="248568"/>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50586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a:ln>
                <a:noFill/>
              </a:ln>
              <a:solidFill>
                <a:srgbClr val="505864"/>
              </a:solidFill>
              <a:effectLst/>
              <a:uLnTx/>
              <a:uFillTx/>
              <a:latin typeface="Century Gothic"/>
              <a:ea typeface="+mn-ea"/>
              <a:cs typeface="+mn-cs"/>
            </a:endParaRPr>
          </a:p>
        </p:txBody>
      </p:sp>
      <p:sp>
        <p:nvSpPr>
          <p:cNvPr id="20" name="Title 19">
            <a:extLst>
              <a:ext uri="{FF2B5EF4-FFF2-40B4-BE49-F238E27FC236}">
                <a16:creationId xmlns:a16="http://schemas.microsoft.com/office/drawing/2014/main" id="{2BC2CF3B-DB79-4F95-8E73-2E1C1C325278}"/>
              </a:ext>
            </a:extLst>
          </p:cNvPr>
          <p:cNvSpPr>
            <a:spLocks noGrp="1"/>
          </p:cNvSpPr>
          <p:nvPr>
            <p:ph type="title"/>
          </p:nvPr>
        </p:nvSpPr>
        <p:spPr/>
        <p:txBody>
          <a:bodyPr vert="horz"/>
          <a:lstStyle/>
          <a:p>
            <a:r>
              <a:rPr lang="en-US"/>
              <a:t>Key Portfolio Risks</a:t>
            </a:r>
          </a:p>
        </p:txBody>
      </p:sp>
      <p:sp>
        <p:nvSpPr>
          <p:cNvPr id="14" name="Rectangle 13">
            <a:extLst>
              <a:ext uri="{FF2B5EF4-FFF2-40B4-BE49-F238E27FC236}">
                <a16:creationId xmlns:a16="http://schemas.microsoft.com/office/drawing/2014/main" id="{48FC6766-0548-4C0D-8674-4A8F10D5086A}"/>
              </a:ext>
            </a:extLst>
          </p:cNvPr>
          <p:cNvSpPr/>
          <p:nvPr/>
        </p:nvSpPr>
        <p:spPr>
          <a:xfrm>
            <a:off x="470138" y="1620982"/>
            <a:ext cx="4880137" cy="4342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a:ln>
                  <a:noFill/>
                </a:ln>
                <a:solidFill>
                  <a:prstClr val="white"/>
                </a:solidFill>
                <a:effectLst/>
                <a:uLnTx/>
                <a:uFillTx/>
                <a:latin typeface="Century Gothic"/>
                <a:ea typeface="+mn-ea"/>
                <a:cs typeface="+mn-cs"/>
              </a:rPr>
              <a:t>Risks</a:t>
            </a:r>
          </a:p>
        </p:txBody>
      </p:sp>
      <p:cxnSp>
        <p:nvCxnSpPr>
          <p:cNvPr id="16" name="Straight Connector 15">
            <a:extLst>
              <a:ext uri="{FF2B5EF4-FFF2-40B4-BE49-F238E27FC236}">
                <a16:creationId xmlns:a16="http://schemas.microsoft.com/office/drawing/2014/main" id="{0D1EF19F-4A49-4604-9932-40A1BB5CC884}"/>
              </a:ext>
            </a:extLst>
          </p:cNvPr>
          <p:cNvCxnSpPr>
            <a:cxnSpLocks/>
          </p:cNvCxnSpPr>
          <p:nvPr/>
        </p:nvCxnSpPr>
        <p:spPr>
          <a:xfrm>
            <a:off x="431800" y="3575319"/>
            <a:ext cx="4722091"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EE846B-1A31-4105-BA7B-9BD2284C6571}"/>
              </a:ext>
            </a:extLst>
          </p:cNvPr>
          <p:cNvCxnSpPr>
            <a:cxnSpLocks/>
          </p:cNvCxnSpPr>
          <p:nvPr/>
        </p:nvCxnSpPr>
        <p:spPr>
          <a:xfrm>
            <a:off x="431800" y="5038210"/>
            <a:ext cx="4722091"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03C4277-5355-4F7F-9468-F010C7F4DA68}"/>
              </a:ext>
            </a:extLst>
          </p:cNvPr>
          <p:cNvSpPr/>
          <p:nvPr/>
        </p:nvSpPr>
        <p:spPr>
          <a:xfrm>
            <a:off x="470138" y="2636087"/>
            <a:ext cx="4880137" cy="353495"/>
          </a:xfrm>
          <a:prstGeom prst="rect">
            <a:avLst/>
          </a:prstGeom>
        </p:spPr>
        <p:txBody>
          <a:bodyPr wrap="square" lIns="91440" tIns="0" bIns="0">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1" i="0" u="none" strike="noStrike" kern="1200" cap="none" spc="0" normalizeH="0" baseline="0" noProof="0">
                <a:ln>
                  <a:noFill/>
                </a:ln>
                <a:solidFill>
                  <a:srgbClr val="002060"/>
                </a:solidFill>
                <a:effectLst/>
                <a:uLnTx/>
                <a:uFillTx/>
                <a:latin typeface="Century Gothic"/>
                <a:ea typeface="Calibri" panose="020F0502020204030204" pitchFamily="34" charset="0"/>
                <a:cs typeface="Times New Roman" panose="02020603050405020304" pitchFamily="18" charset="0"/>
              </a:rPr>
              <a:t>Covid-19 delays and uncertainties</a:t>
            </a:r>
          </a:p>
        </p:txBody>
      </p:sp>
      <p:sp>
        <p:nvSpPr>
          <p:cNvPr id="22" name="Rectangle 21">
            <a:extLst>
              <a:ext uri="{FF2B5EF4-FFF2-40B4-BE49-F238E27FC236}">
                <a16:creationId xmlns:a16="http://schemas.microsoft.com/office/drawing/2014/main" id="{CA15BED5-4B44-42E5-8D2E-69E5B8D4F18D}"/>
              </a:ext>
            </a:extLst>
          </p:cNvPr>
          <p:cNvSpPr/>
          <p:nvPr/>
        </p:nvSpPr>
        <p:spPr>
          <a:xfrm>
            <a:off x="470138" y="4130017"/>
            <a:ext cx="4880137" cy="353495"/>
          </a:xfrm>
          <a:prstGeom prst="rect">
            <a:avLst/>
          </a:prstGeom>
        </p:spPr>
        <p:txBody>
          <a:bodyPr wrap="square" lIns="91440" tIns="0" bIns="0" anchor="ctr">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1" i="0" u="none" strike="noStrike" kern="1200" cap="none" spc="0" normalizeH="0" baseline="0" noProof="0">
                <a:ln>
                  <a:noFill/>
                </a:ln>
                <a:solidFill>
                  <a:srgbClr val="002060"/>
                </a:solidFill>
                <a:effectLst/>
                <a:uLnTx/>
                <a:uFillTx/>
                <a:latin typeface="Century Gothic"/>
                <a:ea typeface="Calibri" panose="020F0502020204030204" pitchFamily="34" charset="0"/>
                <a:cs typeface="Times New Roman" panose="02020603050405020304" pitchFamily="18" charset="0"/>
              </a:rPr>
              <a:t>Economic crisis</a:t>
            </a:r>
          </a:p>
        </p:txBody>
      </p:sp>
      <p:sp>
        <p:nvSpPr>
          <p:cNvPr id="28" name="Rectangle 27">
            <a:extLst>
              <a:ext uri="{FF2B5EF4-FFF2-40B4-BE49-F238E27FC236}">
                <a16:creationId xmlns:a16="http://schemas.microsoft.com/office/drawing/2014/main" id="{D68EEC5A-7C23-41B7-9466-7C209BD04237}"/>
              </a:ext>
            </a:extLst>
          </p:cNvPr>
          <p:cNvSpPr/>
          <p:nvPr/>
        </p:nvSpPr>
        <p:spPr>
          <a:xfrm>
            <a:off x="470138" y="5592908"/>
            <a:ext cx="4880137" cy="353495"/>
          </a:xfrm>
          <a:prstGeom prst="rect">
            <a:avLst/>
          </a:prstGeom>
        </p:spPr>
        <p:txBody>
          <a:bodyPr wrap="square" lIns="91440" tIns="0" bIns="0" anchor="ctr">
            <a:sp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1" i="0" u="none" strike="noStrike" kern="1200" cap="none" spc="0" normalizeH="0" baseline="0" noProof="0">
                <a:ln>
                  <a:noFill/>
                </a:ln>
                <a:solidFill>
                  <a:srgbClr val="002060"/>
                </a:solidFill>
                <a:effectLst/>
                <a:uLnTx/>
                <a:uFillTx/>
                <a:latin typeface="Century Gothic"/>
                <a:ea typeface="Calibri" panose="020F0502020204030204" pitchFamily="34" charset="0"/>
                <a:cs typeface="Times New Roman" panose="02020603050405020304" pitchFamily="18" charset="0"/>
              </a:rPr>
              <a:t>Security</a:t>
            </a:r>
          </a:p>
        </p:txBody>
      </p:sp>
      <p:sp>
        <p:nvSpPr>
          <p:cNvPr id="15" name="Rectangle 14">
            <a:extLst>
              <a:ext uri="{FF2B5EF4-FFF2-40B4-BE49-F238E27FC236}">
                <a16:creationId xmlns:a16="http://schemas.microsoft.com/office/drawing/2014/main" id="{5B83ABC9-5A74-448F-A4C2-1A752203598F}"/>
              </a:ext>
            </a:extLst>
          </p:cNvPr>
          <p:cNvSpPr/>
          <p:nvPr/>
        </p:nvSpPr>
        <p:spPr>
          <a:xfrm>
            <a:off x="5847112" y="1600200"/>
            <a:ext cx="5902037" cy="4342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a:ln>
                  <a:noFill/>
                </a:ln>
                <a:solidFill>
                  <a:prstClr val="white"/>
                </a:solidFill>
                <a:effectLst/>
                <a:uLnTx/>
                <a:uFillTx/>
                <a:latin typeface="Century Gothic"/>
                <a:ea typeface="+mn-ea"/>
                <a:cs typeface="+mn-cs"/>
              </a:rPr>
              <a:t>Mitigation</a:t>
            </a:r>
          </a:p>
        </p:txBody>
      </p:sp>
      <p:sp>
        <p:nvSpPr>
          <p:cNvPr id="21" name="Rectangle 20">
            <a:extLst>
              <a:ext uri="{FF2B5EF4-FFF2-40B4-BE49-F238E27FC236}">
                <a16:creationId xmlns:a16="http://schemas.microsoft.com/office/drawing/2014/main" id="{2106978E-6766-4D33-A468-EA72AE36915C}"/>
              </a:ext>
            </a:extLst>
          </p:cNvPr>
          <p:cNvSpPr/>
          <p:nvPr/>
        </p:nvSpPr>
        <p:spPr>
          <a:xfrm>
            <a:off x="5847111" y="2442636"/>
            <a:ext cx="5902037" cy="740664"/>
          </a:xfrm>
          <a:prstGeom prst="rect">
            <a:avLst/>
          </a:prstGeom>
        </p:spPr>
        <p:txBody>
          <a:bodyPr wrap="square" lIns="91440" tIns="0" rIns="91440" bIns="0" anchor="ctr">
            <a:no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0" i="0" u="none" strike="noStrike" kern="1200" cap="none" spc="0" normalizeH="0" baseline="0" noProof="0" dirty="0">
                <a:ln>
                  <a:noFill/>
                </a:ln>
                <a:solidFill>
                  <a:prstClr val="black"/>
                </a:solidFill>
                <a:effectLst/>
                <a:uLnTx/>
                <a:uFillTx/>
                <a:latin typeface="Century Gothic"/>
                <a:ea typeface="Calibri" panose="020F0502020204030204" pitchFamily="34" charset="0"/>
                <a:cs typeface="Times New Roman"/>
              </a:rPr>
              <a:t>Compact extensions, geospatial, virtual missions/negotiations, consultant travel</a:t>
            </a:r>
            <a:endParaRPr kumimoji="0" lang="en-US" sz="2200" b="0" i="0" u="none" strike="noStrike" kern="1200" cap="none" spc="0" normalizeH="0" baseline="0" noProof="0" dirty="0">
              <a:ln>
                <a:noFill/>
              </a:ln>
              <a:solidFill>
                <a:prstClr val="black"/>
              </a:solidFill>
              <a:effectLst/>
              <a:uLnTx/>
              <a:uFillTx/>
              <a:latin typeface="Century Gothic"/>
              <a:ea typeface="Calibri" panose="020F0502020204030204" pitchFamily="34" charset="0"/>
              <a:cs typeface="Times New Roman" panose="02020603050405020304" pitchFamily="18" charset="0"/>
            </a:endParaRPr>
          </a:p>
        </p:txBody>
      </p:sp>
      <p:sp>
        <p:nvSpPr>
          <p:cNvPr id="26" name="Rectangle 25">
            <a:extLst>
              <a:ext uri="{FF2B5EF4-FFF2-40B4-BE49-F238E27FC236}">
                <a16:creationId xmlns:a16="http://schemas.microsoft.com/office/drawing/2014/main" id="{02B48D10-C322-4983-8C9F-6509685155DF}"/>
              </a:ext>
            </a:extLst>
          </p:cNvPr>
          <p:cNvSpPr/>
          <p:nvPr/>
        </p:nvSpPr>
        <p:spPr>
          <a:xfrm>
            <a:off x="5847111" y="3832048"/>
            <a:ext cx="5902037" cy="740664"/>
          </a:xfrm>
          <a:prstGeom prst="rect">
            <a:avLst/>
          </a:prstGeom>
        </p:spPr>
        <p:txBody>
          <a:bodyPr wrap="square" lIns="91440" tIns="0" bIns="0" anchor="ctr">
            <a:no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0" i="0" u="none" strike="noStrike" kern="1200" cap="none" spc="0" normalizeH="0" baseline="0" noProof="0" dirty="0">
                <a:ln>
                  <a:noFill/>
                </a:ln>
                <a:solidFill>
                  <a:prstClr val="black"/>
                </a:solidFill>
                <a:effectLst/>
                <a:uLnTx/>
                <a:uFillTx/>
                <a:latin typeface="Century Gothic"/>
                <a:ea typeface="Calibri" panose="020F0502020204030204" pitchFamily="34" charset="0"/>
                <a:cs typeface="Times New Roman" panose="02020603050405020304" pitchFamily="18" charset="0"/>
              </a:rPr>
              <a:t>Delay procurements, revisit CPs, funding reallocation, descoping, price contingencies</a:t>
            </a:r>
          </a:p>
        </p:txBody>
      </p:sp>
      <p:sp>
        <p:nvSpPr>
          <p:cNvPr id="29" name="Rectangle 28">
            <a:extLst>
              <a:ext uri="{FF2B5EF4-FFF2-40B4-BE49-F238E27FC236}">
                <a16:creationId xmlns:a16="http://schemas.microsoft.com/office/drawing/2014/main" id="{EC0D0CD0-DE20-4E01-80B3-8DE29CF321B3}"/>
              </a:ext>
            </a:extLst>
          </p:cNvPr>
          <p:cNvSpPr/>
          <p:nvPr/>
        </p:nvSpPr>
        <p:spPr>
          <a:xfrm>
            <a:off x="5847111" y="5221460"/>
            <a:ext cx="5902037" cy="740664"/>
          </a:xfrm>
          <a:prstGeom prst="rect">
            <a:avLst/>
          </a:prstGeom>
        </p:spPr>
        <p:txBody>
          <a:bodyPr wrap="square" lIns="91440" tIns="0" bIns="0" anchor="ctr">
            <a:noAutofit/>
          </a:bodyPr>
          <a:lstStyle/>
          <a:p>
            <a:pPr marL="0" marR="0" lvl="0" indent="0" algn="l" defTabSz="914400" rtl="0" eaLnBrk="1" fontAlgn="auto" latinLnBrk="0" hangingPunct="1">
              <a:lnSpc>
                <a:spcPct val="115000"/>
              </a:lnSpc>
              <a:spcBef>
                <a:spcPts val="0"/>
              </a:spcBef>
              <a:spcAft>
                <a:spcPts val="0"/>
              </a:spcAft>
              <a:buClr>
                <a:srgbClr val="002060"/>
              </a:buClr>
              <a:buSzTx/>
              <a:buFontTx/>
              <a:buNone/>
              <a:tabLst/>
              <a:defRPr/>
            </a:pPr>
            <a:r>
              <a:rPr kumimoji="0" lang="en-US" sz="2200" b="0" i="0" u="none" strike="noStrike" kern="1200" cap="none" spc="0" normalizeH="0" baseline="0" noProof="0" dirty="0">
                <a:ln>
                  <a:noFill/>
                </a:ln>
                <a:solidFill>
                  <a:prstClr val="black"/>
                </a:solidFill>
                <a:effectLst/>
                <a:uLnTx/>
                <a:uFillTx/>
                <a:latin typeface="Century Gothic"/>
                <a:ea typeface="Calibri" panose="020F0502020204030204" pitchFamily="34" charset="0"/>
                <a:cs typeface="Times New Roman" panose="02020603050405020304" pitchFamily="18" charset="0"/>
              </a:rPr>
              <a:t>Project locations, PMCs, price contingencies, inter-agency collaboration</a:t>
            </a:r>
          </a:p>
        </p:txBody>
      </p:sp>
      <p:cxnSp>
        <p:nvCxnSpPr>
          <p:cNvPr id="31" name="Straight Connector 30">
            <a:extLst>
              <a:ext uri="{FF2B5EF4-FFF2-40B4-BE49-F238E27FC236}">
                <a16:creationId xmlns:a16="http://schemas.microsoft.com/office/drawing/2014/main" id="{4CDC7C9C-582F-40B4-A936-A20644709447}"/>
              </a:ext>
            </a:extLst>
          </p:cNvPr>
          <p:cNvCxnSpPr>
            <a:cxnSpLocks/>
          </p:cNvCxnSpPr>
          <p:nvPr/>
        </p:nvCxnSpPr>
        <p:spPr>
          <a:xfrm>
            <a:off x="5870863" y="3507674"/>
            <a:ext cx="5902037"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D625CC5-59D1-46E3-888A-56C8C125BAF0}"/>
              </a:ext>
            </a:extLst>
          </p:cNvPr>
          <p:cNvCxnSpPr>
            <a:cxnSpLocks/>
          </p:cNvCxnSpPr>
          <p:nvPr/>
        </p:nvCxnSpPr>
        <p:spPr>
          <a:xfrm>
            <a:off x="5870863" y="4897086"/>
            <a:ext cx="5902037"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73BBC6A-8B3E-4904-A9CA-E49C69806A07}"/>
              </a:ext>
            </a:extLst>
          </p:cNvPr>
          <p:cNvCxnSpPr>
            <a:cxnSpLocks/>
          </p:cNvCxnSpPr>
          <p:nvPr/>
        </p:nvCxnSpPr>
        <p:spPr>
          <a:xfrm>
            <a:off x="5561710" y="2244436"/>
            <a:ext cx="0" cy="391885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CBC95933-A086-48E2-BA16-D89224BDC45F}"/>
              </a:ext>
            </a:extLst>
          </p:cNvPr>
          <p:cNvGrpSpPr/>
          <p:nvPr/>
        </p:nvGrpSpPr>
        <p:grpSpPr>
          <a:xfrm>
            <a:off x="5397600" y="4003459"/>
            <a:ext cx="402188" cy="400812"/>
            <a:chOff x="431800" y="2279929"/>
            <a:chExt cx="643603" cy="641402"/>
          </a:xfrm>
        </p:grpSpPr>
        <p:sp>
          <p:nvSpPr>
            <p:cNvPr id="36" name="Freeform 11">
              <a:extLst>
                <a:ext uri="{FF2B5EF4-FFF2-40B4-BE49-F238E27FC236}">
                  <a16:creationId xmlns:a16="http://schemas.microsoft.com/office/drawing/2014/main" id="{8489DC24-D44F-4239-9C35-9F494E22515F}"/>
                </a:ext>
              </a:extLst>
            </p:cNvPr>
            <p:cNvSpPr>
              <a:spLocks/>
            </p:cNvSpPr>
            <p:nvPr/>
          </p:nvSpPr>
          <p:spPr bwMode="auto">
            <a:xfrm>
              <a:off x="431800" y="2279929"/>
              <a:ext cx="643603" cy="641402"/>
            </a:xfrm>
            <a:custGeom>
              <a:avLst/>
              <a:gdLst>
                <a:gd name="T0" fmla="*/ 758 w 1516"/>
                <a:gd name="T1" fmla="*/ 0 h 1516"/>
                <a:gd name="T2" fmla="*/ 1294 w 1516"/>
                <a:gd name="T3" fmla="*/ 222 h 1516"/>
                <a:gd name="T4" fmla="*/ 1516 w 1516"/>
                <a:gd name="T5" fmla="*/ 758 h 1516"/>
                <a:gd name="T6" fmla="*/ 1294 w 1516"/>
                <a:gd name="T7" fmla="*/ 1294 h 1516"/>
                <a:gd name="T8" fmla="*/ 758 w 1516"/>
                <a:gd name="T9" fmla="*/ 1516 h 1516"/>
                <a:gd name="T10" fmla="*/ 222 w 1516"/>
                <a:gd name="T11" fmla="*/ 1294 h 1516"/>
                <a:gd name="T12" fmla="*/ 0 w 1516"/>
                <a:gd name="T13" fmla="*/ 758 h 1516"/>
                <a:gd name="T14" fmla="*/ 222 w 1516"/>
                <a:gd name="T15" fmla="*/ 222 h 1516"/>
                <a:gd name="T16" fmla="*/ 758 w 1516"/>
                <a:gd name="T17"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1516">
                  <a:moveTo>
                    <a:pt x="758" y="0"/>
                  </a:moveTo>
                  <a:cubicBezTo>
                    <a:pt x="961" y="0"/>
                    <a:pt x="1151" y="79"/>
                    <a:pt x="1294" y="222"/>
                  </a:cubicBezTo>
                  <a:cubicBezTo>
                    <a:pt x="1437" y="365"/>
                    <a:pt x="1516" y="556"/>
                    <a:pt x="1516" y="758"/>
                  </a:cubicBezTo>
                  <a:cubicBezTo>
                    <a:pt x="1516" y="961"/>
                    <a:pt x="1437" y="1151"/>
                    <a:pt x="1294" y="1294"/>
                  </a:cubicBezTo>
                  <a:cubicBezTo>
                    <a:pt x="1151" y="1437"/>
                    <a:pt x="961" y="1516"/>
                    <a:pt x="758" y="1516"/>
                  </a:cubicBezTo>
                  <a:cubicBezTo>
                    <a:pt x="556" y="1516"/>
                    <a:pt x="365" y="1437"/>
                    <a:pt x="222" y="1294"/>
                  </a:cubicBezTo>
                  <a:cubicBezTo>
                    <a:pt x="79" y="1151"/>
                    <a:pt x="0" y="961"/>
                    <a:pt x="0" y="758"/>
                  </a:cubicBezTo>
                  <a:cubicBezTo>
                    <a:pt x="0" y="556"/>
                    <a:pt x="79" y="365"/>
                    <a:pt x="222" y="222"/>
                  </a:cubicBezTo>
                  <a:cubicBezTo>
                    <a:pt x="365" y="79"/>
                    <a:pt x="556" y="0"/>
                    <a:pt x="758" y="0"/>
                  </a:cubicBezTo>
                  <a:close/>
                </a:path>
              </a:pathLst>
            </a:custGeom>
            <a:solidFill>
              <a:schemeClr val="bg1"/>
            </a:solidFill>
            <a:ln w="76200">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sp>
          <p:nvSpPr>
            <p:cNvPr id="39" name="Arrow: Chevron 38">
              <a:extLst>
                <a:ext uri="{FF2B5EF4-FFF2-40B4-BE49-F238E27FC236}">
                  <a16:creationId xmlns:a16="http://schemas.microsoft.com/office/drawing/2014/main" id="{581067E4-4E35-45EC-A6B6-A8822ED5FADD}"/>
                </a:ext>
              </a:extLst>
            </p:cNvPr>
            <p:cNvSpPr/>
            <p:nvPr/>
          </p:nvSpPr>
          <p:spPr>
            <a:xfrm>
              <a:off x="575471" y="2422500"/>
              <a:ext cx="356260" cy="356260"/>
            </a:xfrm>
            <a:prstGeom prst="chevr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a:ea typeface="+mn-ea"/>
                <a:cs typeface="+mn-cs"/>
              </a:endParaRPr>
            </a:p>
          </p:txBody>
        </p:sp>
      </p:grpSp>
    </p:spTree>
    <p:extLst>
      <p:ext uri="{BB962C8B-B14F-4D97-AF65-F5344CB8AC3E}">
        <p14:creationId xmlns:p14="http://schemas.microsoft.com/office/powerpoint/2010/main" val="1988235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F7990F82-D464-4F7F-AE4B-43BE9120495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1" name="Object 10" hidden="1">
                        <a:extLst>
                          <a:ext uri="{FF2B5EF4-FFF2-40B4-BE49-F238E27FC236}">
                            <a16:creationId xmlns:a16="http://schemas.microsoft.com/office/drawing/2014/main" id="{F7990F82-D464-4F7F-AE4B-43BE9120495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50" name="Straight Connector 49">
            <a:extLst>
              <a:ext uri="{FF2B5EF4-FFF2-40B4-BE49-F238E27FC236}">
                <a16:creationId xmlns:a16="http://schemas.microsoft.com/office/drawing/2014/main" id="{D56FFACD-26DA-4A70-8DFF-B7B3F7076F29}"/>
              </a:ext>
            </a:extLst>
          </p:cNvPr>
          <p:cNvCxnSpPr>
            <a:cxnSpLocks/>
          </p:cNvCxnSpPr>
          <p:nvPr/>
        </p:nvCxnSpPr>
        <p:spPr>
          <a:xfrm flipH="1">
            <a:off x="6929288" y="1733137"/>
            <a:ext cx="0" cy="248243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B5A373A-3411-46E5-8ECD-ABE42C4A7A2A}"/>
              </a:ext>
            </a:extLst>
          </p:cNvPr>
          <p:cNvCxnSpPr>
            <a:cxnSpLocks/>
            <a:stCxn id="95" idx="0"/>
            <a:endCxn id="102" idx="2"/>
          </p:cNvCxnSpPr>
          <p:nvPr/>
        </p:nvCxnSpPr>
        <p:spPr>
          <a:xfrm flipH="1">
            <a:off x="895419" y="2429562"/>
            <a:ext cx="18694" cy="282160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Rectangle 2" hidden="1">
            <a:extLst>
              <a:ext uri="{FF2B5EF4-FFF2-40B4-BE49-F238E27FC236}">
                <a16:creationId xmlns:a16="http://schemas.microsoft.com/office/drawing/2014/main" id="{D7BE3868-C860-4958-AE5D-01843A780474}"/>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Title 1">
            <a:extLst>
              <a:ext uri="{FF2B5EF4-FFF2-40B4-BE49-F238E27FC236}">
                <a16:creationId xmlns:a16="http://schemas.microsoft.com/office/drawing/2014/main" id="{7735053B-B218-4338-B759-B422BFD8277A}"/>
              </a:ext>
            </a:extLst>
          </p:cNvPr>
          <p:cNvSpPr>
            <a:spLocks noGrp="1"/>
          </p:cNvSpPr>
          <p:nvPr>
            <p:ph type="title"/>
          </p:nvPr>
        </p:nvSpPr>
        <p:spPr>
          <a:xfrm>
            <a:off x="440675" y="109724"/>
            <a:ext cx="11310650" cy="1089528"/>
          </a:xfrm>
        </p:spPr>
        <p:txBody>
          <a:bodyPr vert="horz"/>
          <a:lstStyle/>
          <a:p>
            <a:r>
              <a:rPr lang="en-US">
                <a:sym typeface="Century Gothic" panose="020B0502020202020204" pitchFamily="34" charset="0"/>
              </a:rPr>
              <a:t>Africa Compacts Summary (Implementation)</a:t>
            </a:r>
          </a:p>
        </p:txBody>
      </p:sp>
      <p:cxnSp>
        <p:nvCxnSpPr>
          <p:cNvPr id="105" name="Straight Connector 104">
            <a:extLst>
              <a:ext uri="{FF2B5EF4-FFF2-40B4-BE49-F238E27FC236}">
                <a16:creationId xmlns:a16="http://schemas.microsoft.com/office/drawing/2014/main" id="{29AAA004-5B30-45E6-A3A4-A1DBFC5220AD}"/>
              </a:ext>
            </a:extLst>
          </p:cNvPr>
          <p:cNvCxnSpPr>
            <a:cxnSpLocks/>
          </p:cNvCxnSpPr>
          <p:nvPr/>
        </p:nvCxnSpPr>
        <p:spPr>
          <a:xfrm>
            <a:off x="1565029" y="3831964"/>
            <a:ext cx="4499429"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ED4C05D-FB49-436D-AA1F-AE823B1F752E}"/>
              </a:ext>
            </a:extLst>
          </p:cNvPr>
          <p:cNvCxnSpPr>
            <a:cxnSpLocks/>
          </p:cNvCxnSpPr>
          <p:nvPr/>
        </p:nvCxnSpPr>
        <p:spPr>
          <a:xfrm>
            <a:off x="7522813" y="2949326"/>
            <a:ext cx="428524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B1CAE92E-5D42-4B91-A8EF-3636D7CC7E60}"/>
              </a:ext>
            </a:extLst>
          </p:cNvPr>
          <p:cNvGrpSpPr/>
          <p:nvPr/>
        </p:nvGrpSpPr>
        <p:grpSpPr>
          <a:xfrm>
            <a:off x="396248" y="2429562"/>
            <a:ext cx="5364318" cy="1128075"/>
            <a:chOff x="396248" y="2195390"/>
            <a:chExt cx="5364318" cy="1128075"/>
          </a:xfrm>
        </p:grpSpPr>
        <p:sp>
          <p:nvSpPr>
            <p:cNvPr id="95" name="Oval 94">
              <a:extLst>
                <a:ext uri="{FF2B5EF4-FFF2-40B4-BE49-F238E27FC236}">
                  <a16:creationId xmlns:a16="http://schemas.microsoft.com/office/drawing/2014/main" id="{33CE02C3-0E6A-48C4-A519-D49E9C585008}"/>
                </a:ext>
              </a:extLst>
            </p:cNvPr>
            <p:cNvSpPr/>
            <p:nvPr/>
          </p:nvSpPr>
          <p:spPr>
            <a:xfrm>
              <a:off x="425456" y="2195390"/>
              <a:ext cx="977313" cy="977313"/>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nvGrpSpPr>
            <p:cNvPr id="4" name="Group 3">
              <a:extLst>
                <a:ext uri="{FF2B5EF4-FFF2-40B4-BE49-F238E27FC236}">
                  <a16:creationId xmlns:a16="http://schemas.microsoft.com/office/drawing/2014/main" id="{03D8134C-CE6B-4CAD-B3AE-1FCD9316D547}"/>
                </a:ext>
              </a:extLst>
            </p:cNvPr>
            <p:cNvGrpSpPr/>
            <p:nvPr/>
          </p:nvGrpSpPr>
          <p:grpSpPr>
            <a:xfrm>
              <a:off x="396248" y="2200096"/>
              <a:ext cx="5364318" cy="1123369"/>
              <a:chOff x="396248" y="2200096"/>
              <a:chExt cx="5364318" cy="1123369"/>
            </a:xfrm>
          </p:grpSpPr>
          <p:sp>
            <p:nvSpPr>
              <p:cNvPr id="92" name="Content Placeholder 2">
                <a:extLst>
                  <a:ext uri="{FF2B5EF4-FFF2-40B4-BE49-F238E27FC236}">
                    <a16:creationId xmlns:a16="http://schemas.microsoft.com/office/drawing/2014/main" id="{F4BB2B1A-F60C-4988-8303-E40A88914373}"/>
                  </a:ext>
                </a:extLst>
              </p:cNvPr>
              <p:cNvSpPr txBox="1">
                <a:spLocks/>
              </p:cNvSpPr>
              <p:nvPr/>
            </p:nvSpPr>
            <p:spPr>
              <a:xfrm>
                <a:off x="1487955" y="2246247"/>
                <a:ext cx="4272611" cy="1077218"/>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Benin II</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$375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energy compact (transmission, distribution and solar power generation); closes 2023</a:t>
                </a:r>
              </a:p>
            </p:txBody>
          </p:sp>
          <p:grpSp>
            <p:nvGrpSpPr>
              <p:cNvPr id="9" name="Group 8">
                <a:extLst>
                  <a:ext uri="{FF2B5EF4-FFF2-40B4-BE49-F238E27FC236}">
                    <a16:creationId xmlns:a16="http://schemas.microsoft.com/office/drawing/2014/main" id="{589189D9-A77A-42B8-A465-2E38A2627760}"/>
                  </a:ext>
                </a:extLst>
              </p:cNvPr>
              <p:cNvGrpSpPr/>
              <p:nvPr/>
            </p:nvGrpSpPr>
            <p:grpSpPr>
              <a:xfrm>
                <a:off x="396248" y="2200096"/>
                <a:ext cx="972607" cy="972607"/>
                <a:chOff x="396248" y="2204802"/>
                <a:chExt cx="972607" cy="972607"/>
              </a:xfrm>
            </p:grpSpPr>
            <p:sp>
              <p:nvSpPr>
                <p:cNvPr id="96" name="Arc 95">
                  <a:extLst>
                    <a:ext uri="{FF2B5EF4-FFF2-40B4-BE49-F238E27FC236}">
                      <a16:creationId xmlns:a16="http://schemas.microsoft.com/office/drawing/2014/main" id="{DD39DD90-C4B9-48C8-AC6B-43EAC591EA31}"/>
                    </a:ext>
                  </a:extLst>
                </p:cNvPr>
                <p:cNvSpPr/>
                <p:nvPr/>
              </p:nvSpPr>
              <p:spPr>
                <a:xfrm>
                  <a:off x="396248" y="2204802"/>
                  <a:ext cx="972607" cy="972607"/>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131" name="Picture 130">
                  <a:extLst>
                    <a:ext uri="{FF2B5EF4-FFF2-40B4-BE49-F238E27FC236}">
                      <a16:creationId xmlns:a16="http://schemas.microsoft.com/office/drawing/2014/main" id="{0AC470FC-DC1D-4B96-B720-905EBB05AB3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3554" y="2357505"/>
                  <a:ext cx="640080" cy="640080"/>
                </a:xfrm>
                <a:prstGeom prst="rect">
                  <a:avLst/>
                </a:prstGeom>
              </p:spPr>
            </p:pic>
          </p:grpSp>
        </p:grpSp>
      </p:grpSp>
      <p:sp>
        <p:nvSpPr>
          <p:cNvPr id="87" name="Content Placeholder 2">
            <a:extLst>
              <a:ext uri="{FF2B5EF4-FFF2-40B4-BE49-F238E27FC236}">
                <a16:creationId xmlns:a16="http://schemas.microsoft.com/office/drawing/2014/main" id="{D8FFCD43-C877-449E-AC2C-2B625F48569D}"/>
              </a:ext>
            </a:extLst>
          </p:cNvPr>
          <p:cNvSpPr txBox="1">
            <a:spLocks/>
          </p:cNvSpPr>
          <p:nvPr/>
        </p:nvSpPr>
        <p:spPr>
          <a:xfrm>
            <a:off x="1565029" y="4209322"/>
            <a:ext cx="4590298" cy="1077218"/>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Cote d’Ivoire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$525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skills and transportation compact (secondary education, TVET centers, and road rehabilitation); closes 2024</a:t>
            </a:r>
          </a:p>
        </p:txBody>
      </p:sp>
      <p:grpSp>
        <p:nvGrpSpPr>
          <p:cNvPr id="100" name="Group 99">
            <a:extLst>
              <a:ext uri="{FF2B5EF4-FFF2-40B4-BE49-F238E27FC236}">
                <a16:creationId xmlns:a16="http://schemas.microsoft.com/office/drawing/2014/main" id="{D71A19F9-318B-4F21-B8E3-873E62F86E81}"/>
              </a:ext>
            </a:extLst>
          </p:cNvPr>
          <p:cNvGrpSpPr/>
          <p:nvPr/>
        </p:nvGrpSpPr>
        <p:grpSpPr>
          <a:xfrm rot="10800000">
            <a:off x="414394" y="4278665"/>
            <a:ext cx="977313" cy="977313"/>
            <a:chOff x="419100" y="5223553"/>
            <a:chExt cx="977313" cy="977313"/>
          </a:xfrm>
        </p:grpSpPr>
        <p:sp>
          <p:nvSpPr>
            <p:cNvPr id="101" name="Oval 100">
              <a:extLst>
                <a:ext uri="{FF2B5EF4-FFF2-40B4-BE49-F238E27FC236}">
                  <a16:creationId xmlns:a16="http://schemas.microsoft.com/office/drawing/2014/main" id="{8375C235-F0E3-4E1B-8C30-75D8F9197420}"/>
                </a:ext>
              </a:extLst>
            </p:cNvPr>
            <p:cNvSpPr/>
            <p:nvPr/>
          </p:nvSpPr>
          <p:spPr>
            <a:xfrm>
              <a:off x="419100" y="5223553"/>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02" name="Arc 101">
              <a:extLst>
                <a:ext uri="{FF2B5EF4-FFF2-40B4-BE49-F238E27FC236}">
                  <a16:creationId xmlns:a16="http://schemas.microsoft.com/office/drawing/2014/main" id="{98928B99-1392-45D3-999D-3D555FBABD72}"/>
                </a:ext>
              </a:extLst>
            </p:cNvPr>
            <p:cNvSpPr/>
            <p:nvPr/>
          </p:nvSpPr>
          <p:spPr>
            <a:xfrm>
              <a:off x="419100" y="5228259"/>
              <a:ext cx="972607" cy="972607"/>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pic>
        <p:nvPicPr>
          <p:cNvPr id="133" name="Picture 132">
            <a:extLst>
              <a:ext uri="{FF2B5EF4-FFF2-40B4-BE49-F238E27FC236}">
                <a16:creationId xmlns:a16="http://schemas.microsoft.com/office/drawing/2014/main" id="{333224C6-CA2C-4204-8C21-0E31899755B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576062" y="4427891"/>
            <a:ext cx="640080" cy="640080"/>
          </a:xfrm>
          <a:prstGeom prst="rect">
            <a:avLst/>
          </a:prstGeom>
        </p:spPr>
      </p:pic>
      <p:sp>
        <p:nvSpPr>
          <p:cNvPr id="90" name="Content Placeholder 2">
            <a:extLst>
              <a:ext uri="{FF2B5EF4-FFF2-40B4-BE49-F238E27FC236}">
                <a16:creationId xmlns:a16="http://schemas.microsoft.com/office/drawing/2014/main" id="{5F560C2F-24BB-4421-A9C7-DB7BD8F3E0D2}"/>
              </a:ext>
            </a:extLst>
          </p:cNvPr>
          <p:cNvSpPr txBox="1">
            <a:spLocks/>
          </p:cNvSpPr>
          <p:nvPr/>
        </p:nvSpPr>
        <p:spPr>
          <a:xfrm>
            <a:off x="7567412" y="1670283"/>
            <a:ext cx="4453128" cy="1106970"/>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Morocco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$450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education and land (secondary education, TVET and land access); closes 2023</a:t>
            </a:r>
            <a:endPar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grpSp>
        <p:nvGrpSpPr>
          <p:cNvPr id="20" name="Group 19">
            <a:extLst>
              <a:ext uri="{FF2B5EF4-FFF2-40B4-BE49-F238E27FC236}">
                <a16:creationId xmlns:a16="http://schemas.microsoft.com/office/drawing/2014/main" id="{704A2515-547E-4AB1-AA07-BC05E003E768}"/>
              </a:ext>
            </a:extLst>
          </p:cNvPr>
          <p:cNvGrpSpPr/>
          <p:nvPr/>
        </p:nvGrpSpPr>
        <p:grpSpPr>
          <a:xfrm>
            <a:off x="6453958" y="1735112"/>
            <a:ext cx="977313" cy="977313"/>
            <a:chOff x="6453958" y="1735112"/>
            <a:chExt cx="977313" cy="977313"/>
          </a:xfrm>
        </p:grpSpPr>
        <p:sp>
          <p:nvSpPr>
            <p:cNvPr id="110" name="Oval 109">
              <a:extLst>
                <a:ext uri="{FF2B5EF4-FFF2-40B4-BE49-F238E27FC236}">
                  <a16:creationId xmlns:a16="http://schemas.microsoft.com/office/drawing/2014/main" id="{1D084BD0-12FB-49E5-B900-1823D054E40C}"/>
                </a:ext>
              </a:extLst>
            </p:cNvPr>
            <p:cNvSpPr/>
            <p:nvPr/>
          </p:nvSpPr>
          <p:spPr>
            <a:xfrm>
              <a:off x="6453958" y="1735112"/>
              <a:ext cx="977313" cy="977313"/>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11" name="Arc 110">
              <a:extLst>
                <a:ext uri="{FF2B5EF4-FFF2-40B4-BE49-F238E27FC236}">
                  <a16:creationId xmlns:a16="http://schemas.microsoft.com/office/drawing/2014/main" id="{0858F498-E00A-46F0-AC69-39F55826BDEE}"/>
                </a:ext>
              </a:extLst>
            </p:cNvPr>
            <p:cNvSpPr/>
            <p:nvPr/>
          </p:nvSpPr>
          <p:spPr>
            <a:xfrm>
              <a:off x="6453958" y="1737465"/>
              <a:ext cx="972607" cy="972607"/>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134" name="Picture 133">
              <a:extLst>
                <a:ext uri="{FF2B5EF4-FFF2-40B4-BE49-F238E27FC236}">
                  <a16:creationId xmlns:a16="http://schemas.microsoft.com/office/drawing/2014/main" id="{08B454CD-12A2-4A1A-BFE2-BE3EAF073AA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22574" y="1903728"/>
              <a:ext cx="640080" cy="640080"/>
            </a:xfrm>
            <a:prstGeom prst="rect">
              <a:avLst/>
            </a:prstGeom>
          </p:spPr>
        </p:pic>
      </p:grpSp>
      <p:sp>
        <p:nvSpPr>
          <p:cNvPr id="88" name="Content Placeholder 2">
            <a:extLst>
              <a:ext uri="{FF2B5EF4-FFF2-40B4-BE49-F238E27FC236}">
                <a16:creationId xmlns:a16="http://schemas.microsoft.com/office/drawing/2014/main" id="{09E6AF9F-3EDA-4F0E-B9E4-53EC8EB3B26E}"/>
              </a:ext>
            </a:extLst>
          </p:cNvPr>
          <p:cNvSpPr txBox="1">
            <a:spLocks/>
          </p:cNvSpPr>
          <p:nvPr/>
        </p:nvSpPr>
        <p:spPr>
          <a:xfrm>
            <a:off x="7522813" y="3311416"/>
            <a:ext cx="4369184" cy="830997"/>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Niger</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$437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irrigation and agriculture; closes 2023</a:t>
            </a:r>
            <a:endPar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grpSp>
        <p:nvGrpSpPr>
          <p:cNvPr id="14" name="Group 13">
            <a:extLst>
              <a:ext uri="{FF2B5EF4-FFF2-40B4-BE49-F238E27FC236}">
                <a16:creationId xmlns:a16="http://schemas.microsoft.com/office/drawing/2014/main" id="{BF1D1977-67E8-4A6E-B44B-5870FC051282}"/>
              </a:ext>
            </a:extLst>
          </p:cNvPr>
          <p:cNvGrpSpPr/>
          <p:nvPr/>
        </p:nvGrpSpPr>
        <p:grpSpPr>
          <a:xfrm>
            <a:off x="6431106" y="3222257"/>
            <a:ext cx="1000165" cy="1009315"/>
            <a:chOff x="6404653" y="4078675"/>
            <a:chExt cx="1000165" cy="1009315"/>
          </a:xfrm>
        </p:grpSpPr>
        <p:sp>
          <p:nvSpPr>
            <p:cNvPr id="114" name="Arc 113">
              <a:extLst>
                <a:ext uri="{FF2B5EF4-FFF2-40B4-BE49-F238E27FC236}">
                  <a16:creationId xmlns:a16="http://schemas.microsoft.com/office/drawing/2014/main" id="{19398E6F-7AA1-42F9-8CD2-53955E837B20}"/>
                </a:ext>
              </a:extLst>
            </p:cNvPr>
            <p:cNvSpPr/>
            <p:nvPr/>
          </p:nvSpPr>
          <p:spPr>
            <a:xfrm flipH="1">
              <a:off x="6413299" y="4078675"/>
              <a:ext cx="991519" cy="1009315"/>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nvGrpSpPr>
            <p:cNvPr id="17" name="Group 16">
              <a:extLst>
                <a:ext uri="{FF2B5EF4-FFF2-40B4-BE49-F238E27FC236}">
                  <a16:creationId xmlns:a16="http://schemas.microsoft.com/office/drawing/2014/main" id="{FC6160EC-96E7-489D-80A9-C757FF4E0B65}"/>
                </a:ext>
              </a:extLst>
            </p:cNvPr>
            <p:cNvGrpSpPr/>
            <p:nvPr/>
          </p:nvGrpSpPr>
          <p:grpSpPr>
            <a:xfrm>
              <a:off x="6404653" y="4094677"/>
              <a:ext cx="977313" cy="977313"/>
              <a:chOff x="6185291" y="2746817"/>
              <a:chExt cx="977313" cy="977313"/>
            </a:xfrm>
          </p:grpSpPr>
          <p:sp>
            <p:nvSpPr>
              <p:cNvPr id="113" name="Oval 112">
                <a:extLst>
                  <a:ext uri="{FF2B5EF4-FFF2-40B4-BE49-F238E27FC236}">
                    <a16:creationId xmlns:a16="http://schemas.microsoft.com/office/drawing/2014/main" id="{CC0BEA5C-9553-4188-B89F-25050A58B8BD}"/>
                  </a:ext>
                </a:extLst>
              </p:cNvPr>
              <p:cNvSpPr/>
              <p:nvPr/>
            </p:nvSpPr>
            <p:spPr>
              <a:xfrm>
                <a:off x="6185291" y="2746817"/>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135" name="Picture 134">
                <a:extLst>
                  <a:ext uri="{FF2B5EF4-FFF2-40B4-BE49-F238E27FC236}">
                    <a16:creationId xmlns:a16="http://schemas.microsoft.com/office/drawing/2014/main" id="{DEF39897-9CF7-46A6-97B9-6477602EE8B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351554" y="2915433"/>
                <a:ext cx="640080" cy="640080"/>
              </a:xfrm>
              <a:prstGeom prst="rect">
                <a:avLst/>
              </a:prstGeom>
            </p:spPr>
          </p:pic>
        </p:grpSp>
      </p:grpSp>
      <p:pic>
        <p:nvPicPr>
          <p:cNvPr id="51" name="Picture 50" descr="sig-rgb-vert-usa-dark">
            <a:extLst>
              <a:ext uri="{FF2B5EF4-FFF2-40B4-BE49-F238E27FC236}">
                <a16:creationId xmlns:a16="http://schemas.microsoft.com/office/drawing/2014/main" id="{520980AB-AFB2-452A-9343-1B94F348D9E5}"/>
              </a:ext>
            </a:extLst>
          </p:cNvPr>
          <p:cNvPicPr>
            <a:picLocks noChangeAspect="1" noChangeArrowheads="1"/>
          </p:cNvPicPr>
          <p:nvPr/>
        </p:nvPicPr>
        <p:blipFill>
          <a:blip r:embed="rId11" cstate="print"/>
          <a:stretch>
            <a:fillRect/>
          </a:stretch>
        </p:blipFill>
        <p:spPr bwMode="auto">
          <a:xfrm>
            <a:off x="10874977" y="109724"/>
            <a:ext cx="1019223" cy="1062727"/>
          </a:xfrm>
          <a:prstGeom prst="rect">
            <a:avLst/>
          </a:prstGeom>
          <a:noFill/>
        </p:spPr>
      </p:pic>
      <p:cxnSp>
        <p:nvCxnSpPr>
          <p:cNvPr id="41" name="Straight Connector 40">
            <a:extLst>
              <a:ext uri="{FF2B5EF4-FFF2-40B4-BE49-F238E27FC236}">
                <a16:creationId xmlns:a16="http://schemas.microsoft.com/office/drawing/2014/main" id="{95124222-D756-479A-A0E3-356C26BBAEB2}"/>
              </a:ext>
            </a:extLst>
          </p:cNvPr>
          <p:cNvCxnSpPr>
            <a:cxnSpLocks/>
          </p:cNvCxnSpPr>
          <p:nvPr/>
        </p:nvCxnSpPr>
        <p:spPr>
          <a:xfrm>
            <a:off x="6929288" y="4210865"/>
            <a:ext cx="0" cy="7056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372425A-A71A-4A39-AB35-634134168ADB}"/>
              </a:ext>
            </a:extLst>
          </p:cNvPr>
          <p:cNvCxnSpPr>
            <a:cxnSpLocks/>
          </p:cNvCxnSpPr>
          <p:nvPr/>
        </p:nvCxnSpPr>
        <p:spPr>
          <a:xfrm>
            <a:off x="7567412" y="4504502"/>
            <a:ext cx="428524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B99AFC9D-8B8E-4486-B184-FE591132BF59}"/>
              </a:ext>
            </a:extLst>
          </p:cNvPr>
          <p:cNvGrpSpPr/>
          <p:nvPr/>
        </p:nvGrpSpPr>
        <p:grpSpPr>
          <a:xfrm rot="21442634">
            <a:off x="6453958" y="4914089"/>
            <a:ext cx="977313" cy="977313"/>
            <a:chOff x="419100" y="5223553"/>
            <a:chExt cx="977313" cy="977313"/>
          </a:xfrm>
        </p:grpSpPr>
        <p:sp>
          <p:nvSpPr>
            <p:cNvPr id="46" name="Oval 45">
              <a:extLst>
                <a:ext uri="{FF2B5EF4-FFF2-40B4-BE49-F238E27FC236}">
                  <a16:creationId xmlns:a16="http://schemas.microsoft.com/office/drawing/2014/main" id="{D95694A5-9D79-4C9C-AF8F-C2282342CADE}"/>
                </a:ext>
              </a:extLst>
            </p:cNvPr>
            <p:cNvSpPr/>
            <p:nvPr/>
          </p:nvSpPr>
          <p:spPr>
            <a:xfrm>
              <a:off x="419100" y="5223553"/>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47" name="Arc 46">
              <a:extLst>
                <a:ext uri="{FF2B5EF4-FFF2-40B4-BE49-F238E27FC236}">
                  <a16:creationId xmlns:a16="http://schemas.microsoft.com/office/drawing/2014/main" id="{353AB4DD-98AF-4DAD-88F2-F29345927EF7}"/>
                </a:ext>
              </a:extLst>
            </p:cNvPr>
            <p:cNvSpPr/>
            <p:nvPr/>
          </p:nvSpPr>
          <p:spPr>
            <a:xfrm>
              <a:off x="419100" y="5228259"/>
              <a:ext cx="972607" cy="972607"/>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pic>
        <p:nvPicPr>
          <p:cNvPr id="48" name="Picture 47">
            <a:extLst>
              <a:ext uri="{FF2B5EF4-FFF2-40B4-BE49-F238E27FC236}">
                <a16:creationId xmlns:a16="http://schemas.microsoft.com/office/drawing/2014/main" id="{849A24EE-1449-4CB0-89C9-E79A9169EAB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620221" y="5085161"/>
            <a:ext cx="640080" cy="640080"/>
          </a:xfrm>
          <a:prstGeom prst="rect">
            <a:avLst/>
          </a:prstGeom>
        </p:spPr>
      </p:pic>
      <p:sp>
        <p:nvSpPr>
          <p:cNvPr id="49" name="Content Placeholder 2">
            <a:extLst>
              <a:ext uri="{FF2B5EF4-FFF2-40B4-BE49-F238E27FC236}">
                <a16:creationId xmlns:a16="http://schemas.microsoft.com/office/drawing/2014/main" id="{BD89F47A-2A64-4980-8397-36EDA7ED4F70}"/>
              </a:ext>
            </a:extLst>
          </p:cNvPr>
          <p:cNvSpPr txBox="1">
            <a:spLocks/>
          </p:cNvSpPr>
          <p:nvPr/>
        </p:nvSpPr>
        <p:spPr>
          <a:xfrm>
            <a:off x="7506113" y="4747931"/>
            <a:ext cx="4077144" cy="1016094"/>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Senegal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$550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energy compact (energy sector reform, transmission upgrades &amp; rural access); closes 2026</a:t>
            </a:r>
          </a:p>
        </p:txBody>
      </p:sp>
    </p:spTree>
    <p:extLst>
      <p:ext uri="{BB962C8B-B14F-4D97-AF65-F5344CB8AC3E}">
        <p14:creationId xmlns:p14="http://schemas.microsoft.com/office/powerpoint/2010/main" val="2575185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B24B3BBA-6BCE-2EEB-B847-B7BF4BDE9B73}"/>
              </a:ext>
            </a:extLst>
          </p:cNvPr>
          <p:cNvSpPr/>
          <p:nvPr/>
        </p:nvSpPr>
        <p:spPr>
          <a:xfrm rot="10800000">
            <a:off x="514648" y="3251263"/>
            <a:ext cx="994555" cy="978251"/>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5" name="Oval 14">
            <a:extLst>
              <a:ext uri="{FF2B5EF4-FFF2-40B4-BE49-F238E27FC236}">
                <a16:creationId xmlns:a16="http://schemas.microsoft.com/office/drawing/2014/main" id="{851BB659-7D64-48D1-BBFA-64D9DC6C56BA}"/>
              </a:ext>
            </a:extLst>
          </p:cNvPr>
          <p:cNvSpPr/>
          <p:nvPr/>
        </p:nvSpPr>
        <p:spPr>
          <a:xfrm>
            <a:off x="554270" y="4945334"/>
            <a:ext cx="906970" cy="923901"/>
          </a:xfrm>
          <a:prstGeom prst="ellipse">
            <a:avLst/>
          </a:prstGeom>
          <a:solidFill>
            <a:srgbClr val="FFFFFF"/>
          </a:solidFill>
          <a:ln w="28575" cap="flat" cmpd="sng" algn="ctr">
            <a:solidFill>
              <a:srgbClr val="BC133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aphicFrame>
        <p:nvGraphicFramePr>
          <p:cNvPr id="10" name="Object 9" hidden="1">
            <a:extLst>
              <a:ext uri="{FF2B5EF4-FFF2-40B4-BE49-F238E27FC236}">
                <a16:creationId xmlns:a16="http://schemas.microsoft.com/office/drawing/2014/main" id="{712F59CB-9431-4D5A-A435-4D3C25DA9C6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0" name="Object 9" hidden="1">
                        <a:extLst>
                          <a:ext uri="{FF2B5EF4-FFF2-40B4-BE49-F238E27FC236}">
                            <a16:creationId xmlns:a16="http://schemas.microsoft.com/office/drawing/2014/main" id="{712F59CB-9431-4D5A-A435-4D3C25DA9C6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F11E1ED-9BEE-498A-B5CB-6AD4480A3281}"/>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Slide Number Placeholder 1">
            <a:extLst>
              <a:ext uri="{FF2B5EF4-FFF2-40B4-BE49-F238E27FC236}">
                <a16:creationId xmlns:a16="http://schemas.microsoft.com/office/drawing/2014/main" id="{8593547A-EBE9-4BD2-B040-D8530E62042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505864"/>
              </a:solidFill>
              <a:effectLst/>
              <a:uLnTx/>
              <a:uFillTx/>
              <a:latin typeface="Century Gothic" panose="020B0502020202020204" pitchFamily="34" charset="0"/>
              <a:ea typeface="+mn-ea"/>
              <a:cs typeface="+mn-cs"/>
              <a:sym typeface="Century Gothic" panose="020B0502020202020204" pitchFamily="34" charset="0"/>
            </a:endParaRPr>
          </a:p>
        </p:txBody>
      </p:sp>
      <p:sp>
        <p:nvSpPr>
          <p:cNvPr id="3" name="Title 2">
            <a:extLst>
              <a:ext uri="{FF2B5EF4-FFF2-40B4-BE49-F238E27FC236}">
                <a16:creationId xmlns:a16="http://schemas.microsoft.com/office/drawing/2014/main" id="{14656250-8592-4CAE-B259-C8F27D4856CB}"/>
              </a:ext>
            </a:extLst>
          </p:cNvPr>
          <p:cNvSpPr>
            <a:spLocks noGrp="1"/>
          </p:cNvSpPr>
          <p:nvPr>
            <p:ph type="title"/>
          </p:nvPr>
        </p:nvSpPr>
        <p:spPr>
          <a:xfrm>
            <a:off x="440675" y="109724"/>
            <a:ext cx="11310650" cy="1089528"/>
          </a:xfrm>
        </p:spPr>
        <p:txBody>
          <a:bodyPr vert="horz"/>
          <a:lstStyle/>
          <a:p>
            <a:r>
              <a:rPr lang="en-GB" dirty="0">
                <a:sym typeface="Century Gothic" panose="020B0502020202020204" pitchFamily="34" charset="0"/>
              </a:rPr>
              <a:t>Africa Compacts </a:t>
            </a:r>
            <a:r>
              <a:rPr lang="en-GB" dirty="0"/>
              <a:t>Summary (</a:t>
            </a:r>
            <a:r>
              <a:rPr lang="en-GB" dirty="0">
                <a:sym typeface="Century Gothic" panose="020B0502020202020204" pitchFamily="34" charset="0"/>
              </a:rPr>
              <a:t>Pre-EIF)                       </a:t>
            </a:r>
          </a:p>
        </p:txBody>
      </p:sp>
      <p:pic>
        <p:nvPicPr>
          <p:cNvPr id="53" name="Picture 52" descr="sig-rgb-vert-usa-dark">
            <a:extLst>
              <a:ext uri="{FF2B5EF4-FFF2-40B4-BE49-F238E27FC236}">
                <a16:creationId xmlns:a16="http://schemas.microsoft.com/office/drawing/2014/main" id="{5F75787A-9873-48AF-BE2E-AADF4522D37C}"/>
              </a:ext>
            </a:extLst>
          </p:cNvPr>
          <p:cNvPicPr>
            <a:picLocks noChangeAspect="1" noChangeArrowheads="1"/>
          </p:cNvPicPr>
          <p:nvPr/>
        </p:nvPicPr>
        <p:blipFill>
          <a:blip r:embed="rId7" cstate="print"/>
          <a:stretch>
            <a:fillRect/>
          </a:stretch>
        </p:blipFill>
        <p:spPr bwMode="auto">
          <a:xfrm>
            <a:off x="10874977" y="109724"/>
            <a:ext cx="1019223" cy="1062727"/>
          </a:xfrm>
          <a:prstGeom prst="rect">
            <a:avLst/>
          </a:prstGeom>
          <a:noFill/>
        </p:spPr>
      </p:pic>
      <p:sp>
        <p:nvSpPr>
          <p:cNvPr id="74" name="Oval 73">
            <a:extLst>
              <a:ext uri="{FF2B5EF4-FFF2-40B4-BE49-F238E27FC236}">
                <a16:creationId xmlns:a16="http://schemas.microsoft.com/office/drawing/2014/main" id="{EAFD7E8E-1447-42F8-BA64-83B4E1FB7BE0}"/>
              </a:ext>
            </a:extLst>
          </p:cNvPr>
          <p:cNvSpPr/>
          <p:nvPr/>
        </p:nvSpPr>
        <p:spPr>
          <a:xfrm>
            <a:off x="488758" y="1653828"/>
            <a:ext cx="984935" cy="929574"/>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76" name="Arc 75">
            <a:extLst>
              <a:ext uri="{FF2B5EF4-FFF2-40B4-BE49-F238E27FC236}">
                <a16:creationId xmlns:a16="http://schemas.microsoft.com/office/drawing/2014/main" id="{7B21E6E2-82DD-4A5E-B9CA-82D204732752}"/>
              </a:ext>
            </a:extLst>
          </p:cNvPr>
          <p:cNvSpPr/>
          <p:nvPr/>
        </p:nvSpPr>
        <p:spPr>
          <a:xfrm>
            <a:off x="440676" y="1652475"/>
            <a:ext cx="1086202" cy="931672"/>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cxnSp>
        <p:nvCxnSpPr>
          <p:cNvPr id="11" name="Straight Connector 10">
            <a:extLst>
              <a:ext uri="{FF2B5EF4-FFF2-40B4-BE49-F238E27FC236}">
                <a16:creationId xmlns:a16="http://schemas.microsoft.com/office/drawing/2014/main" id="{8D13D73F-CF61-4580-A788-C832C4774CCD}"/>
              </a:ext>
            </a:extLst>
          </p:cNvPr>
          <p:cNvCxnSpPr>
            <a:cxnSpLocks/>
          </p:cNvCxnSpPr>
          <p:nvPr/>
        </p:nvCxnSpPr>
        <p:spPr>
          <a:xfrm>
            <a:off x="536840" y="4437761"/>
            <a:ext cx="1128726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11F75E1F-CC1B-41B0-8DF5-6B1CE20430A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87715" y="5061668"/>
            <a:ext cx="691231" cy="691231"/>
          </a:xfrm>
          <a:prstGeom prst="rect">
            <a:avLst/>
          </a:prstGeom>
        </p:spPr>
      </p:pic>
      <p:sp>
        <p:nvSpPr>
          <p:cNvPr id="14" name="Arc 13">
            <a:extLst>
              <a:ext uri="{FF2B5EF4-FFF2-40B4-BE49-F238E27FC236}">
                <a16:creationId xmlns:a16="http://schemas.microsoft.com/office/drawing/2014/main" id="{87A013D6-3073-487C-AFC8-D9FBF941FF2D}"/>
              </a:ext>
            </a:extLst>
          </p:cNvPr>
          <p:cNvSpPr/>
          <p:nvPr/>
        </p:nvSpPr>
        <p:spPr>
          <a:xfrm flipH="1">
            <a:off x="602231" y="4945333"/>
            <a:ext cx="906970" cy="923902"/>
          </a:xfrm>
          <a:prstGeom prst="arc">
            <a:avLst>
              <a:gd name="adj1" fmla="val 5411391"/>
              <a:gd name="adj2" fmla="val 16270587"/>
            </a:avLst>
          </a:prstGeom>
          <a:noFill/>
          <a:ln w="60325" cap="flat" cmpd="sng" algn="ctr">
            <a:solidFill>
              <a:srgbClr val="BC133E"/>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7" name="Content Placeholder 2">
            <a:extLst>
              <a:ext uri="{FF2B5EF4-FFF2-40B4-BE49-F238E27FC236}">
                <a16:creationId xmlns:a16="http://schemas.microsoft.com/office/drawing/2014/main" id="{853CCBA5-9A93-46A3-9279-B1DE04E54F33}"/>
              </a:ext>
            </a:extLst>
          </p:cNvPr>
          <p:cNvSpPr txBox="1">
            <a:spLocks/>
          </p:cNvSpPr>
          <p:nvPr/>
        </p:nvSpPr>
        <p:spPr>
          <a:xfrm>
            <a:off x="1871962" y="4945333"/>
            <a:ext cx="4224038" cy="1408333"/>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002060"/>
                </a:solidFill>
                <a:effectLst/>
                <a:uLnTx/>
                <a:uFillTx/>
                <a:latin typeface="Century Gothic" panose="020B0502020202020204" pitchFamily="34" charset="0"/>
                <a:ea typeface="+mn-ea"/>
                <a:cs typeface="+mn-cs"/>
                <a:sym typeface="Century Gothic" panose="020B0502020202020204" pitchFamily="34" charset="0"/>
              </a:rPr>
              <a:t>Benin-Niger Regional Transport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0070C0"/>
                </a:solidFill>
                <a:effectLst/>
                <a:uLnTx/>
                <a:uFillTx/>
                <a:latin typeface="Century Gothic" panose="020B0502020202020204" pitchFamily="34" charset="0"/>
                <a:ea typeface="+mn-ea"/>
                <a:cs typeface="+mn-cs"/>
                <a:sym typeface="Century Gothic" panose="020B0502020202020204" pitchFamily="34" charset="0"/>
              </a:rPr>
              <a:t>$500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Benin/Niger road transport corridor; </a:t>
            </a:r>
            <a:b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br>
            <a:endPar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cxnSp>
        <p:nvCxnSpPr>
          <p:cNvPr id="5" name="Straight Connector 4">
            <a:extLst>
              <a:ext uri="{FF2B5EF4-FFF2-40B4-BE49-F238E27FC236}">
                <a16:creationId xmlns:a16="http://schemas.microsoft.com/office/drawing/2014/main" id="{ECB19C92-F879-F8FD-718D-AC73D3532D39}"/>
              </a:ext>
            </a:extLst>
          </p:cNvPr>
          <p:cNvCxnSpPr>
            <a:cxnSpLocks/>
          </p:cNvCxnSpPr>
          <p:nvPr/>
        </p:nvCxnSpPr>
        <p:spPr>
          <a:xfrm>
            <a:off x="464063" y="2798039"/>
            <a:ext cx="11287262"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Content Placeholder 2">
            <a:extLst>
              <a:ext uri="{FF2B5EF4-FFF2-40B4-BE49-F238E27FC236}">
                <a16:creationId xmlns:a16="http://schemas.microsoft.com/office/drawing/2014/main" id="{B0FC8048-2889-BA61-4C58-176BD0F12EEF}"/>
              </a:ext>
            </a:extLst>
          </p:cNvPr>
          <p:cNvSpPr txBox="1">
            <a:spLocks/>
          </p:cNvSpPr>
          <p:nvPr/>
        </p:nvSpPr>
        <p:spPr>
          <a:xfrm>
            <a:off x="1868144" y="1733440"/>
            <a:ext cx="4227856" cy="830997"/>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Lesotho II</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rgbClr val="2784A9"/>
                </a:solidFill>
                <a:latin typeface="Century Gothic" panose="020B0502020202020204" pitchFamily="34" charset="0"/>
                <a:sym typeface="Century Gothic" panose="020B0502020202020204" pitchFamily="34" charset="0"/>
              </a:rPr>
              <a:t>$300 </a:t>
            </a:r>
            <a:r>
              <a:rPr lang="en-US" sz="1600" dirty="0">
                <a:latin typeface="Century Gothic" panose="020B0502020202020204" pitchFamily="34" charset="0"/>
                <a:sym typeface="Century Gothic" panose="020B0502020202020204" pitchFamily="34" charset="0"/>
              </a:rPr>
              <a:t>million i</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n irrigated horticulture and health systems strengthening</a:t>
            </a:r>
          </a:p>
        </p:txBody>
      </p:sp>
      <p:sp>
        <p:nvSpPr>
          <p:cNvPr id="7" name="Content Placeholder 2">
            <a:extLst>
              <a:ext uri="{FF2B5EF4-FFF2-40B4-BE49-F238E27FC236}">
                <a16:creationId xmlns:a16="http://schemas.microsoft.com/office/drawing/2014/main" id="{FE486C53-AA98-B531-6850-B85B57D2350E}"/>
              </a:ext>
            </a:extLst>
          </p:cNvPr>
          <p:cNvSpPr txBox="1">
            <a:spLocks/>
          </p:cNvSpPr>
          <p:nvPr/>
        </p:nvSpPr>
        <p:spPr>
          <a:xfrm>
            <a:off x="1879069" y="3306813"/>
            <a:ext cx="4228625" cy="830997"/>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Malawi II</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rgbClr val="2784A9"/>
                </a:solidFill>
                <a:latin typeface="Century Gothic" panose="020B0502020202020204" pitchFamily="34" charset="0"/>
                <a:sym typeface="Century Gothic" panose="020B0502020202020204" pitchFamily="34" charset="0"/>
              </a:rPr>
              <a:t>$350</a:t>
            </a: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million in rural transport, land productivity</a:t>
            </a:r>
          </a:p>
        </p:txBody>
      </p:sp>
      <p:pic>
        <p:nvPicPr>
          <p:cNvPr id="8" name="Picture 7">
            <a:extLst>
              <a:ext uri="{FF2B5EF4-FFF2-40B4-BE49-F238E27FC236}">
                <a16:creationId xmlns:a16="http://schemas.microsoft.com/office/drawing/2014/main" id="{E649F5BE-1D3B-11A7-850A-1DCC1ABBC00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7715" y="3419881"/>
            <a:ext cx="640080" cy="640080"/>
          </a:xfrm>
          <a:prstGeom prst="rect">
            <a:avLst/>
          </a:prstGeom>
        </p:spPr>
      </p:pic>
      <p:sp>
        <p:nvSpPr>
          <p:cNvPr id="12" name="Arc 11">
            <a:extLst>
              <a:ext uri="{FF2B5EF4-FFF2-40B4-BE49-F238E27FC236}">
                <a16:creationId xmlns:a16="http://schemas.microsoft.com/office/drawing/2014/main" id="{85DC97A3-E9D5-1F7F-B9D3-8216F33D023D}"/>
              </a:ext>
            </a:extLst>
          </p:cNvPr>
          <p:cNvSpPr/>
          <p:nvPr/>
        </p:nvSpPr>
        <p:spPr>
          <a:xfrm rot="10800000">
            <a:off x="554270" y="3251262"/>
            <a:ext cx="972607" cy="972607"/>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16" name="Picture 15">
            <a:extLst>
              <a:ext uri="{FF2B5EF4-FFF2-40B4-BE49-F238E27FC236}">
                <a16:creationId xmlns:a16="http://schemas.microsoft.com/office/drawing/2014/main" id="{6F100E98-BAC5-7FFE-F402-AFEAFF91D9B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9000" y="1779752"/>
            <a:ext cx="640080" cy="640080"/>
          </a:xfrm>
          <a:prstGeom prst="rect">
            <a:avLst/>
          </a:prstGeom>
        </p:spPr>
      </p:pic>
    </p:spTree>
    <p:extLst>
      <p:ext uri="{BB962C8B-B14F-4D97-AF65-F5344CB8AC3E}">
        <p14:creationId xmlns:p14="http://schemas.microsoft.com/office/powerpoint/2010/main" val="3322050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712F59CB-9431-4D5A-A435-4D3C25DA9C6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3" imgH="359" progId="TCLayout.ActiveDocument.1">
                  <p:embed/>
                </p:oleObj>
              </mc:Choice>
              <mc:Fallback>
                <p:oleObj name="think-cell Slide" r:id="rId5" imgW="353" imgH="359" progId="TCLayout.ActiveDocument.1">
                  <p:embed/>
                  <p:pic>
                    <p:nvPicPr>
                      <p:cNvPr id="10" name="Object 9" hidden="1">
                        <a:extLst>
                          <a:ext uri="{FF2B5EF4-FFF2-40B4-BE49-F238E27FC236}">
                            <a16:creationId xmlns:a16="http://schemas.microsoft.com/office/drawing/2014/main" id="{712F59CB-9431-4D5A-A435-4D3C25DA9C6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F11E1ED-9BEE-498A-B5CB-6AD4480A3281}"/>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Century Gothic" panose="020B0502020202020204" pitchFamily="34" charset="0"/>
              <a:ea typeface="+mn-ea"/>
              <a:cs typeface="+mn-cs"/>
              <a:sym typeface="Century Gothic" panose="020B0502020202020204" pitchFamily="34" charset="0"/>
            </a:endParaRPr>
          </a:p>
        </p:txBody>
      </p:sp>
      <p:sp>
        <p:nvSpPr>
          <p:cNvPr id="2" name="Slide Number Placeholder 1">
            <a:extLst>
              <a:ext uri="{FF2B5EF4-FFF2-40B4-BE49-F238E27FC236}">
                <a16:creationId xmlns:a16="http://schemas.microsoft.com/office/drawing/2014/main" id="{8593547A-EBE9-4BD2-B040-D8530E62042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B9A859-3C18-4535-876F-54C99B42B7AE}" type="slidenum">
              <a:rPr kumimoji="0" lang="en-US" sz="900" b="0" i="0" u="none" strike="noStrike" kern="1200" cap="none" spc="0" normalizeH="0" baseline="0" noProof="0" smtClean="0">
                <a:ln>
                  <a:noFill/>
                </a:ln>
                <a:solidFill>
                  <a:srgbClr val="505864"/>
                </a:solidFill>
                <a:effectLst/>
                <a:uLnTx/>
                <a:uFillTx/>
                <a:latin typeface="Century Gothic" panose="020B0502020202020204" pitchFamily="34" charset="0"/>
                <a:ea typeface="+mn-ea"/>
                <a:cs typeface="+mn-cs"/>
                <a:sym typeface="Century Gothic" panose="020B0502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srgbClr val="505864"/>
              </a:solidFill>
              <a:effectLst/>
              <a:uLnTx/>
              <a:uFillTx/>
              <a:latin typeface="Century Gothic" panose="020B0502020202020204" pitchFamily="34" charset="0"/>
              <a:ea typeface="+mn-ea"/>
              <a:cs typeface="+mn-cs"/>
              <a:sym typeface="Century Gothic" panose="020B0502020202020204" pitchFamily="34" charset="0"/>
            </a:endParaRPr>
          </a:p>
        </p:txBody>
      </p:sp>
      <p:sp>
        <p:nvSpPr>
          <p:cNvPr id="3" name="Title 2">
            <a:extLst>
              <a:ext uri="{FF2B5EF4-FFF2-40B4-BE49-F238E27FC236}">
                <a16:creationId xmlns:a16="http://schemas.microsoft.com/office/drawing/2014/main" id="{14656250-8592-4CAE-B259-C8F27D4856CB}"/>
              </a:ext>
            </a:extLst>
          </p:cNvPr>
          <p:cNvSpPr>
            <a:spLocks noGrp="1"/>
          </p:cNvSpPr>
          <p:nvPr>
            <p:ph type="title"/>
          </p:nvPr>
        </p:nvSpPr>
        <p:spPr>
          <a:xfrm>
            <a:off x="440675" y="109724"/>
            <a:ext cx="11310650" cy="1089528"/>
          </a:xfrm>
        </p:spPr>
        <p:txBody>
          <a:bodyPr vert="horz"/>
          <a:lstStyle/>
          <a:p>
            <a:r>
              <a:rPr lang="en-GB" dirty="0">
                <a:sym typeface="Century Gothic" panose="020B0502020202020204" pitchFamily="34" charset="0"/>
              </a:rPr>
              <a:t>Africa Compacts Summary (</a:t>
            </a:r>
            <a:r>
              <a:rPr lang="en-GB" dirty="0"/>
              <a:t>Development)</a:t>
            </a:r>
            <a:r>
              <a:rPr lang="en-GB" dirty="0">
                <a:sym typeface="Century Gothic" panose="020B0502020202020204" pitchFamily="34" charset="0"/>
              </a:rPr>
              <a:t>                     </a:t>
            </a:r>
          </a:p>
        </p:txBody>
      </p:sp>
      <p:pic>
        <p:nvPicPr>
          <p:cNvPr id="53" name="Picture 52" descr="sig-rgb-vert-usa-dark">
            <a:extLst>
              <a:ext uri="{FF2B5EF4-FFF2-40B4-BE49-F238E27FC236}">
                <a16:creationId xmlns:a16="http://schemas.microsoft.com/office/drawing/2014/main" id="{5F75787A-9873-48AF-BE2E-AADF4522D37C}"/>
              </a:ext>
            </a:extLst>
          </p:cNvPr>
          <p:cNvPicPr>
            <a:picLocks noChangeAspect="1" noChangeArrowheads="1"/>
          </p:cNvPicPr>
          <p:nvPr/>
        </p:nvPicPr>
        <p:blipFill>
          <a:blip r:embed="rId7" cstate="print"/>
          <a:stretch>
            <a:fillRect/>
          </a:stretch>
        </p:blipFill>
        <p:spPr bwMode="auto">
          <a:xfrm>
            <a:off x="10874977" y="109724"/>
            <a:ext cx="1019223" cy="1062727"/>
          </a:xfrm>
          <a:prstGeom prst="rect">
            <a:avLst/>
          </a:prstGeom>
          <a:noFill/>
        </p:spPr>
      </p:pic>
      <p:cxnSp>
        <p:nvCxnSpPr>
          <p:cNvPr id="66" name="Straight Connector 65">
            <a:extLst>
              <a:ext uri="{FF2B5EF4-FFF2-40B4-BE49-F238E27FC236}">
                <a16:creationId xmlns:a16="http://schemas.microsoft.com/office/drawing/2014/main" id="{1555AF17-4BDD-4787-B146-3A9B837E9E11}"/>
              </a:ext>
            </a:extLst>
          </p:cNvPr>
          <p:cNvCxnSpPr>
            <a:cxnSpLocks/>
            <a:stCxn id="75" idx="0"/>
            <a:endCxn id="120" idx="0"/>
          </p:cNvCxnSpPr>
          <p:nvPr/>
        </p:nvCxnSpPr>
        <p:spPr>
          <a:xfrm>
            <a:off x="861240" y="2345124"/>
            <a:ext cx="63579" cy="257377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63BB10B7-B07B-4FF4-B975-CAE290282447}"/>
              </a:ext>
            </a:extLst>
          </p:cNvPr>
          <p:cNvCxnSpPr>
            <a:cxnSpLocks/>
          </p:cNvCxnSpPr>
          <p:nvPr/>
        </p:nvCxnSpPr>
        <p:spPr>
          <a:xfrm>
            <a:off x="1609726" y="3924567"/>
            <a:ext cx="424101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EDB64984-DB3C-4AA7-BB45-BAADB583ADCD}"/>
              </a:ext>
            </a:extLst>
          </p:cNvPr>
          <p:cNvCxnSpPr>
            <a:cxnSpLocks/>
          </p:cNvCxnSpPr>
          <p:nvPr/>
        </p:nvCxnSpPr>
        <p:spPr>
          <a:xfrm>
            <a:off x="6611714" y="1733137"/>
            <a:ext cx="21027" cy="415826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03185EDD-AA47-46C0-8310-E1339465CB37}"/>
              </a:ext>
            </a:extLst>
          </p:cNvPr>
          <p:cNvGrpSpPr/>
          <p:nvPr/>
        </p:nvGrpSpPr>
        <p:grpSpPr>
          <a:xfrm>
            <a:off x="7315199" y="3014039"/>
            <a:ext cx="4287469" cy="1594109"/>
            <a:chOff x="7315200" y="3014039"/>
            <a:chExt cx="4241010" cy="1594109"/>
          </a:xfrm>
        </p:grpSpPr>
        <p:cxnSp>
          <p:nvCxnSpPr>
            <p:cNvPr id="122" name="Straight Connector 121">
              <a:extLst>
                <a:ext uri="{FF2B5EF4-FFF2-40B4-BE49-F238E27FC236}">
                  <a16:creationId xmlns:a16="http://schemas.microsoft.com/office/drawing/2014/main" id="{2177A53E-F69D-4B3F-A128-E07EF42A4A44}"/>
                </a:ext>
              </a:extLst>
            </p:cNvPr>
            <p:cNvCxnSpPr>
              <a:cxnSpLocks/>
            </p:cNvCxnSpPr>
            <p:nvPr/>
          </p:nvCxnSpPr>
          <p:spPr>
            <a:xfrm>
              <a:off x="7315200" y="4608148"/>
              <a:ext cx="424101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B1D2432-23D3-4618-8070-F3D143F88360}"/>
                </a:ext>
              </a:extLst>
            </p:cNvPr>
            <p:cNvCxnSpPr>
              <a:cxnSpLocks/>
            </p:cNvCxnSpPr>
            <p:nvPr/>
          </p:nvCxnSpPr>
          <p:spPr>
            <a:xfrm>
              <a:off x="7315200" y="3014039"/>
              <a:ext cx="424101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DA091D63-C709-49DF-91E8-349AFFCC352A}"/>
              </a:ext>
            </a:extLst>
          </p:cNvPr>
          <p:cNvGrpSpPr/>
          <p:nvPr/>
        </p:nvGrpSpPr>
        <p:grpSpPr>
          <a:xfrm>
            <a:off x="372583" y="2345124"/>
            <a:ext cx="977313" cy="977313"/>
            <a:chOff x="419100" y="1733034"/>
            <a:chExt cx="977313" cy="977313"/>
          </a:xfrm>
        </p:grpSpPr>
        <p:sp>
          <p:nvSpPr>
            <p:cNvPr id="75" name="Oval 74">
              <a:extLst>
                <a:ext uri="{FF2B5EF4-FFF2-40B4-BE49-F238E27FC236}">
                  <a16:creationId xmlns:a16="http://schemas.microsoft.com/office/drawing/2014/main" id="{71FF49C7-2076-4B81-A3E8-40A19DCAAB94}"/>
                </a:ext>
              </a:extLst>
            </p:cNvPr>
            <p:cNvSpPr/>
            <p:nvPr/>
          </p:nvSpPr>
          <p:spPr>
            <a:xfrm>
              <a:off x="419100" y="1733034"/>
              <a:ext cx="977313" cy="977313"/>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82" name="Arc 81">
              <a:extLst>
                <a:ext uri="{FF2B5EF4-FFF2-40B4-BE49-F238E27FC236}">
                  <a16:creationId xmlns:a16="http://schemas.microsoft.com/office/drawing/2014/main" id="{B194FF2B-46A6-42B3-BD79-D7B6ECE73A44}"/>
                </a:ext>
              </a:extLst>
            </p:cNvPr>
            <p:cNvSpPr/>
            <p:nvPr/>
          </p:nvSpPr>
          <p:spPr>
            <a:xfrm>
              <a:off x="419100" y="1735387"/>
              <a:ext cx="972607" cy="972607"/>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grpSp>
        <p:nvGrpSpPr>
          <p:cNvPr id="23" name="Group 22">
            <a:extLst>
              <a:ext uri="{FF2B5EF4-FFF2-40B4-BE49-F238E27FC236}">
                <a16:creationId xmlns:a16="http://schemas.microsoft.com/office/drawing/2014/main" id="{DDFA88EA-E876-4886-BE3D-7CDEF150F7D2}"/>
              </a:ext>
            </a:extLst>
          </p:cNvPr>
          <p:cNvGrpSpPr/>
          <p:nvPr/>
        </p:nvGrpSpPr>
        <p:grpSpPr>
          <a:xfrm>
            <a:off x="440127" y="4916545"/>
            <a:ext cx="5397455" cy="977313"/>
            <a:chOff x="440127" y="4916545"/>
            <a:chExt cx="5397455" cy="977313"/>
          </a:xfrm>
        </p:grpSpPr>
        <p:grpSp>
          <p:nvGrpSpPr>
            <p:cNvPr id="117" name="Group 116">
              <a:extLst>
                <a:ext uri="{FF2B5EF4-FFF2-40B4-BE49-F238E27FC236}">
                  <a16:creationId xmlns:a16="http://schemas.microsoft.com/office/drawing/2014/main" id="{5DACFA14-3C6C-4BE7-BE53-3BA0D13D4208}"/>
                </a:ext>
              </a:extLst>
            </p:cNvPr>
            <p:cNvGrpSpPr/>
            <p:nvPr/>
          </p:nvGrpSpPr>
          <p:grpSpPr>
            <a:xfrm>
              <a:off x="440127" y="4916545"/>
              <a:ext cx="977313" cy="977313"/>
              <a:chOff x="419100" y="3324834"/>
              <a:chExt cx="977313" cy="977313"/>
            </a:xfrm>
          </p:grpSpPr>
          <p:sp>
            <p:nvSpPr>
              <p:cNvPr id="119" name="Oval 118">
                <a:extLst>
                  <a:ext uri="{FF2B5EF4-FFF2-40B4-BE49-F238E27FC236}">
                    <a16:creationId xmlns:a16="http://schemas.microsoft.com/office/drawing/2014/main" id="{249E84F3-10F9-4BDB-8CB6-4A6960C458D9}"/>
                  </a:ext>
                </a:extLst>
              </p:cNvPr>
              <p:cNvSpPr/>
              <p:nvPr/>
            </p:nvSpPr>
            <p:spPr>
              <a:xfrm>
                <a:off x="419100" y="3324834"/>
                <a:ext cx="977313" cy="977313"/>
              </a:xfrm>
              <a:prstGeom prst="ellipse">
                <a:avLst/>
              </a:prstGeom>
              <a:solidFill>
                <a:srgbClr val="FFFFFF"/>
              </a:solidFill>
              <a:ln w="28575" cap="flat" cmpd="sng" algn="ctr">
                <a:solidFill>
                  <a:srgbClr val="BC133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20" name="Arc 119">
                <a:extLst>
                  <a:ext uri="{FF2B5EF4-FFF2-40B4-BE49-F238E27FC236}">
                    <a16:creationId xmlns:a16="http://schemas.microsoft.com/office/drawing/2014/main" id="{EB5BC6E6-0AC8-4133-B119-8C64A4CC78BC}"/>
                  </a:ext>
                </a:extLst>
              </p:cNvPr>
              <p:cNvSpPr/>
              <p:nvPr/>
            </p:nvSpPr>
            <p:spPr>
              <a:xfrm rot="10800000" flipH="1">
                <a:off x="419100" y="3327187"/>
                <a:ext cx="972607" cy="972607"/>
              </a:xfrm>
              <a:prstGeom prst="arc">
                <a:avLst>
                  <a:gd name="adj1" fmla="val 5411391"/>
                  <a:gd name="adj2" fmla="val 16270587"/>
                </a:avLst>
              </a:prstGeom>
              <a:noFill/>
              <a:ln w="60325" cap="flat" cmpd="sng" algn="ctr">
                <a:solidFill>
                  <a:srgbClr val="BC133E"/>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sp>
          <p:nvSpPr>
            <p:cNvPr id="116" name="Content Placeholder 2">
              <a:extLst>
                <a:ext uri="{FF2B5EF4-FFF2-40B4-BE49-F238E27FC236}">
                  <a16:creationId xmlns:a16="http://schemas.microsoft.com/office/drawing/2014/main" id="{5F32ED78-AB63-4662-ACEB-2E9B05981450}"/>
                </a:ext>
              </a:extLst>
            </p:cNvPr>
            <p:cNvSpPr txBox="1">
              <a:spLocks/>
            </p:cNvSpPr>
            <p:nvPr/>
          </p:nvSpPr>
          <p:spPr>
            <a:xfrm>
              <a:off x="1609726" y="5112814"/>
              <a:ext cx="4227856" cy="584775"/>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002060"/>
                  </a:solidFill>
                  <a:effectLst/>
                  <a:uLnTx/>
                  <a:uFillTx/>
                  <a:latin typeface="Century Gothic" panose="020B0502020202020204" pitchFamily="34" charset="0"/>
                  <a:ea typeface="+mn-ea"/>
                  <a:cs typeface="+mn-cs"/>
                  <a:sym typeface="Century Gothic" panose="020B0502020202020204" pitchFamily="34" charset="0"/>
                </a:rPr>
                <a:t>Mozambique II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TBD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in agriculture and rural transport</a:t>
              </a:r>
            </a:p>
          </p:txBody>
        </p:sp>
        <p:pic>
          <p:nvPicPr>
            <p:cNvPr id="78" name="Picture 77">
              <a:extLst>
                <a:ext uri="{FF2B5EF4-FFF2-40B4-BE49-F238E27FC236}">
                  <a16:creationId xmlns:a16="http://schemas.microsoft.com/office/drawing/2014/main" id="{AEA27B8B-D822-47D4-B7CC-5BDA7894ACF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743" y="5085161"/>
              <a:ext cx="640080" cy="640080"/>
            </a:xfrm>
            <a:prstGeom prst="rect">
              <a:avLst/>
            </a:prstGeom>
          </p:spPr>
        </p:pic>
      </p:grpSp>
      <p:grpSp>
        <p:nvGrpSpPr>
          <p:cNvPr id="26" name="Group 25">
            <a:extLst>
              <a:ext uri="{FF2B5EF4-FFF2-40B4-BE49-F238E27FC236}">
                <a16:creationId xmlns:a16="http://schemas.microsoft.com/office/drawing/2014/main" id="{AEC9FD5F-31C4-458C-B7C8-155C7FD55166}"/>
              </a:ext>
            </a:extLst>
          </p:cNvPr>
          <p:cNvGrpSpPr/>
          <p:nvPr/>
        </p:nvGrpSpPr>
        <p:grpSpPr>
          <a:xfrm>
            <a:off x="6137728" y="3322437"/>
            <a:ext cx="5491314" cy="977313"/>
            <a:chOff x="6137728" y="3322437"/>
            <a:chExt cx="5491314" cy="977313"/>
          </a:xfrm>
        </p:grpSpPr>
        <p:sp>
          <p:nvSpPr>
            <p:cNvPr id="131" name="Content Placeholder 2">
              <a:extLst>
                <a:ext uri="{FF2B5EF4-FFF2-40B4-BE49-F238E27FC236}">
                  <a16:creationId xmlns:a16="http://schemas.microsoft.com/office/drawing/2014/main" id="{39CE2EE8-7ACF-458C-ABE4-D7431C442C06}"/>
                </a:ext>
              </a:extLst>
            </p:cNvPr>
            <p:cNvSpPr txBox="1">
              <a:spLocks/>
            </p:cNvSpPr>
            <p:nvPr/>
          </p:nvSpPr>
          <p:spPr>
            <a:xfrm>
              <a:off x="7308915" y="3395595"/>
              <a:ext cx="4320127" cy="830997"/>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Tunisia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$498.7m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in port infrastructure/reforms, </a:t>
              </a:r>
              <a:b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b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water sector infrastructure and reforms</a:t>
              </a:r>
            </a:p>
          </p:txBody>
        </p:sp>
        <p:sp>
          <p:nvSpPr>
            <p:cNvPr id="134" name="Oval 133">
              <a:extLst>
                <a:ext uri="{FF2B5EF4-FFF2-40B4-BE49-F238E27FC236}">
                  <a16:creationId xmlns:a16="http://schemas.microsoft.com/office/drawing/2014/main" id="{994E7744-735B-4299-87ED-84E4BB07E91C}"/>
                </a:ext>
              </a:extLst>
            </p:cNvPr>
            <p:cNvSpPr/>
            <p:nvPr/>
          </p:nvSpPr>
          <p:spPr>
            <a:xfrm rot="10800000">
              <a:off x="6137728" y="3322437"/>
              <a:ext cx="977313" cy="977313"/>
            </a:xfrm>
            <a:prstGeom prst="ellipse">
              <a:avLst/>
            </a:prstGeom>
            <a:solidFill>
              <a:srgbClr val="FFFFFF"/>
            </a:solidFill>
            <a:ln w="28575" cap="flat" cmpd="sng" algn="ctr">
              <a:solidFill>
                <a:srgbClr val="2784A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35" name="Arc 134">
              <a:extLst>
                <a:ext uri="{FF2B5EF4-FFF2-40B4-BE49-F238E27FC236}">
                  <a16:creationId xmlns:a16="http://schemas.microsoft.com/office/drawing/2014/main" id="{4BDA82E7-9E53-4297-BDB2-794F46FD9DED}"/>
                </a:ext>
              </a:extLst>
            </p:cNvPr>
            <p:cNvSpPr/>
            <p:nvPr/>
          </p:nvSpPr>
          <p:spPr>
            <a:xfrm rot="10800000">
              <a:off x="6142434" y="3324790"/>
              <a:ext cx="972607" cy="972607"/>
            </a:xfrm>
            <a:prstGeom prst="arc">
              <a:avLst>
                <a:gd name="adj1" fmla="val 5411391"/>
                <a:gd name="adj2" fmla="val 16270587"/>
              </a:avLst>
            </a:prstGeom>
            <a:noFill/>
            <a:ln w="60325" cap="flat" cmpd="sng" algn="ctr">
              <a:solidFill>
                <a:srgbClr val="2784A9"/>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72" name="Picture 71">
              <a:extLst>
                <a:ext uri="{FF2B5EF4-FFF2-40B4-BE49-F238E27FC236}">
                  <a16:creationId xmlns:a16="http://schemas.microsoft.com/office/drawing/2014/main" id="{C491BF16-6416-4025-B311-7175192F4D4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03991" y="3491053"/>
              <a:ext cx="640080" cy="640080"/>
            </a:xfrm>
            <a:prstGeom prst="rect">
              <a:avLst/>
            </a:prstGeom>
          </p:spPr>
        </p:pic>
      </p:grpSp>
      <p:grpSp>
        <p:nvGrpSpPr>
          <p:cNvPr id="25" name="Group 24">
            <a:extLst>
              <a:ext uri="{FF2B5EF4-FFF2-40B4-BE49-F238E27FC236}">
                <a16:creationId xmlns:a16="http://schemas.microsoft.com/office/drawing/2014/main" id="{B8EB37E5-A680-4EE4-B6E5-7BEE86241CB5}"/>
              </a:ext>
            </a:extLst>
          </p:cNvPr>
          <p:cNvGrpSpPr/>
          <p:nvPr/>
        </p:nvGrpSpPr>
        <p:grpSpPr>
          <a:xfrm>
            <a:off x="1505562" y="1733034"/>
            <a:ext cx="5609479" cy="1662561"/>
            <a:chOff x="1505562" y="1733034"/>
            <a:chExt cx="5609479" cy="1662561"/>
          </a:xfrm>
        </p:grpSpPr>
        <p:sp>
          <p:nvSpPr>
            <p:cNvPr id="124" name="Oval 123">
              <a:extLst>
                <a:ext uri="{FF2B5EF4-FFF2-40B4-BE49-F238E27FC236}">
                  <a16:creationId xmlns:a16="http://schemas.microsoft.com/office/drawing/2014/main" id="{BA5BF60C-141B-4AA3-B05D-CDD72BBE899B}"/>
                </a:ext>
              </a:extLst>
            </p:cNvPr>
            <p:cNvSpPr/>
            <p:nvPr/>
          </p:nvSpPr>
          <p:spPr>
            <a:xfrm>
              <a:off x="6137728" y="1733034"/>
              <a:ext cx="977313" cy="977313"/>
            </a:xfrm>
            <a:prstGeom prst="ellipse">
              <a:avLst/>
            </a:prstGeom>
            <a:solidFill>
              <a:srgbClr val="FFFFFF"/>
            </a:solidFill>
            <a:ln w="28575"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126" name="Content Placeholder 2">
              <a:extLst>
                <a:ext uri="{FF2B5EF4-FFF2-40B4-BE49-F238E27FC236}">
                  <a16:creationId xmlns:a16="http://schemas.microsoft.com/office/drawing/2014/main" id="{8217007C-3690-4064-83A5-EFF3A01BBB93}"/>
                </a:ext>
              </a:extLst>
            </p:cNvPr>
            <p:cNvSpPr txBox="1">
              <a:spLocks/>
            </p:cNvSpPr>
            <p:nvPr/>
          </p:nvSpPr>
          <p:spPr>
            <a:xfrm>
              <a:off x="1505562" y="2564598"/>
              <a:ext cx="4320835" cy="830997"/>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Sierra Leone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TBD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in energy generation, transmission and distribution</a:t>
              </a:r>
            </a:p>
          </p:txBody>
        </p:sp>
        <p:sp>
          <p:nvSpPr>
            <p:cNvPr id="128" name="Arc 127">
              <a:extLst>
                <a:ext uri="{FF2B5EF4-FFF2-40B4-BE49-F238E27FC236}">
                  <a16:creationId xmlns:a16="http://schemas.microsoft.com/office/drawing/2014/main" id="{50602582-8EAC-420E-A0D5-2DE711653949}"/>
                </a:ext>
              </a:extLst>
            </p:cNvPr>
            <p:cNvSpPr/>
            <p:nvPr/>
          </p:nvSpPr>
          <p:spPr>
            <a:xfrm>
              <a:off x="6137728" y="1735387"/>
              <a:ext cx="972607" cy="972607"/>
            </a:xfrm>
            <a:prstGeom prst="arc">
              <a:avLst>
                <a:gd name="adj1" fmla="val 5411391"/>
                <a:gd name="adj2" fmla="val 16270587"/>
              </a:avLst>
            </a:prstGeom>
            <a:noFill/>
            <a:ln w="60325" cap="flat" cmpd="sng" algn="ctr">
              <a:solidFill>
                <a:srgbClr val="002060"/>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grpSp>
      <p:sp>
        <p:nvSpPr>
          <p:cNvPr id="47" name="Oval 46">
            <a:extLst>
              <a:ext uri="{FF2B5EF4-FFF2-40B4-BE49-F238E27FC236}">
                <a16:creationId xmlns:a16="http://schemas.microsoft.com/office/drawing/2014/main" id="{E4EFC563-4A6A-494E-8683-F88D96B375F0}"/>
              </a:ext>
            </a:extLst>
          </p:cNvPr>
          <p:cNvSpPr/>
          <p:nvPr/>
        </p:nvSpPr>
        <p:spPr>
          <a:xfrm>
            <a:off x="7569267" y="7713859"/>
            <a:ext cx="251687" cy="195131"/>
          </a:xfrm>
          <a:prstGeom prst="ellipse">
            <a:avLst/>
          </a:prstGeom>
          <a:solidFill>
            <a:srgbClr val="FFFFFF"/>
          </a:solidFill>
          <a:ln w="28575" cap="flat" cmpd="sng" algn="ctr">
            <a:solidFill>
              <a:srgbClr val="BC133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9" name="TextBox 8">
            <a:extLst>
              <a:ext uri="{FF2B5EF4-FFF2-40B4-BE49-F238E27FC236}">
                <a16:creationId xmlns:a16="http://schemas.microsoft.com/office/drawing/2014/main" id="{D4F11548-D18A-45E9-A6CB-037C2DFCD8C5}"/>
              </a:ext>
            </a:extLst>
          </p:cNvPr>
          <p:cNvSpPr txBox="1"/>
          <p:nvPr/>
        </p:nvSpPr>
        <p:spPr>
          <a:xfrm>
            <a:off x="7422762" y="4997220"/>
            <a:ext cx="4471437" cy="1077218"/>
          </a:xfrm>
          <a:prstGeom prst="rect">
            <a:avLst/>
          </a:prstGeom>
          <a:noFill/>
        </p:spPr>
        <p:txBody>
          <a:bodyPr wrap="square" lIns="0" rtlCol="0">
            <a:spAutoFit/>
          </a:bodyPr>
          <a:lstStyle/>
          <a:p>
            <a:pPr algn="l"/>
            <a:r>
              <a:rPr lang="en-US" sz="1600" b="1"/>
              <a:t>Zambia II</a:t>
            </a:r>
            <a:endParaRPr lang="en-US" sz="1600"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2784A9"/>
                </a:solidFill>
                <a:effectLst/>
                <a:uLnTx/>
                <a:uFillTx/>
                <a:latin typeface="Century Gothic" panose="020B0502020202020204" pitchFamily="34" charset="0"/>
                <a:ea typeface="+mn-ea"/>
                <a:cs typeface="+mn-cs"/>
                <a:sym typeface="Century Gothic" panose="020B0502020202020204" pitchFamily="34" charset="0"/>
              </a:rPr>
              <a:t>TBD </a:t>
            </a:r>
            <a:r>
              <a:rPr lang="en-US" sz="1600" dirty="0">
                <a:solidFill>
                  <a:prstClr val="black"/>
                </a:solidFill>
                <a:latin typeface="Century Gothic" panose="020B0502020202020204" pitchFamily="34" charset="0"/>
                <a:sym typeface="Century Gothic" panose="020B0502020202020204" pitchFamily="34" charset="0"/>
              </a:rPr>
              <a:t>selected by MCC Board in December 2021; binding constraints include agriculture, transport and energy</a:t>
            </a:r>
            <a:endPar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endParaRPr>
          </a:p>
        </p:txBody>
      </p:sp>
      <p:sp>
        <p:nvSpPr>
          <p:cNvPr id="46" name="Arc 45">
            <a:extLst>
              <a:ext uri="{FF2B5EF4-FFF2-40B4-BE49-F238E27FC236}">
                <a16:creationId xmlns:a16="http://schemas.microsoft.com/office/drawing/2014/main" id="{DD629F3C-9E5B-45F2-8531-B1EE25A2F25F}"/>
              </a:ext>
            </a:extLst>
          </p:cNvPr>
          <p:cNvSpPr/>
          <p:nvPr/>
        </p:nvSpPr>
        <p:spPr>
          <a:xfrm rot="10800000" flipH="1">
            <a:off x="6125410" y="4965238"/>
            <a:ext cx="972607" cy="1028241"/>
          </a:xfrm>
          <a:prstGeom prst="arc">
            <a:avLst>
              <a:gd name="adj1" fmla="val 5411391"/>
              <a:gd name="adj2" fmla="val 16270587"/>
            </a:avLst>
          </a:prstGeom>
          <a:noFill/>
          <a:ln w="60325" cap="flat" cmpd="sng" algn="ctr">
            <a:solidFill>
              <a:srgbClr val="BC133E"/>
            </a:solid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9E271E"/>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sp>
        <p:nvSpPr>
          <p:cNvPr id="55" name="Oval 54">
            <a:extLst>
              <a:ext uri="{FF2B5EF4-FFF2-40B4-BE49-F238E27FC236}">
                <a16:creationId xmlns:a16="http://schemas.microsoft.com/office/drawing/2014/main" id="{B93752D0-3756-4278-8532-55098F091071}"/>
              </a:ext>
            </a:extLst>
          </p:cNvPr>
          <p:cNvSpPr/>
          <p:nvPr/>
        </p:nvSpPr>
        <p:spPr>
          <a:xfrm>
            <a:off x="6140079" y="4990702"/>
            <a:ext cx="977313" cy="977313"/>
          </a:xfrm>
          <a:prstGeom prst="ellipse">
            <a:avLst/>
          </a:prstGeom>
          <a:solidFill>
            <a:srgbClr val="FFFFFF"/>
          </a:solidFill>
          <a:ln w="28575" cap="flat" cmpd="sng" algn="ctr">
            <a:solidFill>
              <a:srgbClr val="BC133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Century Gothic" panose="020B0502020202020204" pitchFamily="34" charset="0"/>
              <a:ea typeface="+mn-ea"/>
              <a:cs typeface="Arial" panose="020B0604020202020204" pitchFamily="34" charset="0"/>
              <a:sym typeface="Century Gothic" panose="020B0502020202020204" pitchFamily="34" charset="0"/>
            </a:endParaRPr>
          </a:p>
        </p:txBody>
      </p:sp>
      <p:pic>
        <p:nvPicPr>
          <p:cNvPr id="6" name="Picture 5" descr="Logo&#10;&#10;Description automatically generated with medium confidence">
            <a:extLst>
              <a:ext uri="{FF2B5EF4-FFF2-40B4-BE49-F238E27FC236}">
                <a16:creationId xmlns:a16="http://schemas.microsoft.com/office/drawing/2014/main" id="{203971D4-4716-48C5-85BE-5FD33943ED77}"/>
              </a:ext>
            </a:extLst>
          </p:cNvPr>
          <p:cNvPicPr>
            <a:picLocks noChangeAspect="1"/>
          </p:cNvPicPr>
          <p:nvPr/>
        </p:nvPicPr>
        <p:blipFill>
          <a:blip r:embed="rId10"/>
          <a:stretch>
            <a:fillRect/>
          </a:stretch>
        </p:blipFill>
        <p:spPr>
          <a:xfrm>
            <a:off x="6304704" y="5147281"/>
            <a:ext cx="633402" cy="633402"/>
          </a:xfrm>
          <a:prstGeom prst="rect">
            <a:avLst/>
          </a:prstGeom>
        </p:spPr>
      </p:pic>
      <p:pic>
        <p:nvPicPr>
          <p:cNvPr id="8" name="Picture 2">
            <a:extLst>
              <a:ext uri="{FF2B5EF4-FFF2-40B4-BE49-F238E27FC236}">
                <a16:creationId xmlns:a16="http://schemas.microsoft.com/office/drawing/2014/main" id="{5921B275-F3BC-924E-77F0-822B0B4DB4D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2774" y="2533784"/>
            <a:ext cx="640080" cy="64008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34F48913-B615-1D87-3EF9-B42ED75C1C80}"/>
              </a:ext>
            </a:extLst>
          </p:cNvPr>
          <p:cNvSpPr txBox="1"/>
          <p:nvPr/>
        </p:nvSpPr>
        <p:spPr>
          <a:xfrm>
            <a:off x="7279682" y="2052736"/>
            <a:ext cx="6094520" cy="584775"/>
          </a:xfrm>
          <a:prstGeom prst="rect">
            <a:avLst/>
          </a:prstGeom>
          <a:noFill/>
        </p:spPr>
        <p:txBody>
          <a:bodyPr wrap="square">
            <a:spAutoFit/>
          </a:bodyPr>
          <a:lstStyle/>
          <a:p>
            <a:r>
              <a:rPr lang="en-US" sz="1600" b="1" dirty="0">
                <a:latin typeface="Century Gothic" panose="020B0502020202020204" pitchFamily="34" charset="0"/>
                <a:sym typeface="Century Gothic" panose="020B0502020202020204" pitchFamily="34" charset="0"/>
              </a:rPr>
              <a:t>Côte d’Ivoire Regional Energy</a:t>
            </a:r>
          </a:p>
          <a:p>
            <a:r>
              <a:rPr lang="en-US" sz="1600" b="1" dirty="0">
                <a:solidFill>
                  <a:srgbClr val="0070C0"/>
                </a:solidFill>
                <a:latin typeface="Century Gothic" panose="020B0502020202020204" pitchFamily="34" charset="0"/>
                <a:sym typeface="Century Gothic" panose="020B0502020202020204" pitchFamily="34" charset="0"/>
              </a:rPr>
              <a:t>TBD</a:t>
            </a:r>
            <a:r>
              <a:rPr lang="en-US" sz="1600" dirty="0">
                <a:solidFill>
                  <a:prstClr val="black"/>
                </a:solidFill>
                <a:latin typeface="Century Gothic" panose="020B0502020202020204" pitchFamily="34" charset="0"/>
                <a:sym typeface="Century Gothic" panose="020B0502020202020204" pitchFamily="34" charset="0"/>
              </a:rPr>
              <a:t> in </a:t>
            </a:r>
            <a:r>
              <a:rPr kumimoji="0" lang="en-US"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sym typeface="Century Gothic" panose="020B0502020202020204" pitchFamily="34" charset="0"/>
              </a:rPr>
              <a:t>energy project</a:t>
            </a:r>
            <a:endParaRPr lang="en-US" dirty="0"/>
          </a:p>
        </p:txBody>
      </p:sp>
      <p:pic>
        <p:nvPicPr>
          <p:cNvPr id="14" name="Graphic 13" descr="Electric Tower outline">
            <a:extLst>
              <a:ext uri="{FF2B5EF4-FFF2-40B4-BE49-F238E27FC236}">
                <a16:creationId xmlns:a16="http://schemas.microsoft.com/office/drawing/2014/main" id="{44697B09-B560-01FA-C1EB-6FDEA44E152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307075" y="1924506"/>
            <a:ext cx="609278" cy="609278"/>
          </a:xfrm>
          <a:prstGeom prst="rect">
            <a:avLst/>
          </a:prstGeom>
        </p:spPr>
      </p:pic>
    </p:spTree>
    <p:extLst>
      <p:ext uri="{BB962C8B-B14F-4D97-AF65-F5344CB8AC3E}">
        <p14:creationId xmlns:p14="http://schemas.microsoft.com/office/powerpoint/2010/main" val="41422278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CQrbBxO3e1V3OZYYvIKWFw"/>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ZfQE9Ppl1fXwgHDqBFhvS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CQrbBxO3e1V3OZYYvIKWFw"/>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ZfQE9Ppl1fXwgHDqBFhvS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EG0ni6oxX96xXWtrOiY2j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E6ia8gN237gKugjbxUtiA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k7yMVUIKe7IodnYnu5AZ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6ZLwC8umhD89ae.ebuIp1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0BZRSwZXq7lCVNG6BRUp0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BXfwlls2OpNF5skzBzV.E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0g4THOjRlogI8rMYvOw3b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qOhMYhz_Ib820Do9eWZbp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EG0ni6oxX96xXWtrOiY2j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GaCCEfijpFHe8nwP.f_QH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CQrbBxO3e1V3OZYYvIKWF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ZfQE9Ppl1fXwgHDqBFhvS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6a0ov_q81Cz8gUixV5XDu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VTov6b1ZK3svRnBhkObc2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VTov6b1ZK3svRnBhkObc2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6a0ov_q81Cz8gUixV5XDu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7">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rtlCol="0">
        <a:spAutoFit/>
      </a:bodyPr>
      <a:lstStyle>
        <a:defPPr algn="l">
          <a:defRPr sz="14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639b2df-0b47-4e14-8af0-1670c8c7a31e">
      <Terms xmlns="http://schemas.microsoft.com/office/infopath/2007/PartnerControls"/>
    </lcf76f155ced4ddcb4097134ff3c332f>
    <TaxCatchAll xmlns="984f4aab-990f-46c5-8f53-f426d10a788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8FF55A13094C408237A7E5DD190F89" ma:contentTypeVersion="10" ma:contentTypeDescription="Create a new document." ma:contentTypeScope="" ma:versionID="bf1bcea5dfac60497d8dedec7557426c">
  <xsd:schema xmlns:xsd="http://www.w3.org/2001/XMLSchema" xmlns:xs="http://www.w3.org/2001/XMLSchema" xmlns:p="http://schemas.microsoft.com/office/2006/metadata/properties" xmlns:ns2="a639b2df-0b47-4e14-8af0-1670c8c7a31e" xmlns:ns3="984f4aab-990f-46c5-8f53-f426d10a788e" targetNamespace="http://schemas.microsoft.com/office/2006/metadata/properties" ma:root="true" ma:fieldsID="0d32fa95fec51b615dc70c0c23edbad9" ns2:_="" ns3:_="">
    <xsd:import namespace="a639b2df-0b47-4e14-8af0-1670c8c7a31e"/>
    <xsd:import namespace="984f4aab-990f-46c5-8f53-f426d10a788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39b2df-0b47-4e14-8af0-1670c8c7a3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6d84c78-6055-464c-a680-8dd5e2470779"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4f4aab-990f-46c5-8f53-f426d10a788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2200731-d38c-4104-b61c-9feeac1f2eb3}" ma:internalName="TaxCatchAll" ma:showField="CatchAllData" ma:web="984f4aab-990f-46c5-8f53-f426d10a78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0F5BC5-B797-49AB-B688-DF98F7423E15}">
  <ds:schemaRefs>
    <ds:schemaRef ds:uri="5f72940d-0be2-481a-b327-60829af64e39"/>
    <ds:schemaRef ds:uri="696254a8-80ab-4850-b7b8-e1309e1a30a3"/>
    <ds:schemaRef ds:uri="984f4aab-990f-46c5-8f53-f426d10a788e"/>
    <ds:schemaRef ds:uri="a639b2df-0b47-4e14-8af0-1670c8c7a3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32B9DD5-F1C4-4723-9CD3-E03EB529A639}">
  <ds:schemaRefs>
    <ds:schemaRef ds:uri="984f4aab-990f-46c5-8f53-f426d10a788e"/>
    <ds:schemaRef ds:uri="a639b2df-0b47-4e14-8af0-1670c8c7a3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562B8B9-23DF-440A-A2E5-2C6DB5E82E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4559</TotalTime>
  <Words>642</Words>
  <Application>Microsoft Office PowerPoint</Application>
  <PresentationFormat>Widescreen</PresentationFormat>
  <Paragraphs>120</Paragraphs>
  <Slides>13</Slides>
  <Notes>13</Notes>
  <HiddenSlides>0</HiddenSlides>
  <MMClips>0</MMClips>
  <ScaleCrop>false</ScaleCrop>
  <HeadingPairs>
    <vt:vector size="8" baseType="variant">
      <vt:variant>
        <vt:lpstr>Fonts Used</vt:lpstr>
      </vt:variant>
      <vt:variant>
        <vt:i4>7</vt:i4>
      </vt:variant>
      <vt:variant>
        <vt:lpstr>Theme</vt:lpstr>
      </vt:variant>
      <vt:variant>
        <vt:i4>10</vt:i4>
      </vt:variant>
      <vt:variant>
        <vt:lpstr>Embedded OLE Servers</vt:lpstr>
      </vt:variant>
      <vt:variant>
        <vt:i4>1</vt:i4>
      </vt:variant>
      <vt:variant>
        <vt:lpstr>Slide Titles</vt:lpstr>
      </vt:variant>
      <vt:variant>
        <vt:i4>13</vt:i4>
      </vt:variant>
    </vt:vector>
  </HeadingPairs>
  <TitlesOfParts>
    <vt:vector size="31" baseType="lpstr">
      <vt:lpstr>Arial</vt:lpstr>
      <vt:lpstr>Calibri</vt:lpstr>
      <vt:lpstr>Calibri Light</vt:lpstr>
      <vt:lpstr>Century Gothic</vt:lpstr>
      <vt:lpstr>Palatino Linotype</vt:lpstr>
      <vt:lpstr>Times New Roman</vt:lpstr>
      <vt:lpstr>Wingdings</vt:lpstr>
      <vt:lpstr>1_Office Theme</vt:lpstr>
      <vt:lpstr>2_Office Theme</vt:lpstr>
      <vt:lpstr>4_Office Theme</vt:lpstr>
      <vt:lpstr>Office Theme</vt:lpstr>
      <vt:lpstr>5_Office Theme</vt:lpstr>
      <vt:lpstr>6_Office Theme</vt:lpstr>
      <vt:lpstr>3_Office Theme</vt:lpstr>
      <vt:lpstr>8_Office Theme</vt:lpstr>
      <vt:lpstr>9_Office Theme</vt:lpstr>
      <vt:lpstr>7_Office Theme</vt:lpstr>
      <vt:lpstr>think-cell Slide</vt:lpstr>
      <vt:lpstr>PowerPoint Presentation</vt:lpstr>
      <vt:lpstr>I.  Overview of MCC’s Programs Globally  II.  MCC’s Africa Footprint – Overview &amp; Deep Dive  III.  Opportunities  IV.  Q&amp;A</vt:lpstr>
      <vt:lpstr>PowerPoint Presentation</vt:lpstr>
      <vt:lpstr>MCC Compacts in Africa                                                         </vt:lpstr>
      <vt:lpstr>Africa region snapshot </vt:lpstr>
      <vt:lpstr>Key Portfolio Risks</vt:lpstr>
      <vt:lpstr>Africa Compacts Summary (Implementation)</vt:lpstr>
      <vt:lpstr>Africa Compacts Summary (Pre-EIF)                       </vt:lpstr>
      <vt:lpstr>Africa Compacts Summary (Development)                     </vt:lpstr>
      <vt:lpstr>Africa Threshold Summary (Implementation and Development)</vt:lpstr>
      <vt:lpstr>Snapshot of Africa Portfolio – by Sector</vt:lpstr>
      <vt:lpstr>Opportunities                                                                              </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Robinson-Morgan, Alicia J (DCO/AFR)</dc:creator>
  <cp:lastModifiedBy>Berhane, Bahgi (DCO/IEPS-FIT)</cp:lastModifiedBy>
  <cp:revision>13</cp:revision>
  <dcterms:created xsi:type="dcterms:W3CDTF">2021-04-01T15:04:15Z</dcterms:created>
  <dcterms:modified xsi:type="dcterms:W3CDTF">2022-10-18T15:31:48Z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0x010104009E329AA5BB61CA4A9BC71B8C89B50B7B003C5872896AFA4B4A89CBE85709F6AA56</vt:lpwstr>
  </property>
  <property fmtid="{D5CDD505-2E9C-101B-9397-08002B2CF9AE}" pid="3" name="MediaServiceImageTags">
    <vt:lpwstr/>
  </property>
  <property fmtid="{D5CDD505-2E9C-101B-9397-08002B2CF9AE}" pid="4" name="StartDate">
    <vt:lpwstr>2022-11-03T06:18:33Z</vt:lpwstr>
  </property>
  <property fmtid="{D5CDD505-2E9C-101B-9397-08002B2CF9AE}" pid="5" name="_EndDate">
    <vt:lpwstr>2022-11-03T06:18:33Z</vt:lpwstr>
  </property>
</Properties>
</file>