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6" r:id="rId5"/>
  </p:sldMasterIdLst>
  <p:notesMasterIdLst>
    <p:notesMasterId r:id="rId11"/>
  </p:notesMasterIdLst>
  <p:sldIdLst>
    <p:sldId id="257" r:id="rId6"/>
    <p:sldId id="351" r:id="rId7"/>
    <p:sldId id="348" r:id="rId8"/>
    <p:sldId id="350" r:id="rId9"/>
    <p:sldId id="35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72531" autoAdjust="0"/>
  </p:normalViewPr>
  <p:slideViewPr>
    <p:cSldViewPr snapToGrid="0">
      <p:cViewPr varScale="1">
        <p:scale>
          <a:sx n="42" d="100"/>
          <a:sy n="42" d="100"/>
        </p:scale>
        <p:origin x="7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5D1D4C-5EF7-4BE9-8859-0B652342694E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ABF7B4-2543-44F8-8335-2FAFAFBA8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799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B1B1B"/>
                </a:solidFill>
                <a:effectLst/>
                <a:latin typeface="Source Sans Pro Web"/>
              </a:rPr>
              <a:t>U.S. Congress enacted the </a:t>
            </a:r>
            <a:r>
              <a:rPr lang="en-US" altLang="en-US" sz="1200" dirty="0">
                <a:solidFill>
                  <a:schemeClr val="accent1">
                    <a:lumMod val="50000"/>
                  </a:schemeClr>
                </a:solidFill>
              </a:rPr>
              <a:t>Federal Advisory Committee Act (FACA) of 1972, which </a:t>
            </a:r>
            <a:r>
              <a:rPr lang="en-US" b="0" i="0" dirty="0">
                <a:solidFill>
                  <a:srgbClr val="1B1B1B"/>
                </a:solidFill>
                <a:effectLst/>
                <a:latin typeface="Source Sans Pro Web"/>
              </a:rPr>
              <a:t>formally recognized the merits of seeking the advice and assistance of our nation's citizens to the executive branch of government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Objectives included soliciting relevant and objective advice… that is open to the public; getting timely advice; and doing all of this at a reasonable cost while keeping sound records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Act also assigned committee oversight responsibilities to the General Services Administration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ABF7B4-2543-44F8-8335-2FAFAFBA8C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472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Advisory Council is one of two at MCC; the other is our Economic Advisory Council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These represent two out of a universe of over 1,000 Federal government Advisory Councils across 50 agencies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And they are all governed by FACA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FACA has its requirements that we adhere to, like publishing a public notification about our meetings on the Federal Register, and posting the meeting minutes we take on our page on the mcc.gov website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ABF7B4-2543-44F8-8335-2FAFAFBA8C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796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Our Ad Council, like all FACA committees is not a decisional body, but advice will be used for MCC’s consideration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We understand</a:t>
            </a:r>
            <a:r>
              <a:rPr lang="en-US" baseline="0" dirty="0"/>
              <a:t> that feedback is central to this process, so </a:t>
            </a:r>
            <a:r>
              <a:rPr lang="en-US" dirty="0"/>
              <a:t>we plan to report back to you</a:t>
            </a:r>
            <a:r>
              <a:rPr lang="en-US" baseline="0" dirty="0"/>
              <a:t> on how your feedback has informed our investments and what advice shaped our thinking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ABF7B4-2543-44F8-8335-2FAFAFBA8C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31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If you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ABF7B4-2543-44F8-8335-2FAFAFBA8C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822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B6B-4272-44D5-864D-236335289E2A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9054-7D73-456F-8F40-BFFC4A29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78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B6B-4272-44D5-864D-236335289E2A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9054-7D73-456F-8F40-BFFC4A29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341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B6B-4272-44D5-864D-236335289E2A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9054-7D73-456F-8F40-BFFC4A29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00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-3" y="5380193"/>
            <a:ext cx="12192000" cy="14778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 userDrawn="1"/>
        </p:nvSpPr>
        <p:spPr>
          <a:xfrm>
            <a:off x="-3" y="5314195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16"/>
          <a:stretch/>
        </p:blipFill>
        <p:spPr bwMode="auto">
          <a:xfrm>
            <a:off x="622300" y="160116"/>
            <a:ext cx="10409666" cy="5088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697" y="1368756"/>
            <a:ext cx="2636874" cy="26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2183353" y="5508352"/>
            <a:ext cx="7822117" cy="645962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3939559" y="6183176"/>
            <a:ext cx="3775149" cy="645962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07743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untry Introdu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5442508"/>
            <a:ext cx="12188825" cy="13825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0" y="5411430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16"/>
          <a:stretch/>
        </p:blipFill>
        <p:spPr bwMode="auto">
          <a:xfrm>
            <a:off x="622301" y="290550"/>
            <a:ext cx="10409666" cy="5088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056" y="1799275"/>
            <a:ext cx="2044503" cy="207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1627962" y="5475438"/>
            <a:ext cx="8398341" cy="645962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3939559" y="6183176"/>
            <a:ext cx="3775149" cy="645962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210300" y="1799275"/>
            <a:ext cx="2009775" cy="2108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43949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1082674" y="1841500"/>
            <a:ext cx="10026650" cy="42291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396870" y="6343098"/>
            <a:ext cx="4903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878FE-D633-4800-A948-4ED430C8821A}" type="slidenum">
              <a:rPr lang="en-US" smtClean="0">
                <a:solidFill>
                  <a:srgbClr val="001D3A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1D3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138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396870" y="6343098"/>
            <a:ext cx="4903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878FE-D633-4800-A948-4ED430C8821A}" type="slidenum">
              <a:rPr lang="en-US" smtClean="0">
                <a:solidFill>
                  <a:srgbClr val="001D3A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1D3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431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94080" y="333782"/>
            <a:ext cx="10058400" cy="8737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396870" y="6343098"/>
            <a:ext cx="4903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878FE-D633-4800-A948-4ED430C8821A}" type="slidenum">
              <a:rPr lang="en-US" smtClean="0">
                <a:solidFill>
                  <a:srgbClr val="001D3A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1D3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772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333782"/>
            <a:ext cx="10058400" cy="8864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1396870" y="6343098"/>
            <a:ext cx="4903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878FE-D633-4800-A948-4ED430C8821A}" type="slidenum">
              <a:rPr lang="en-US" smtClean="0">
                <a:solidFill>
                  <a:srgbClr val="001D3A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1D3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265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396870" y="6343098"/>
            <a:ext cx="4903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878FE-D633-4800-A948-4ED430C8821A}" type="slidenum">
              <a:rPr lang="en-US" smtClean="0">
                <a:solidFill>
                  <a:srgbClr val="001D3A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1D3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8938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7" y="0"/>
            <a:ext cx="281938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808680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396870" y="6343098"/>
            <a:ext cx="4903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878FE-D633-4800-A948-4ED430C8821A}" type="slidenum">
              <a:rPr lang="en-US" smtClean="0">
                <a:solidFill>
                  <a:srgbClr val="001D3A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1D3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98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B6B-4272-44D5-864D-236335289E2A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9054-7D73-456F-8F40-BFFC4A29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068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  <a:prstGeom prst="rect">
            <a:avLst/>
          </a:prstGeo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396870" y="6343098"/>
            <a:ext cx="4903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878FE-D633-4800-A948-4ED430C8821A}" type="slidenum">
              <a:rPr lang="en-US" smtClean="0">
                <a:solidFill>
                  <a:srgbClr val="001D3A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1D3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eaVert" lIns="45720" tIns="0" rIns="45720" bIns="0"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396870" y="6343098"/>
            <a:ext cx="4903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878FE-D633-4800-A948-4ED430C8821A}" type="slidenum">
              <a:rPr lang="en-US" smtClean="0">
                <a:solidFill>
                  <a:srgbClr val="001D3A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1D3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8842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  <a:prstGeom prst="rect">
            <a:avLst/>
          </a:prstGeom>
        </p:spPr>
        <p:txBody>
          <a:bodyPr vert="eaVert" lIns="45720" tIns="0" rIns="45720" bIns="0"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396870" y="6343098"/>
            <a:ext cx="4903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878FE-D633-4800-A948-4ED430C8821A}" type="slidenum">
              <a:rPr lang="en-US" smtClean="0">
                <a:solidFill>
                  <a:srgbClr val="001D3A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1D3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1877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Rectangle 1"/>
          <p:cNvSpPr/>
          <p:nvPr userDrawn="1"/>
        </p:nvSpPr>
        <p:spPr>
          <a:xfrm>
            <a:off x="3161938" y="2967335"/>
            <a:ext cx="586814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solidFill>
                  <a:srgbClr val="A50021"/>
                </a:solidFill>
              </a:rPr>
              <a:t>Reducing Poverty Through Economic Growth</a:t>
            </a:r>
          </a:p>
        </p:txBody>
      </p:sp>
    </p:spTree>
    <p:extLst>
      <p:ext uri="{BB962C8B-B14F-4D97-AF65-F5344CB8AC3E}">
        <p14:creationId xmlns:p14="http://schemas.microsoft.com/office/powerpoint/2010/main" val="19482308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6541558" y="1414811"/>
            <a:ext cx="5228308" cy="467455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23985" y="365126"/>
            <a:ext cx="5228308" cy="6102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23985" y="1414811"/>
            <a:ext cx="5228308" cy="467455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Slide Number Placeholder 4"/>
          <p:cNvSpPr txBox="1">
            <a:spLocks/>
          </p:cNvSpPr>
          <p:nvPr userDrawn="1"/>
        </p:nvSpPr>
        <p:spPr>
          <a:xfrm>
            <a:off x="11396870" y="6343098"/>
            <a:ext cx="4903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7878FE-D633-4800-A948-4ED430C8821A}" type="slidenum">
              <a:rPr lang="en-US" smtClean="0">
                <a:solidFill>
                  <a:srgbClr val="001D3A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1D3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1591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0">
          <p15:clr>
            <a:srgbClr val="FBAE40"/>
          </p15:clr>
        </p15:guide>
        <p15:guide id="2" pos="217">
          <p15:clr>
            <a:srgbClr val="FBAE40"/>
          </p15:clr>
        </p15:guide>
        <p15:guide id="3" pos="6023">
          <p15:clr>
            <a:srgbClr val="FBAE40"/>
          </p15:clr>
        </p15:guide>
        <p15:guide id="4" orient="horz" pos="230">
          <p15:clr>
            <a:srgbClr val="FBAE40"/>
          </p15:clr>
        </p15:guide>
        <p15:guide id="5" orient="horz" pos="3838">
          <p15:clr>
            <a:srgbClr val="FBAE40"/>
          </p15:clr>
        </p15:guide>
        <p15:guide id="6" pos="3347">
          <p15:clr>
            <a:srgbClr val="FBAE40"/>
          </p15:clr>
        </p15:guide>
        <p15:guide id="7" pos="2893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6541558" y="1414811"/>
            <a:ext cx="5228308" cy="467455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19471" y="6356353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>
              <a:solidFill>
                <a:srgbClr val="001D3A"/>
              </a:solidFill>
            </a:endParaRP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23985" y="365126"/>
            <a:ext cx="5228308" cy="6102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23985" y="1414811"/>
            <a:ext cx="5228308" cy="467455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Slide Number Placeholder 4"/>
          <p:cNvSpPr txBox="1">
            <a:spLocks/>
          </p:cNvSpPr>
          <p:nvPr userDrawn="1"/>
        </p:nvSpPr>
        <p:spPr>
          <a:xfrm>
            <a:off x="11396870" y="6343098"/>
            <a:ext cx="4903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7878FE-D633-4800-A948-4ED430C8821A}" type="slidenum">
              <a:rPr lang="en-US" smtClean="0">
                <a:solidFill>
                  <a:srgbClr val="001D3A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1D3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565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0">
          <p15:clr>
            <a:srgbClr val="FBAE40"/>
          </p15:clr>
        </p15:guide>
        <p15:guide id="2" pos="217">
          <p15:clr>
            <a:srgbClr val="FBAE40"/>
          </p15:clr>
        </p15:guide>
        <p15:guide id="3" pos="6023">
          <p15:clr>
            <a:srgbClr val="FBAE40"/>
          </p15:clr>
        </p15:guide>
        <p15:guide id="4" orient="horz" pos="230">
          <p15:clr>
            <a:srgbClr val="FBAE40"/>
          </p15:clr>
        </p15:guide>
        <p15:guide id="5" orient="horz" pos="3838">
          <p15:clr>
            <a:srgbClr val="FBAE40"/>
          </p15:clr>
        </p15:guide>
        <p15:guide id="6" pos="3347">
          <p15:clr>
            <a:srgbClr val="FBAE40"/>
          </p15:clr>
        </p15:guide>
        <p15:guide id="7" pos="2893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B6B-4272-44D5-864D-236335289E2A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9054-7D73-456F-8F40-BFFC4A29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15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B6B-4272-44D5-864D-236335289E2A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9054-7D73-456F-8F40-BFFC4A29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1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B6B-4272-44D5-864D-236335289E2A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9054-7D73-456F-8F40-BFFC4A29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34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B6B-4272-44D5-864D-236335289E2A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9054-7D73-456F-8F40-BFFC4A29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8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B6B-4272-44D5-864D-236335289E2A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9054-7D73-456F-8F40-BFFC4A29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382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B6B-4272-44D5-864D-236335289E2A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9054-7D73-456F-8F40-BFFC4A29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839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B6B-4272-44D5-864D-236335289E2A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9054-7D73-456F-8F40-BFFC4A29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59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B6B-4272-44D5-864D-236335289E2A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9054-7D73-456F-8F40-BFFC4A29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86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E7B6B-4272-44D5-864D-236335289E2A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9054-7D73-456F-8F40-BFFC4A29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9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2" y="0"/>
            <a:ext cx="12192002" cy="128268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2" y="1282685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398" y="485768"/>
            <a:ext cx="8839200" cy="7238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396870" y="6343098"/>
            <a:ext cx="4903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878FE-D633-4800-A948-4ED430C8821A}" type="slidenum">
              <a:rPr lang="en-US" smtClean="0">
                <a:solidFill>
                  <a:srgbClr val="001D3A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1D3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43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80" r:id="rId13"/>
    <p:sldLayoutId id="2147483682" r:id="rId14"/>
    <p:sldLayoutId id="2147483683" r:id="rId15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800" b="1" kern="1200" spc="-5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rgbClr val="002060"/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rgbClr val="002060"/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002060"/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002060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00206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5" Type="http://schemas.openxmlformats.org/officeDocument/2006/relationships/hyperlink" Target="mailto:Mackenzie.Robertson@gsa.gov" TargetMode="External"/><Relationship Id="rId4" Type="http://schemas.openxmlformats.org/officeDocument/2006/relationships/hyperlink" Target="mailto:lorelei.kowalski@gsa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0"/>
            <a:ext cx="12192000" cy="1480343"/>
            <a:chOff x="0" y="0"/>
            <a:chExt cx="12192000" cy="1480343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0" y="449943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2" descr="Image result for mcc logo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6183" y="0"/>
              <a:ext cx="1480343" cy="1480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386" y="1892300"/>
            <a:ext cx="6329227" cy="2590161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-1" y="6510888"/>
            <a:ext cx="12192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7A470D0-18BE-9265-6D8F-C9AD98EBB570}"/>
              </a:ext>
            </a:extLst>
          </p:cNvPr>
          <p:cNvSpPr txBox="1"/>
          <p:nvPr/>
        </p:nvSpPr>
        <p:spPr>
          <a:xfrm>
            <a:off x="5632173" y="5480489"/>
            <a:ext cx="7891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/>
              <a:t>October 19, 2022</a:t>
            </a:r>
          </a:p>
          <a:p>
            <a:r>
              <a:rPr lang="en-US" sz="2500" dirty="0"/>
              <a:t>Jennifer Rimbach | Finance, Investment &amp; Trade</a:t>
            </a:r>
          </a:p>
        </p:txBody>
      </p:sp>
    </p:spTree>
    <p:extLst>
      <p:ext uri="{BB962C8B-B14F-4D97-AF65-F5344CB8AC3E}">
        <p14:creationId xmlns:p14="http://schemas.microsoft.com/office/powerpoint/2010/main" val="1501034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B5CB2-34C3-400E-8806-C4A01806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322" y="485768"/>
            <a:ext cx="10078276" cy="723885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b="1" dirty="0"/>
              <a:t>Federal Advisory Committee Act (FACA) 101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AB6180-5263-4CDC-ABBF-DF8957851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7878FE-D633-4800-A948-4ED430C8821A}" type="slidenum">
              <a:rPr lang="en-US" smtClean="0">
                <a:solidFill>
                  <a:srgbClr val="001D3A">
                    <a:tint val="75000"/>
                  </a:srgbClr>
                </a:solidFill>
              </a:rPr>
              <a:pPr/>
              <a:t>2</a:t>
            </a:fld>
            <a:endParaRPr lang="en-US" dirty="0">
              <a:solidFill>
                <a:srgbClr val="001D3A">
                  <a:tint val="75000"/>
                </a:srgb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5591F0-38C9-4B72-89DC-D796D92F52CB}"/>
              </a:ext>
            </a:extLst>
          </p:cNvPr>
          <p:cNvCxnSpPr/>
          <p:nvPr/>
        </p:nvCxnSpPr>
        <p:spPr>
          <a:xfrm>
            <a:off x="3703320" y="2629604"/>
            <a:ext cx="5029200" cy="0"/>
          </a:xfrm>
          <a:prstGeom prst="line">
            <a:avLst/>
          </a:prstGeom>
          <a:ln>
            <a:solidFill>
              <a:srgbClr val="3D7E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70813533-7D4E-470B-AC65-F1CA7209DA7F}"/>
              </a:ext>
            </a:extLst>
          </p:cNvPr>
          <p:cNvSpPr/>
          <p:nvPr/>
        </p:nvSpPr>
        <p:spPr>
          <a:xfrm>
            <a:off x="1981200" y="1691981"/>
            <a:ext cx="8229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en-US" sz="2400" b="1" dirty="0">
                <a:solidFill>
                  <a:schemeClr val="accent2"/>
                </a:solidFill>
              </a:rPr>
              <a:t>Poll: </a:t>
            </a:r>
            <a:r>
              <a:rPr lang="en-US" altLang="en-US" sz="2400" dirty="0">
                <a:solidFill>
                  <a:schemeClr val="accent2"/>
                </a:solidFill>
              </a:rPr>
              <a:t>Which U.S. president sought the advice of an advisory committee during the Whiskey Rebellion of 1794? </a:t>
            </a:r>
          </a:p>
          <a:p>
            <a:pPr eaLnBrk="1" hangingPunct="1">
              <a:defRPr/>
            </a:pPr>
            <a:endParaRPr lang="en-US" alt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Federal Advisory Committee Act (FACA) of 1972 (Public Law 92-463)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Objectives: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Provide relevant advice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Act promptly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Comply with reasonable cost controls and recordkeeping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Have government oversight through a Committee Management Secretariat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Committee Management Secretariat is under the purview of the U.S. General Services Administration (GSA)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alt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alt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571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B5CB2-34C3-400E-8806-C4A01806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322" y="485768"/>
            <a:ext cx="10078276" cy="723885"/>
          </a:xfrm>
        </p:spPr>
        <p:txBody>
          <a:bodyPr>
            <a:normAutofit/>
          </a:bodyPr>
          <a:lstStyle/>
          <a:p>
            <a:pPr algn="l"/>
            <a:r>
              <a:rPr lang="en-US" altLang="en-US" sz="4300" b="1" dirty="0"/>
              <a:t>Federal Advisory Councils</a:t>
            </a:r>
            <a:endParaRPr lang="en-US" sz="43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AB6180-5263-4CDC-ABBF-DF8957851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7878FE-D633-4800-A948-4ED430C8821A}" type="slidenum">
              <a:rPr lang="en-US" smtClean="0">
                <a:solidFill>
                  <a:srgbClr val="001D3A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1D3A">
                  <a:tint val="75000"/>
                </a:srgbClr>
              </a:solidFill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5D9EB134-0DEB-4DAC-AA0B-47196FF7C9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2100" y="1762194"/>
            <a:ext cx="27432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1,000+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500" b="1" i="1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Advisory Councils </a:t>
            </a: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AD8E125B-BDF6-473A-A216-8C19A21EB1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0100" y="1762194"/>
            <a:ext cx="27432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50+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500" b="1" i="1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US Government Agencies </a:t>
            </a:r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0C6E70CF-4C01-4C41-82BB-24C98ED266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7163" y="1762194"/>
            <a:ext cx="27432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500" b="1" i="1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Governing Act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500" b="1" i="1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(FACA)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5591F0-38C9-4B72-89DC-D796D92F52CB}"/>
              </a:ext>
            </a:extLst>
          </p:cNvPr>
          <p:cNvCxnSpPr/>
          <p:nvPr/>
        </p:nvCxnSpPr>
        <p:spPr>
          <a:xfrm>
            <a:off x="3467100" y="3559244"/>
            <a:ext cx="5029200" cy="0"/>
          </a:xfrm>
          <a:prstGeom prst="line">
            <a:avLst/>
          </a:prstGeom>
          <a:ln>
            <a:solidFill>
              <a:srgbClr val="3D7E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70813533-7D4E-470B-AC65-F1CA7209DA7F}"/>
              </a:ext>
            </a:extLst>
          </p:cNvPr>
          <p:cNvSpPr/>
          <p:nvPr/>
        </p:nvSpPr>
        <p:spPr>
          <a:xfrm>
            <a:off x="1866900" y="3716338"/>
            <a:ext cx="82296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US" altLang="en-US" sz="2400" b="1" dirty="0">
                <a:solidFill>
                  <a:schemeClr val="accent1">
                    <a:lumMod val="50000"/>
                  </a:schemeClr>
                </a:solidFill>
              </a:rPr>
              <a:t>Federal Advisory Committee Act</a:t>
            </a: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 guides the management </a:t>
            </a:r>
          </a:p>
          <a:p>
            <a:pPr eaLnBrk="1" hangingPunct="1">
              <a:defRPr/>
            </a:pP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and operation of Advisory Councils. It requires:</a:t>
            </a:r>
          </a:p>
          <a:p>
            <a:pPr lvl="1">
              <a:defRPr/>
            </a:pPr>
            <a:endParaRPr lang="en-US" alt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 Charter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Staffing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Public Notification via Federal Register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Open and public access to meetings and operations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en-US" b="1" i="1" u="sng" dirty="0">
              <a:solidFill>
                <a:srgbClr val="0026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31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B8819-E8E8-4EDA-8D37-B26778D9B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070" y="485768"/>
            <a:ext cx="10091528" cy="723885"/>
          </a:xfrm>
        </p:spPr>
        <p:txBody>
          <a:bodyPr>
            <a:normAutofit/>
          </a:bodyPr>
          <a:lstStyle/>
          <a:p>
            <a:pPr algn="l"/>
            <a:r>
              <a:rPr lang="en-US" sz="4300" b="1" dirty="0"/>
              <a:t>Your Advice and Recommendations</a:t>
            </a:r>
            <a:endParaRPr lang="en-US" sz="43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C86A1-1749-4061-9CD8-E0BA2F76D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609" y="1845734"/>
            <a:ext cx="10972800" cy="4023360"/>
          </a:xfrm>
        </p:spPr>
        <p:txBody>
          <a:bodyPr/>
          <a:lstStyle/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The Advisory Council, like all FACA committees, is </a:t>
            </a:r>
            <a:r>
              <a:rPr lang="en-US" sz="2800" b="1" i="1" dirty="0">
                <a:solidFill>
                  <a:schemeClr val="accent1">
                    <a:lumMod val="50000"/>
                  </a:schemeClr>
                </a:solidFill>
              </a:rPr>
              <a:t>not a decisional body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and will only be asked to provide advice for MCC consideration.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BA4F65-7FE5-43C7-A035-9DB4D09EAD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7878FE-D633-4800-A948-4ED430C8821A}" type="slidenum">
              <a:rPr lang="en-US" smtClean="0">
                <a:solidFill>
                  <a:srgbClr val="001D3A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01D3A">
                  <a:tint val="75000"/>
                </a:srgb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361570D-CCD7-4FE7-9782-0155EC6C7D87}"/>
              </a:ext>
            </a:extLst>
          </p:cNvPr>
          <p:cNvGrpSpPr/>
          <p:nvPr/>
        </p:nvGrpSpPr>
        <p:grpSpPr>
          <a:xfrm>
            <a:off x="1220029" y="2825198"/>
            <a:ext cx="9486900" cy="3679977"/>
            <a:chOff x="1016000" y="2890837"/>
            <a:chExt cx="9486900" cy="3679977"/>
          </a:xfrm>
        </p:grpSpPr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9C4FCDF9-3B82-4372-9ECF-F5D3D3534254}"/>
                </a:ext>
              </a:extLst>
            </p:cNvPr>
            <p:cNvSpPr/>
            <p:nvPr/>
          </p:nvSpPr>
          <p:spPr>
            <a:xfrm>
              <a:off x="1016000" y="2890837"/>
              <a:ext cx="9486900" cy="351790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30EA9A1-B7B3-4541-84A9-825A519AB378}"/>
                </a:ext>
              </a:extLst>
            </p:cNvPr>
            <p:cNvSpPr/>
            <p:nvPr/>
          </p:nvSpPr>
          <p:spPr>
            <a:xfrm>
              <a:off x="1244600" y="3379171"/>
              <a:ext cx="9258300" cy="319164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r>
                <a:rPr lang="en-US" sz="2800" b="1" dirty="0">
                  <a:solidFill>
                    <a:schemeClr val="bg1"/>
                  </a:solidFill>
                </a:rPr>
                <a:t>What we are asking of you</a:t>
              </a:r>
            </a:p>
            <a:p>
              <a: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r>
                <a:rPr lang="en-US" sz="2800" dirty="0">
                  <a:solidFill>
                    <a:schemeClr val="bg1"/>
                  </a:solidFill>
                </a:rPr>
                <a:t>Push us to think outside the box; flag issues for consideration</a:t>
              </a:r>
            </a:p>
            <a:p>
              <a: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r>
                <a:rPr lang="en-US" sz="2800" dirty="0">
                  <a:solidFill>
                    <a:schemeClr val="bg1"/>
                  </a:solidFill>
                </a:rPr>
                <a:t>Inform us of innovative design, financing, implementation and sustainability approaches </a:t>
              </a:r>
            </a:p>
            <a:p>
              <a: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r>
                <a:rPr lang="en-US" sz="2800" dirty="0">
                  <a:solidFill>
                    <a:schemeClr val="bg1"/>
                  </a:solidFill>
                </a:rPr>
                <a:t>Point us to lessons learned and contacts with sector expertise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1631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0"/>
            <a:ext cx="12192000" cy="1480343"/>
            <a:chOff x="0" y="0"/>
            <a:chExt cx="12192000" cy="1480343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0" y="449943"/>
              <a:ext cx="121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2" descr="Image result for mcc logo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6183" y="0"/>
              <a:ext cx="1480343" cy="1480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9" name="Straight Connector 18"/>
          <p:cNvCxnSpPr/>
          <p:nvPr/>
        </p:nvCxnSpPr>
        <p:spPr>
          <a:xfrm>
            <a:off x="-1" y="6510888"/>
            <a:ext cx="12192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7D504469-B6DF-5F29-FB5B-03ACDF0D03C5}"/>
              </a:ext>
            </a:extLst>
          </p:cNvPr>
          <p:cNvGrpSpPr/>
          <p:nvPr/>
        </p:nvGrpSpPr>
        <p:grpSpPr>
          <a:xfrm>
            <a:off x="1220029" y="2825198"/>
            <a:ext cx="9657521" cy="3517900"/>
            <a:chOff x="1016000" y="2890837"/>
            <a:chExt cx="9657521" cy="3517900"/>
          </a:xfrm>
        </p:grpSpPr>
        <p:sp>
          <p:nvSpPr>
            <p:cNvPr id="3" name="Rounded Rectangle 4">
              <a:extLst>
                <a:ext uri="{FF2B5EF4-FFF2-40B4-BE49-F238E27FC236}">
                  <a16:creationId xmlns:a16="http://schemas.microsoft.com/office/drawing/2014/main" id="{412CABDD-18F6-13A1-5A49-945321CC354A}"/>
                </a:ext>
              </a:extLst>
            </p:cNvPr>
            <p:cNvSpPr/>
            <p:nvPr/>
          </p:nvSpPr>
          <p:spPr>
            <a:xfrm>
              <a:off x="1016000" y="2890837"/>
              <a:ext cx="9486900" cy="351790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AF0B823-72E0-34DF-1133-73CDFDD51309}"/>
                </a:ext>
              </a:extLst>
            </p:cNvPr>
            <p:cNvSpPr/>
            <p:nvPr/>
          </p:nvSpPr>
          <p:spPr>
            <a:xfrm>
              <a:off x="1415221" y="3078368"/>
              <a:ext cx="9258300" cy="319164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lnSpcReduction="10000"/>
            </a:bodyPr>
            <a:lstStyle/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r>
                <a:rPr lang="en-US" sz="2800" b="1" dirty="0">
                  <a:solidFill>
                    <a:schemeClr val="bg1"/>
                  </a:solidFill>
                </a:rPr>
                <a:t>More information about Federal Advisory Committees at gsa.gov </a:t>
              </a:r>
            </a:p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sz="2800" b="1" dirty="0">
                  <a:solidFill>
                    <a:schemeClr val="bg1"/>
                  </a:solidFill>
                </a:rPr>
                <a:t>MCC Contact: </a:t>
              </a:r>
            </a:p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sz="2800" b="1" dirty="0">
                  <a:solidFill>
                    <a:schemeClr val="bg1"/>
                  </a:solidFill>
                </a:rPr>
                <a:t>Jennifer Rimbach (rimbachjm@mcc.gov)</a:t>
              </a:r>
            </a:p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sz="2800" b="1" dirty="0">
                  <a:solidFill>
                    <a:schemeClr val="bg1"/>
                  </a:solidFill>
                </a:rPr>
                <a:t>GSA Contacts: </a:t>
              </a:r>
            </a:p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sz="2800" b="1" dirty="0">
                  <a:solidFill>
                    <a:schemeClr val="bg1"/>
                  </a:solidFill>
                </a:rPr>
                <a:t>Lorelei Kowalski (</a:t>
              </a:r>
              <a:r>
                <a:rPr lang="en-US" sz="2800" b="1" dirty="0">
                  <a:solidFill>
                    <a:schemeClr val="bg1"/>
                  </a:solidFill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lorelei.kowalski@gsa.gov</a:t>
              </a:r>
              <a:r>
                <a:rPr lang="en-US" sz="2800" b="1" dirty="0">
                  <a:solidFill>
                    <a:schemeClr val="bg1"/>
                  </a:solidFill>
                </a:rPr>
                <a:t>)</a:t>
              </a:r>
            </a:p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sz="2800" b="1" dirty="0">
                  <a:solidFill>
                    <a:schemeClr val="bg1"/>
                  </a:solidFill>
                </a:rPr>
                <a:t>Mackenzie Robertson (m</a:t>
              </a:r>
              <a:r>
                <a:rPr lang="en-US" sz="2800" b="1" dirty="0">
                  <a:solidFill>
                    <a:schemeClr val="bg1"/>
                  </a:solidFill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ackenzie.robertson@gsa.gov</a:t>
              </a:r>
              <a:r>
                <a:rPr lang="en-US" sz="2800" b="1" dirty="0">
                  <a:solidFill>
                    <a:schemeClr val="bg1"/>
                  </a:solidFill>
                </a:rPr>
                <a:t>) 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id="{0ACB78C6-34DE-8BCD-1ED8-B2E2B62DA7B4}"/>
              </a:ext>
            </a:extLst>
          </p:cNvPr>
          <p:cNvSpPr txBox="1">
            <a:spLocks/>
          </p:cNvSpPr>
          <p:nvPr/>
        </p:nvSpPr>
        <p:spPr>
          <a:xfrm>
            <a:off x="377907" y="449942"/>
            <a:ext cx="10078276" cy="7238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1" kern="1200" spc="-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4300" dirty="0"/>
              <a:t>Questions?</a:t>
            </a:r>
            <a:endParaRPr lang="en-US" sz="4300" dirty="0"/>
          </a:p>
        </p:txBody>
      </p:sp>
      <p:sp>
        <p:nvSpPr>
          <p:cNvPr id="6" name="AutoShape 2" descr="FY17 Advisory Committee Costs by Cost Category">
            <a:extLst>
              <a:ext uri="{FF2B5EF4-FFF2-40B4-BE49-F238E27FC236}">
                <a16:creationId xmlns:a16="http://schemas.microsoft.com/office/drawing/2014/main" id="{7135102D-F5EE-FE19-1778-9146955AF5D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537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Retrospect">
  <a:themeElements>
    <a:clrScheme name="Custom 6">
      <a:dk1>
        <a:srgbClr val="001D3A"/>
      </a:dk1>
      <a:lt1>
        <a:sysClr val="window" lastClr="FFFFFF"/>
      </a:lt1>
      <a:dk2>
        <a:srgbClr val="A50021"/>
      </a:dk2>
      <a:lt2>
        <a:srgbClr val="FFFFFF"/>
      </a:lt2>
      <a:accent1>
        <a:srgbClr val="A50021"/>
      </a:accent1>
      <a:accent2>
        <a:srgbClr val="001D3A"/>
      </a:accent2>
      <a:accent3>
        <a:srgbClr val="FFFFFF"/>
      </a:accent3>
      <a:accent4>
        <a:srgbClr val="A50021"/>
      </a:accent4>
      <a:accent5>
        <a:srgbClr val="001D3A"/>
      </a:accent5>
      <a:accent6>
        <a:srgbClr val="FFFFFF"/>
      </a:accent6>
      <a:hlink>
        <a:srgbClr val="001D3A"/>
      </a:hlink>
      <a:folHlink>
        <a:srgbClr val="A50021"/>
      </a:folHlink>
    </a:clrScheme>
    <a:fontScheme name="Custom 1">
      <a:majorFont>
        <a:latin typeface="Mongolian Baiti"/>
        <a:ea typeface=""/>
        <a:cs typeface=""/>
      </a:majorFont>
      <a:minorFont>
        <a:latin typeface="Mongolian Baiti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2 from 6.23.potx" id="{6074A642-06E7-4329-B395-F846B7D9AA11}" vid="{891BEF3E-F09C-4767-B4A4-AD4DCCD7B90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DEF25FFA55DD42987F923E6A5EC60B" ma:contentTypeVersion="10" ma:contentTypeDescription="Create a new document." ma:contentTypeScope="" ma:versionID="3923645e9aafb289b0974db0ae6c541c">
  <xsd:schema xmlns:xsd="http://www.w3.org/2001/XMLSchema" xmlns:xs="http://www.w3.org/2001/XMLSchema" xmlns:p="http://schemas.microsoft.com/office/2006/metadata/properties" xmlns:ns3="2bbd5890-4f68-4a10-ae0a-8663029a61bd" xmlns:ns4="4dba4908-64fb-435d-9953-04bcb968f60a" targetNamespace="http://schemas.microsoft.com/office/2006/metadata/properties" ma:root="true" ma:fieldsID="9ad943c15befe2ae2edfbc27d6782e75" ns3:_="" ns4:_="">
    <xsd:import namespace="2bbd5890-4f68-4a10-ae0a-8663029a61bd"/>
    <xsd:import namespace="4dba4908-64fb-435d-9953-04bcb968f60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bd5890-4f68-4a10-ae0a-8663029a61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ba4908-64fb-435d-9953-04bcb968f60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B77D014-3F46-469E-8ECC-F236A8FF559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4CD5DE-E9A9-4C33-A878-09843F0CBB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bbd5890-4f68-4a10-ae0a-8663029a61bd"/>
    <ds:schemaRef ds:uri="4dba4908-64fb-435d-9953-04bcb968f6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4F82FB0-7903-4742-B0A6-BC6B3B95B03D}">
  <ds:schemaRefs>
    <ds:schemaRef ds:uri="2bbd5890-4f68-4a10-ae0a-8663029a61bd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4dba4908-64fb-435d-9953-04bcb968f60a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1296</TotalTime>
  <Words>491</Words>
  <Application>Microsoft Office PowerPoint</Application>
  <PresentationFormat>Widescreen</PresentationFormat>
  <Paragraphs>57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Mongolian Baiti</vt:lpstr>
      <vt:lpstr>Source Sans Pro Web</vt:lpstr>
      <vt:lpstr>Office Theme</vt:lpstr>
      <vt:lpstr>1_Retrospect</vt:lpstr>
      <vt:lpstr>PowerPoint Presentation</vt:lpstr>
      <vt:lpstr>Federal Advisory Committee Act (FACA) 101</vt:lpstr>
      <vt:lpstr>Federal Advisory Councils</vt:lpstr>
      <vt:lpstr>Your Advice and Recommendations</vt:lpstr>
      <vt:lpstr>PowerPoint Presentation</vt:lpstr>
    </vt:vector>
  </TitlesOfParts>
  <Company>MCC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Roberts, Beth A (DCO/AFR-P)</dc:creator>
  <cp:lastModifiedBy>Rimbach, Jennifer M (DCO/IEPS-FIT)</cp:lastModifiedBy>
  <cp:revision>71</cp:revision>
  <dcterms:created xsi:type="dcterms:W3CDTF">2016-10-07T15:10:59Z</dcterms:created>
  <dcterms:modified xsi:type="dcterms:W3CDTF">2022-10-14T14:59:05Z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0x010104009E329AA5BB61CA4A9BC71B8C89B50B7B003C5872896AFA4B4A89CBE85709F6AA56</vt:lpwstr>
  </property>
  <property fmtid="{D5CDD505-2E9C-101B-9397-08002B2CF9AE}" pid="3" name="StartDate">
    <vt:lpwstr>2022-11-03T06:18:29Z</vt:lpwstr>
  </property>
  <property fmtid="{D5CDD505-2E9C-101B-9397-08002B2CF9AE}" pid="4" name="_EndDate">
    <vt:lpwstr>2022-11-03T06:18:29Z</vt:lpwstr>
  </property>
</Properties>
</file>