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4.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6.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9.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0.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2.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3.xml" ContentType="application/vnd.openxmlformats-officedocument.presentationml.notesSlide+xml"/>
  <Override PartName="/ppt/tags/tag43.xml" ContentType="application/vnd.openxmlformats-officedocument.presentationml.tags+xml"/>
  <Override PartName="/ppt/notesSlides/notesSlide14.xml" ContentType="application/vnd.openxmlformats-officedocument.presentationml.notesSlide+xml"/>
  <Override PartName="/ppt/tags/tag44.xml" ContentType="application/vnd.openxmlformats-officedocument.presentationml.tags+xml"/>
  <Override PartName="/ppt/notesSlides/notesSlide15.xml" ContentType="application/vnd.openxmlformats-officedocument.presentationml.notesSlide+xml"/>
  <Override PartName="/ppt/tags/tag4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 id="2147483674" r:id="rId5"/>
    <p:sldMasterId id="2147483687" r:id="rId6"/>
  </p:sldMasterIdLst>
  <p:notesMasterIdLst>
    <p:notesMasterId r:id="rId26"/>
  </p:notesMasterIdLst>
  <p:sldIdLst>
    <p:sldId id="256" r:id="rId7"/>
    <p:sldId id="3368" r:id="rId8"/>
    <p:sldId id="467" r:id="rId9"/>
    <p:sldId id="3340" r:id="rId10"/>
    <p:sldId id="3367" r:id="rId11"/>
    <p:sldId id="3369" r:id="rId12"/>
    <p:sldId id="3382" r:id="rId13"/>
    <p:sldId id="3370" r:id="rId14"/>
    <p:sldId id="3372" r:id="rId15"/>
    <p:sldId id="3379" r:id="rId16"/>
    <p:sldId id="3380" r:id="rId17"/>
    <p:sldId id="3381" r:id="rId18"/>
    <p:sldId id="3376" r:id="rId19"/>
    <p:sldId id="3371" r:id="rId20"/>
    <p:sldId id="3356" r:id="rId21"/>
    <p:sldId id="3383" r:id="rId22"/>
    <p:sldId id="3378" r:id="rId23"/>
    <p:sldId id="267" r:id="rId24"/>
    <p:sldId id="3377" r:id="rId25"/>
  </p:sldIdLst>
  <p:sldSz cx="12192000" cy="6858000"/>
  <p:notesSz cx="7010400" cy="92964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40" userDrawn="1">
          <p15:clr>
            <a:srgbClr val="A4A3A4"/>
          </p15:clr>
        </p15:guide>
        <p15:guide id="2" pos="264" userDrawn="1">
          <p15:clr>
            <a:srgbClr val="A4A3A4"/>
          </p15:clr>
        </p15:guide>
        <p15:guide id="3" pos="7416" userDrawn="1">
          <p15:clr>
            <a:srgbClr val="A4A3A4"/>
          </p15:clr>
        </p15:guide>
        <p15:guide id="4" orient="horz" pos="91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E15929-30E4-BF9B-91FC-6C60BC6E6972}" name="Dixon, Alexander (DCO/IEPS-FIT)" initials="DA(F" userId="S::dixona@mcc.gov::177c944c-8056-4c9c-b0b9-9b3509211556" providerId="AD"/>
  <p188:author id="{B8AC8847-6072-B70C-45CF-AAA6E190A497}" name="Iovanna, Kate E (DCO/IEPS-ENG)" initials="I(" userId="S::iovannake@mcc.gov::99c7e160-a78b-4dfe-afad-dc35fcd96467" providerId="AD"/>
  <p188:author id="{2F862D7C-1D7C-7BB6-B489-09790608F7CF}" name="Bossar, Albert G (DCO/IEPS-FIT)" initials="BAG(" userId="S::bossarag@mcc.gov::544800c1-31b1-4758-8828-7422061c75f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ba, Saran (DCO/AFR-P)" initials="KS(" lastIdx="2" clrIdx="0">
    <p:extLst>
      <p:ext uri="{19B8F6BF-5375-455C-9EA6-DF929625EA0E}">
        <p15:presenceInfo xmlns:p15="http://schemas.microsoft.com/office/powerpoint/2012/main" userId="S::KabaS@mcc.gov::49dfe83d-2544-439f-9e5e-6f5bbee153cc" providerId="AD"/>
      </p:ext>
    </p:extLst>
  </p:cmAuthor>
  <p:cmAuthor id="2" name="Grabel, Brittany M (DCO/EAPLA-P)" initials="GBM(" lastIdx="24" clrIdx="1"/>
  <p:cmAuthor id="3" name="Bowen, Martha L (DCO/EAPLA-P)" initials="BML(" lastIdx="8" clrIdx="2"/>
  <p:cmAuthor id="4" name="Tushar Kapoor" initials="TK" lastIdx="2" clrIdx="3">
    <p:extLst>
      <p:ext uri="{19B8F6BF-5375-455C-9EA6-DF929625EA0E}">
        <p15:presenceInfo xmlns:p15="http://schemas.microsoft.com/office/powerpoint/2012/main" userId="Tushar Kapoor" providerId="None"/>
      </p:ext>
    </p:extLst>
  </p:cmAuthor>
  <p:cmAuthor id="5" name="Rimbach, Jennifer M (DCO/IEPS-FIT)" initials="R(" lastIdx="5" clrIdx="4">
    <p:extLst>
      <p:ext uri="{19B8F6BF-5375-455C-9EA6-DF929625EA0E}">
        <p15:presenceInfo xmlns:p15="http://schemas.microsoft.com/office/powerpoint/2012/main" userId="S::rimbachjm@mcc.gov::efcbb2cb-7cba-497d-8511-6e16c08a4b82" providerId="AD"/>
      </p:ext>
    </p:extLst>
  </p:cmAuthor>
  <p:cmAuthor id="6" name="Dempewolff, Austin J (DPE/EE-EA/PSC)" initials="DAJ(" lastIdx="14" clrIdx="5">
    <p:extLst>
      <p:ext uri="{19B8F6BF-5375-455C-9EA6-DF929625EA0E}">
        <p15:presenceInfo xmlns:p15="http://schemas.microsoft.com/office/powerpoint/2012/main" userId="S::dempewolffaj@mcc.gov::4044139b-4c19-4c07-aaa3-cc1ccd9125a7" providerId="AD"/>
      </p:ext>
    </p:extLst>
  </p:cmAuthor>
  <p:cmAuthor id="7" name="Miller, Kenneth J (DCO/AFR-O)" initials="MKJ(" lastIdx="5" clrIdx="6">
    <p:extLst>
      <p:ext uri="{19B8F6BF-5375-455C-9EA6-DF929625EA0E}">
        <p15:presenceInfo xmlns:p15="http://schemas.microsoft.com/office/powerpoint/2012/main" userId="S::millerkj@mcc.gov::ae54216c-8c5c-4077-aed9-a4d6aab8c48f" providerId="AD"/>
      </p:ext>
    </p:extLst>
  </p:cmAuthor>
  <p:cmAuthor id="8" name="Campbell, Ben L (DCO/IEPS-ESP)" initials="C(" lastIdx="3" clrIdx="7">
    <p:extLst>
      <p:ext uri="{19B8F6BF-5375-455C-9EA6-DF929625EA0E}">
        <p15:presenceInfo xmlns:p15="http://schemas.microsoft.com/office/powerpoint/2012/main" userId="S::campbellbl@mcc.gov::db00da15-4bf1-4cc5-90d4-69b9bed4868f" providerId="AD"/>
      </p:ext>
    </p:extLst>
  </p:cmAuthor>
  <p:cmAuthor id="9" name="Gass, Kaj E (DCO/SEC-AL)" initials="G(" lastIdx="2" clrIdx="8">
    <p:extLst>
      <p:ext uri="{19B8F6BF-5375-455C-9EA6-DF929625EA0E}">
        <p15:presenceInfo xmlns:p15="http://schemas.microsoft.com/office/powerpoint/2012/main" userId="S::gasske@mcc.gov::2d5eb64b-1eb4-4ab8-bdd6-47c377ea0ac5" providerId="AD"/>
      </p:ext>
    </p:extLst>
  </p:cmAuthor>
  <p:cmAuthor id="10" name="Inanc, Burak C (DCO/IEPS-TVS)" initials="IBC(" lastIdx="2" clrIdx="9">
    <p:extLst>
      <p:ext uri="{19B8F6BF-5375-455C-9EA6-DF929625EA0E}">
        <p15:presenceInfo xmlns:p15="http://schemas.microsoft.com/office/powerpoint/2012/main" userId="S::inancbc@mcc.gov::4fd7e0d0-5742-4c64-b554-ad3c8015b9c4" providerId="AD"/>
      </p:ext>
    </p:extLst>
  </p:cmAuthor>
  <p:cmAuthor id="11" name="Edwards, Benjamin J (DCO/AFR)" initials="EBJ(" lastIdx="18" clrIdx="10">
    <p:extLst>
      <p:ext uri="{19B8F6BF-5375-455C-9EA6-DF929625EA0E}">
        <p15:presenceInfo xmlns:p15="http://schemas.microsoft.com/office/powerpoint/2012/main" userId="S::edwardsbj@mcc.gov::205fa4d7-085a-4430-be69-c21946a8e359" providerId="AD"/>
      </p:ext>
    </p:extLst>
  </p:cmAuthor>
  <p:cmAuthor id="12" name="Small, Jason A (DCO/AFR)" initials="SJA(" lastIdx="21" clrIdx="11">
    <p:extLst>
      <p:ext uri="{19B8F6BF-5375-455C-9EA6-DF929625EA0E}">
        <p15:presenceInfo xmlns:p15="http://schemas.microsoft.com/office/powerpoint/2012/main" userId="S::Smallja@mcc.gov::fa37513d-f97d-42fd-9001-3d197289d4a8" providerId="AD"/>
      </p:ext>
    </p:extLst>
  </p:cmAuthor>
  <p:cmAuthor id="13" name="Bossar, Albert G (DCO/IEPS-FIT)" initials="B(" lastIdx="2" clrIdx="12">
    <p:extLst>
      <p:ext uri="{19B8F6BF-5375-455C-9EA6-DF929625EA0E}">
        <p15:presenceInfo xmlns:p15="http://schemas.microsoft.com/office/powerpoint/2012/main" userId="S::bossarag@mcc.gov::544800c1-31b1-4758-8828-7422061c75f3" providerId="AD"/>
      </p:ext>
    </p:extLst>
  </p:cmAuthor>
  <p:cmAuthor id="14" name="Dejene, Yeshiareg (DCO/SEC-GSI)" initials="D(" lastIdx="1" clrIdx="13">
    <p:extLst>
      <p:ext uri="{19B8F6BF-5375-455C-9EA6-DF929625EA0E}">
        <p15:presenceInfo xmlns:p15="http://schemas.microsoft.com/office/powerpoint/2012/main" userId="S::dejeney@mcc.gov::b769783e-ff62-453b-9c55-52c50eac4a2d" providerId="AD"/>
      </p:ext>
    </p:extLst>
  </p:cmAuthor>
  <p:cmAuthor id="15" name="Yu, Tina J" initials="YTJ" lastIdx="25" clrIdx="14">
    <p:extLst>
      <p:ext uri="{19B8F6BF-5375-455C-9EA6-DF929625EA0E}">
        <p15:presenceInfo xmlns:p15="http://schemas.microsoft.com/office/powerpoint/2012/main" userId="S::yutj@mcc.gov::2188dba4-0d43-4ff1-a9e3-6396d588a0f8" providerId="AD"/>
      </p:ext>
    </p:extLst>
  </p:cmAuthor>
  <p:cmAuthor id="16" name="Tarter, Andrew M (DCO/SEC-GSI/Associate Director)" initials="TD" lastIdx="1" clrIdx="15">
    <p:extLst>
      <p:ext uri="{19B8F6BF-5375-455C-9EA6-DF929625EA0E}">
        <p15:presenceInfo xmlns:p15="http://schemas.microsoft.com/office/powerpoint/2012/main" userId="S::tarteram@mcc.gov::099159e5-d0a5-4d95-b491-d9a1c46ef4ac" providerId="AD"/>
      </p:ext>
    </p:extLst>
  </p:cmAuthor>
  <p:cmAuthor id="17" name="Trachtenberg, Eric B (DCO/SEC-AL)" initials="TEB(A" lastIdx="3" clrIdx="16">
    <p:extLst>
      <p:ext uri="{19B8F6BF-5375-455C-9EA6-DF929625EA0E}">
        <p15:presenceInfo xmlns:p15="http://schemas.microsoft.com/office/powerpoint/2012/main" userId="Trachtenberg, Eric B (DCO/SEC-AL)" providerId="None"/>
      </p:ext>
    </p:extLst>
  </p:cmAuthor>
  <p:cmAuthor id="18" name="Motamed, Mesbah J (DPE/EE-EA)" initials="MMJ(E" lastIdx="8" clrIdx="17">
    <p:extLst>
      <p:ext uri="{19B8F6BF-5375-455C-9EA6-DF929625EA0E}">
        <p15:presenceInfo xmlns:p15="http://schemas.microsoft.com/office/powerpoint/2012/main" userId="S::MotamedMJ@mcc.gov::b344b707-9ddd-4468-b7dc-9a704b833b19" providerId="AD"/>
      </p:ext>
    </p:extLst>
  </p:cmAuthor>
  <p:cmAuthor id="19" name="Lin-Powers, Jessica N" initials="LN" lastIdx="4" clrIdx="18">
    <p:extLst>
      <p:ext uri="{19B8F6BF-5375-455C-9EA6-DF929625EA0E}">
        <p15:presenceInfo xmlns:p15="http://schemas.microsoft.com/office/powerpoint/2012/main" userId="S::lin-powersjn@mcc.gov::a692f942-7dd8-4eff-b86f-c956d74d78db" providerId="AD"/>
      </p:ext>
    </p:extLst>
  </p:cmAuthor>
  <p:cmAuthor id="20" name="Martiny, Sarah M (DCO/IEPS-ESP)" initials="M(" lastIdx="4" clrIdx="19">
    <p:extLst>
      <p:ext uri="{19B8F6BF-5375-455C-9EA6-DF929625EA0E}">
        <p15:presenceInfo xmlns:p15="http://schemas.microsoft.com/office/powerpoint/2012/main" userId="S::martinysm@mcc.gov::bf0dec34-7501-43bb-ad2c-56ea80fd654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7E"/>
    <a:srgbClr val="00359E"/>
    <a:srgbClr val="002060"/>
    <a:srgbClr val="BC133E"/>
    <a:srgbClr val="113F8E"/>
    <a:srgbClr val="E7E6E6"/>
    <a:srgbClr val="00AFEE"/>
    <a:srgbClr val="002B82"/>
    <a:srgbClr val="89C9E1"/>
    <a:srgbClr val="8BCB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594A1F-972E-4016-B300-2CED9205CA81}" v="1" dt="2022-04-19T12:11:11.8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792" autoAdjust="0"/>
  </p:normalViewPr>
  <p:slideViewPr>
    <p:cSldViewPr snapToGrid="0">
      <p:cViewPr>
        <p:scale>
          <a:sx n="63" d="100"/>
          <a:sy n="63" d="100"/>
        </p:scale>
        <p:origin x="708" y="60"/>
      </p:cViewPr>
      <p:guideLst>
        <p:guide orient="horz" pos="3840"/>
        <p:guide pos="264"/>
        <p:guide pos="7416"/>
        <p:guide orient="horz" pos="9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gs" Target="tags/tag1.xml"/><Relationship Id="rId30" Type="http://schemas.openxmlformats.org/officeDocument/2006/relationships/viewProps" Target="viewProps.xml"/><Relationship Id="rId35"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ssar, Albert G (DCO/IEPS-FIT)" userId="544800c1-31b1-4758-8828-7422061c75f3" providerId="ADAL" clId="{0D14B065-C5BC-4BAF-9C00-9AF7648B2B9F}"/>
    <pc:docChg chg="modSld">
      <pc:chgData name="Bossar, Albert G (DCO/IEPS-FIT)" userId="544800c1-31b1-4758-8828-7422061c75f3" providerId="ADAL" clId="{0D14B065-C5BC-4BAF-9C00-9AF7648B2B9F}" dt="2022-04-19T15:06:13.842" v="1" actId="20577"/>
      <pc:docMkLst>
        <pc:docMk/>
      </pc:docMkLst>
      <pc:sldChg chg="modNotesTx">
        <pc:chgData name="Bossar, Albert G (DCO/IEPS-FIT)" userId="544800c1-31b1-4758-8828-7422061c75f3" providerId="ADAL" clId="{0D14B065-C5BC-4BAF-9C00-9AF7648B2B9F}" dt="2022-04-19T15:06:13.842" v="1" actId="20577"/>
        <pc:sldMkLst>
          <pc:docMk/>
          <pc:sldMk cId="377391273" sldId="3340"/>
        </pc:sldMkLst>
      </pc:sldChg>
      <pc:sldChg chg="modNotesTx">
        <pc:chgData name="Bossar, Albert G (DCO/IEPS-FIT)" userId="544800c1-31b1-4758-8828-7422061c75f3" providerId="ADAL" clId="{0D14B065-C5BC-4BAF-9C00-9AF7648B2B9F}" dt="2022-04-19T15:06:08.131" v="0" actId="20577"/>
        <pc:sldMkLst>
          <pc:docMk/>
          <pc:sldMk cId="3090389444" sldId="3368"/>
        </pc:sldMkLst>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88BF332-A4F2-4D87-9939-EA4F342D80AB}" type="datetimeFigureOut">
              <a:rPr lang="en-US" smtClean="0"/>
              <a:t>4/21/2022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8091C63-3EB7-4698-9CF3-DC1A1695DFCF}" type="slidenum">
              <a:rPr lang="en-US" smtClean="0"/>
              <a:t>‹#›</a:t>
            </a:fld>
            <a:endParaRPr lang="en-US"/>
          </a:p>
        </p:txBody>
      </p:sp>
    </p:spTree>
    <p:extLst>
      <p:ext uri="{BB962C8B-B14F-4D97-AF65-F5344CB8AC3E}">
        <p14:creationId xmlns:p14="http://schemas.microsoft.com/office/powerpoint/2010/main" val="1472335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300"/>
              </a:spcAft>
              <a:buFont typeface="Arial" charset="0"/>
              <a:buNone/>
            </a:pPr>
            <a:endParaRPr lang="en-US" sz="1400" kern="1200" dirty="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7680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18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2599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1190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526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091C63-3EB7-4698-9CF3-DC1A1695DFCF}" type="slidenum">
              <a:rPr lang="en-US" smtClean="0"/>
              <a:t>15</a:t>
            </a:fld>
            <a:endParaRPr lang="en-US"/>
          </a:p>
        </p:txBody>
      </p:sp>
    </p:spTree>
    <p:extLst>
      <p:ext uri="{BB962C8B-B14F-4D97-AF65-F5344CB8AC3E}">
        <p14:creationId xmlns:p14="http://schemas.microsoft.com/office/powerpoint/2010/main" val="1804049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091C63-3EB7-4698-9CF3-DC1A1695DFCF}" type="slidenum">
              <a:rPr lang="en-US" smtClean="0"/>
              <a:t>16</a:t>
            </a:fld>
            <a:endParaRPr lang="en-US"/>
          </a:p>
        </p:txBody>
      </p:sp>
    </p:spTree>
    <p:extLst>
      <p:ext uri="{BB962C8B-B14F-4D97-AF65-F5344CB8AC3E}">
        <p14:creationId xmlns:p14="http://schemas.microsoft.com/office/powerpoint/2010/main" val="1188329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091C63-3EB7-4698-9CF3-DC1A1695DFCF}" type="slidenum">
              <a:rPr lang="en-US" smtClean="0"/>
              <a:t>17</a:t>
            </a:fld>
            <a:endParaRPr lang="en-US"/>
          </a:p>
        </p:txBody>
      </p:sp>
    </p:spTree>
    <p:extLst>
      <p:ext uri="{BB962C8B-B14F-4D97-AF65-F5344CB8AC3E}">
        <p14:creationId xmlns:p14="http://schemas.microsoft.com/office/powerpoint/2010/main" val="17072332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C43B213E-9DF0-478A-9E0B-DF288B687BB9}" type="slidenum">
              <a:rPr lang="en-US" altLang="en-US" smtClean="0"/>
              <a:pPr>
                <a:spcBef>
                  <a:spcPct val="0"/>
                </a:spcBef>
                <a:buSzPct val="45000"/>
                <a:buFont typeface="Wingdings" panose="05000000000000000000" pitchFamily="2" charset="2"/>
                <a:buNone/>
              </a:pPr>
              <a:t>18</a:t>
            </a:fld>
            <a:endParaRPr lang="en-US" altLang="en-US"/>
          </a:p>
        </p:txBody>
      </p:sp>
      <p:sp>
        <p:nvSpPr>
          <p:cNvPr id="89091" name="Rectangle 1"/>
          <p:cNvSpPr>
            <a:spLocks noGrp="1" noRot="1" noChangeAspect="1" noChangeArrowheads="1" noTextEdit="1"/>
          </p:cNvSpPr>
          <p:nvPr>
            <p:ph type="sldImg"/>
          </p:nvPr>
        </p:nvSpPr>
        <p:spPr>
          <a:xfrm>
            <a:off x="409575" y="698500"/>
            <a:ext cx="6196013" cy="3486150"/>
          </a:xfrm>
          <a:solidFill>
            <a:srgbClr val="FFFFFF"/>
          </a:solidFill>
          <a:ln/>
        </p:spPr>
      </p:sp>
      <p:sp>
        <p:nvSpPr>
          <p:cNvPr id="89092" name="Rectangle 2"/>
          <p:cNvSpPr>
            <a:spLocks noGrp="1" noChangeArrowheads="1"/>
          </p:cNvSpPr>
          <p:nvPr>
            <p:ph type="body" idx="1"/>
          </p:nvPr>
        </p:nvSpPr>
        <p:spPr>
          <a:xfrm>
            <a:off x="701675" y="4416425"/>
            <a:ext cx="5608638"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1317506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C43B213E-9DF0-478A-9E0B-DF288B687BB9}" type="slidenum">
              <a:rPr lang="en-US" altLang="en-US" smtClean="0"/>
              <a:pPr>
                <a:spcBef>
                  <a:spcPct val="0"/>
                </a:spcBef>
                <a:buSzPct val="45000"/>
                <a:buFont typeface="Wingdings" panose="05000000000000000000" pitchFamily="2" charset="2"/>
                <a:buNone/>
              </a:pPr>
              <a:t>19</a:t>
            </a:fld>
            <a:endParaRPr lang="en-US" altLang="en-US"/>
          </a:p>
        </p:txBody>
      </p:sp>
      <p:sp>
        <p:nvSpPr>
          <p:cNvPr id="89091" name="Rectangle 1"/>
          <p:cNvSpPr>
            <a:spLocks noGrp="1" noRot="1" noChangeAspect="1" noChangeArrowheads="1" noTextEdit="1"/>
          </p:cNvSpPr>
          <p:nvPr>
            <p:ph type="sldImg"/>
          </p:nvPr>
        </p:nvSpPr>
        <p:spPr>
          <a:xfrm>
            <a:off x="409575" y="698500"/>
            <a:ext cx="6196013" cy="3486150"/>
          </a:xfrm>
          <a:solidFill>
            <a:srgbClr val="FFFFFF"/>
          </a:solidFill>
          <a:ln/>
        </p:spPr>
      </p:sp>
      <p:sp>
        <p:nvSpPr>
          <p:cNvPr id="89092" name="Rectangle 2"/>
          <p:cNvSpPr>
            <a:spLocks noGrp="1" noChangeArrowheads="1"/>
          </p:cNvSpPr>
          <p:nvPr>
            <p:ph type="body" idx="1"/>
          </p:nvPr>
        </p:nvSpPr>
        <p:spPr>
          <a:xfrm>
            <a:off x="701675" y="4416425"/>
            <a:ext cx="5608638"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601065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0625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300"/>
              </a:spcAft>
              <a:buFont typeface="Arial" charset="0"/>
              <a:buNone/>
            </a:pPr>
            <a:endParaRPr lang="en-US" sz="1400" kern="1200" dirty="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1420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5579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bg1"/>
              </a:solidFill>
            </a:endParaRPr>
          </a:p>
        </p:txBody>
      </p:sp>
      <p:sp>
        <p:nvSpPr>
          <p:cNvPr id="4" name="Slide Number Placeholder 3"/>
          <p:cNvSpPr>
            <a:spLocks noGrp="1"/>
          </p:cNvSpPr>
          <p:nvPr>
            <p:ph type="sldNum" sz="quarter" idx="5"/>
          </p:nvPr>
        </p:nvSpPr>
        <p:spPr/>
        <p:txBody>
          <a:bodyPr/>
          <a:lstStyle/>
          <a:p>
            <a:fld id="{AC60C472-F028-4C84-BA59-39BC4283737C}" type="slidenum">
              <a:rPr lang="en-US" smtClean="0"/>
              <a:t>6</a:t>
            </a:fld>
            <a:endParaRPr lang="en-US"/>
          </a:p>
        </p:txBody>
      </p:sp>
    </p:spTree>
    <p:extLst>
      <p:ext uri="{BB962C8B-B14F-4D97-AF65-F5344CB8AC3E}">
        <p14:creationId xmlns:p14="http://schemas.microsoft.com/office/powerpoint/2010/main" val="3766787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bg1"/>
              </a:solidFill>
            </a:endParaRPr>
          </a:p>
        </p:txBody>
      </p:sp>
      <p:sp>
        <p:nvSpPr>
          <p:cNvPr id="4" name="Slide Number Placeholder 3"/>
          <p:cNvSpPr>
            <a:spLocks noGrp="1"/>
          </p:cNvSpPr>
          <p:nvPr>
            <p:ph type="sldNum" sz="quarter" idx="5"/>
          </p:nvPr>
        </p:nvSpPr>
        <p:spPr/>
        <p:txBody>
          <a:bodyPr/>
          <a:lstStyle/>
          <a:p>
            <a:fld id="{AC60C472-F028-4C84-BA59-39BC4283737C}" type="slidenum">
              <a:rPr lang="en-US" smtClean="0"/>
              <a:t>7</a:t>
            </a:fld>
            <a:endParaRPr lang="en-US"/>
          </a:p>
        </p:txBody>
      </p:sp>
    </p:spTree>
    <p:extLst>
      <p:ext uri="{BB962C8B-B14F-4D97-AF65-F5344CB8AC3E}">
        <p14:creationId xmlns:p14="http://schemas.microsoft.com/office/powerpoint/2010/main" val="3504034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3428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2702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spcBef>
                <a:spcPts val="0"/>
              </a:spcBef>
            </a:pPr>
            <a:endParaRPr lang="en-US" sz="2000" b="0" i="0">
              <a:solidFill>
                <a:srgbClr val="222222"/>
              </a:solidFill>
              <a:effectLst/>
              <a:latin typeface="warnock-pro-1"/>
            </a:endParaRPr>
          </a:p>
          <a:p>
            <a:pPr marL="342900" indent="-342900">
              <a:buFont typeface="Arial" panose="020B0604020202020204" pitchFamily="34" charset="0"/>
              <a:buChar char="•"/>
            </a:pPr>
            <a:endParaRPr lang="en-US" sz="1400">
              <a:solidFill>
                <a:schemeClr val="dk1"/>
              </a:solidFill>
              <a:cs typeface="Calibri"/>
            </a:endParaRPr>
          </a:p>
          <a:p>
            <a:pPr marL="0" indent="0">
              <a:spcAft>
                <a:spcPts val="300"/>
              </a:spcAft>
              <a:buFont typeface="Arial" charset="0"/>
              <a:buNone/>
            </a:pPr>
            <a:endParaRPr lang="en-US" sz="1400" kern="1200">
              <a:solidFill>
                <a:schemeClr val="tx1"/>
              </a:solidFill>
              <a:effectLst/>
              <a:latin typeface="Times New Roman" panose="02020603050405020304" pitchFamily="18" charset="0"/>
              <a:ea typeface="+mn-ea"/>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25789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2.jpeg"/><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2.jpeg"/><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2"/>
            </p:custDataLst>
            <p:extLst>
              <p:ext uri="{D42A27DB-BD31-4B8C-83A1-F6EECF244321}">
                <p14:modId xmlns:p14="http://schemas.microsoft.com/office/powerpoint/2010/main" val="38248337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6" name="think-cell Slide" r:id="rId5" imgW="353" imgH="359" progId="TCLayout.ActiveDocument.1">
                  <p:embed/>
                </p:oleObj>
              </mc:Choice>
              <mc:Fallback>
                <p:oleObj name="think-cell Slide" r:id="rId5"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lIns="0"/>
          <a:lstStyle>
            <a:lvl1pPr>
              <a:defRPr sz="2800">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66587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2469651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1282762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3132584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746562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9953750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2981200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2"/>
            </p:custDataLst>
            <p:extLst>
              <p:ext uri="{D42A27DB-BD31-4B8C-83A1-F6EECF244321}">
                <p14:modId xmlns:p14="http://schemas.microsoft.com/office/powerpoint/2010/main" val="28291691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2" name="think-cell Slide" r:id="rId5" imgW="353" imgH="359" progId="TCLayout.ActiveDocument.1">
                  <p:embed/>
                </p:oleObj>
              </mc:Choice>
              <mc:Fallback>
                <p:oleObj name="think-cell Slide" r:id="rId5"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lIns="0"/>
          <a:lstStyle>
            <a:lvl1pPr>
              <a:defRPr sz="2800">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67062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787093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2"/>
            </p:custDataLst>
            <p:extLst>
              <p:ext uri="{D42A27DB-BD31-4B8C-83A1-F6EECF244321}">
                <p14:modId xmlns:p14="http://schemas.microsoft.com/office/powerpoint/2010/main" val="3883328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6"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nchor="ctr"/>
          <a:lstStyle>
            <a:lvl1pPr>
              <a:defRPr sz="3200" b="1">
                <a:solidFill>
                  <a:schemeClr val="bg1"/>
                </a:solidFill>
                <a:latin typeface="Century Gothic" panose="020B0502020202020204" pitchFamily="34" charset="0"/>
              </a:defRPr>
            </a:lvl1pPr>
          </a:lstStyle>
          <a:p>
            <a:r>
              <a:rPr lang="en-US"/>
              <a:t>Click to edit Master title style</a:t>
            </a:r>
          </a:p>
        </p:txBody>
      </p:sp>
      <p:pic>
        <p:nvPicPr>
          <p:cNvPr id="8" name="Picture 7">
            <a:extLst>
              <a:ext uri="{FF2B5EF4-FFF2-40B4-BE49-F238E27FC236}">
                <a16:creationId xmlns:a16="http://schemas.microsoft.com/office/drawing/2014/main" id="{7037AA83-04E5-4428-A69E-1132AEDAF24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688424" y="6118373"/>
            <a:ext cx="535719" cy="558800"/>
          </a:xfrm>
          <a:prstGeom prst="rect">
            <a:avLst/>
          </a:prstGeom>
        </p:spPr>
      </p:pic>
    </p:spTree>
    <p:extLst>
      <p:ext uri="{BB962C8B-B14F-4D97-AF65-F5344CB8AC3E}">
        <p14:creationId xmlns:p14="http://schemas.microsoft.com/office/powerpoint/2010/main" val="1395983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D1124-EA5F-4CB9-86A2-996BF83F57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835DCC-9B43-4F0D-B7DA-B42F312DBB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383166-6E15-4D7A-B11B-1BBCC698819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1660361-8B8F-4823-84CD-5A618CCC3E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AD4A9A-9A6D-437F-A3BA-29F6FB7A46C5}"/>
              </a:ext>
            </a:extLst>
          </p:cNvPr>
          <p:cNvSpPr>
            <a:spLocks noGrp="1"/>
          </p:cNvSpPr>
          <p:nvPr>
            <p:ph type="sldNum" sz="quarter" idx="12"/>
          </p:nvPr>
        </p:nvSpPr>
        <p:spPr/>
        <p:txBody>
          <a:bodyPr/>
          <a:lstStyle/>
          <a:p>
            <a:fld id="{35399611-6944-4AC4-ADED-1BDECFE5CF5D}" type="slidenum">
              <a:rPr lang="en-US" smtClean="0"/>
              <a:t>‹#›</a:t>
            </a:fld>
            <a:endParaRPr lang="en-US"/>
          </a:p>
        </p:txBody>
      </p:sp>
    </p:spTree>
    <p:extLst>
      <p:ext uri="{BB962C8B-B14F-4D97-AF65-F5344CB8AC3E}">
        <p14:creationId xmlns:p14="http://schemas.microsoft.com/office/powerpoint/2010/main" val="839841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511788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2"/>
            </p:custDataLst>
            <p:extLst>
              <p:ext uri="{D42A27DB-BD31-4B8C-83A1-F6EECF244321}">
                <p14:modId xmlns:p14="http://schemas.microsoft.com/office/powerpoint/2010/main" val="1983083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0"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nchor="ctr"/>
          <a:lstStyle>
            <a:lvl1pPr>
              <a:defRPr sz="3200" b="1">
                <a:solidFill>
                  <a:schemeClr val="bg1"/>
                </a:solidFill>
                <a:latin typeface="Century Gothic" panose="020B0502020202020204" pitchFamily="34" charset="0"/>
              </a:defRPr>
            </a:lvl1pPr>
          </a:lstStyle>
          <a:p>
            <a:r>
              <a:rPr lang="en-US"/>
              <a:t>Click to edit Master title style</a:t>
            </a:r>
          </a:p>
        </p:txBody>
      </p:sp>
      <p:pic>
        <p:nvPicPr>
          <p:cNvPr id="8" name="Picture 7">
            <a:extLst>
              <a:ext uri="{FF2B5EF4-FFF2-40B4-BE49-F238E27FC236}">
                <a16:creationId xmlns:a16="http://schemas.microsoft.com/office/drawing/2014/main" id="{7037AA83-04E5-4428-A69E-1132AEDAF24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688424" y="6118373"/>
            <a:ext cx="535719" cy="558800"/>
          </a:xfrm>
          <a:prstGeom prst="rect">
            <a:avLst/>
          </a:prstGeom>
        </p:spPr>
      </p:pic>
    </p:spTree>
    <p:extLst>
      <p:ext uri="{BB962C8B-B14F-4D97-AF65-F5344CB8AC3E}">
        <p14:creationId xmlns:p14="http://schemas.microsoft.com/office/powerpoint/2010/main" val="2290451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2978053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1082747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3924521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1153047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115625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920DAB-9302-4E3F-B383-4C952A8CC1CA}" type="slidenum">
              <a:rPr lang="en-US" smtClean="0"/>
              <a:t>‹#›</a:t>
            </a:fld>
            <a:endParaRPr lang="en-US"/>
          </a:p>
        </p:txBody>
      </p:sp>
    </p:spTree>
    <p:extLst>
      <p:ext uri="{BB962C8B-B14F-4D97-AF65-F5344CB8AC3E}">
        <p14:creationId xmlns:p14="http://schemas.microsoft.com/office/powerpoint/2010/main" val="2064169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vmlDrawing" Target="../drawings/vmlDrawing1.vml"/><Relationship Id="rId5" Type="http://schemas.openxmlformats.org/officeDocument/2006/relationships/theme" Target="../theme/theme1.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vmlDrawing" Target="../drawings/vmlDrawing4.v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17" Type="http://schemas.openxmlformats.org/officeDocument/2006/relationships/image" Target="../media/image3.emf"/><Relationship Id="rId2" Type="http://schemas.openxmlformats.org/officeDocument/2006/relationships/slideLayout" Target="../slideLayouts/slideLayout6.xml"/><Relationship Id="rId16" Type="http://schemas.openxmlformats.org/officeDocument/2006/relationships/oleObject" Target="../embeddings/oleObject4.bin"/><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tags" Target="../tags/tag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ags" Target="../tags/tag8.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11.xml"/><Relationship Id="rId3" Type="http://schemas.openxmlformats.org/officeDocument/2006/relationships/slideLayout" Target="../slideLayouts/slideLayout18.xml"/><Relationship Id="rId7" Type="http://schemas.openxmlformats.org/officeDocument/2006/relationships/tags" Target="../tags/tag10.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vmlDrawing" Target="../drawings/vmlDrawing5.vml"/><Relationship Id="rId5" Type="http://schemas.openxmlformats.org/officeDocument/2006/relationships/theme" Target="../theme/theme3.xml"/><Relationship Id="rId10" Type="http://schemas.openxmlformats.org/officeDocument/2006/relationships/image" Target="../media/image1.emf"/><Relationship Id="rId4" Type="http://schemas.openxmlformats.org/officeDocument/2006/relationships/slideLayout" Target="../slideLayouts/slideLayout19.xml"/><Relationship Id="rId9" Type="http://schemas.openxmlformats.org/officeDocument/2006/relationships/oleObject" Target="../embeddings/oleObject5.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7"/>
            </p:custDataLst>
            <p:extLst>
              <p:ext uri="{D42A27DB-BD31-4B8C-83A1-F6EECF244321}">
                <p14:modId xmlns:p14="http://schemas.microsoft.com/office/powerpoint/2010/main" val="27512172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2" name="think-cell Slide" r:id="rId9" imgW="353" imgH="359" progId="TCLayout.ActiveDocument.1">
                  <p:embed/>
                </p:oleObj>
              </mc:Choice>
              <mc:Fallback>
                <p:oleObj name="think-cell Slide" r:id="rId9"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507191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92"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E824A3F4-C004-4E93-A4DF-6C8DD749EE07}"/>
              </a:ext>
            </a:extLst>
          </p:cNvPr>
          <p:cNvGraphicFramePr>
            <a:graphicFrameLocks noChangeAspect="1"/>
          </p:cNvGraphicFramePr>
          <p:nvPr userDrawn="1">
            <p:custDataLst>
              <p:tags r:id="rId14"/>
            </p:custDataLst>
            <p:extLst>
              <p:ext uri="{D42A27DB-BD31-4B8C-83A1-F6EECF244321}">
                <p14:modId xmlns:p14="http://schemas.microsoft.com/office/powerpoint/2010/main" val="3609350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4" name="think-cell Slide" r:id="rId16" imgW="351" imgH="351" progId="TCLayout.ActiveDocument.1">
                  <p:embed/>
                </p:oleObj>
              </mc:Choice>
              <mc:Fallback>
                <p:oleObj name="think-cell Slide" r:id="rId16" imgW="351" imgH="351" progId="TCLayout.ActiveDocument.1">
                  <p:embed/>
                  <p:pic>
                    <p:nvPicPr>
                      <p:cNvPr id="8" name="Object 7" hidden="1">
                        <a:extLst>
                          <a:ext uri="{FF2B5EF4-FFF2-40B4-BE49-F238E27FC236}">
                            <a16:creationId xmlns:a16="http://schemas.microsoft.com/office/drawing/2014/main" id="{E824A3F4-C004-4E93-A4DF-6C8DD749EE07}"/>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6A78B623-391C-4D30-BDFE-EC77582C1DAD}"/>
              </a:ext>
            </a:extLst>
          </p:cNvPr>
          <p:cNvSpPr/>
          <p:nvPr userDrawn="1">
            <p:custDataLst>
              <p:tags r:id="rId1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20DAB-9302-4E3F-B383-4C952A8CC1CA}" type="slidenum">
              <a:rPr lang="en-US" smtClean="0"/>
              <a:t>‹#›</a:t>
            </a:fld>
            <a:endParaRPr lang="en-US"/>
          </a:p>
        </p:txBody>
      </p:sp>
    </p:spTree>
    <p:extLst>
      <p:ext uri="{BB962C8B-B14F-4D97-AF65-F5344CB8AC3E}">
        <p14:creationId xmlns:p14="http://schemas.microsoft.com/office/powerpoint/2010/main" val="181133636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7"/>
            </p:custDataLst>
            <p:extLst>
              <p:ext uri="{D42A27DB-BD31-4B8C-83A1-F6EECF244321}">
                <p14:modId xmlns:p14="http://schemas.microsoft.com/office/powerpoint/2010/main" val="12142628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8" name="think-cell Slide" r:id="rId9" imgW="353" imgH="359" progId="TCLayout.ActiveDocument.1">
                  <p:embed/>
                </p:oleObj>
              </mc:Choice>
              <mc:Fallback>
                <p:oleObj name="think-cell Slide" r:id="rId9"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014748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5.png"/><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8.bin"/></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34.xml"/><Relationship Id="rId7" Type="http://schemas.openxmlformats.org/officeDocument/2006/relationships/image" Target="../media/image1.emf"/><Relationship Id="rId2" Type="http://schemas.openxmlformats.org/officeDocument/2006/relationships/tags" Target="../tags/tag33.xml"/><Relationship Id="rId1" Type="http://schemas.openxmlformats.org/officeDocument/2006/relationships/vmlDrawing" Target="../drawings/vmlDrawing17.vml"/><Relationship Id="rId6" Type="http://schemas.openxmlformats.org/officeDocument/2006/relationships/oleObject" Target="../embeddings/oleObject17.bin"/><Relationship Id="rId5" Type="http://schemas.openxmlformats.org/officeDocument/2006/relationships/notesSlide" Target="../notesSlides/notesSlide9.xml"/><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tags" Target="../tags/tag36.xml"/><Relationship Id="rId7" Type="http://schemas.openxmlformats.org/officeDocument/2006/relationships/image" Target="../media/image1.emf"/><Relationship Id="rId2" Type="http://schemas.openxmlformats.org/officeDocument/2006/relationships/tags" Target="../tags/tag35.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notesSlide" Target="../notesSlides/notesSlide10.xml"/><Relationship Id="rId4"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38.xml"/><Relationship Id="rId7" Type="http://schemas.openxmlformats.org/officeDocument/2006/relationships/image" Target="../media/image1.emf"/><Relationship Id="rId2" Type="http://schemas.openxmlformats.org/officeDocument/2006/relationships/tags" Target="../tags/tag37.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11.xml"/><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40.xml"/><Relationship Id="rId7" Type="http://schemas.openxmlformats.org/officeDocument/2006/relationships/image" Target="../media/image1.emf"/><Relationship Id="rId2" Type="http://schemas.openxmlformats.org/officeDocument/2006/relationships/tags" Target="../tags/tag39.xml"/><Relationship Id="rId1" Type="http://schemas.openxmlformats.org/officeDocument/2006/relationships/vmlDrawing" Target="../drawings/vmlDrawing20.vml"/><Relationship Id="rId6" Type="http://schemas.openxmlformats.org/officeDocument/2006/relationships/oleObject" Target="../embeddings/oleObject20.bin"/><Relationship Id="rId5" Type="http://schemas.openxmlformats.org/officeDocument/2006/relationships/notesSlide" Target="../notesSlides/notesSlide12.xml"/><Relationship Id="rId4"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tags" Target="../tags/tag42.xml"/><Relationship Id="rId7" Type="http://schemas.openxmlformats.org/officeDocument/2006/relationships/image" Target="../media/image1.emf"/><Relationship Id="rId12" Type="http://schemas.microsoft.com/office/2007/relationships/hdphoto" Target="../media/hdphoto5.wdp"/><Relationship Id="rId2" Type="http://schemas.openxmlformats.org/officeDocument/2006/relationships/tags" Target="../tags/tag41.xml"/><Relationship Id="rId1" Type="http://schemas.openxmlformats.org/officeDocument/2006/relationships/vmlDrawing" Target="../drawings/vmlDrawing21.vml"/><Relationship Id="rId6" Type="http://schemas.openxmlformats.org/officeDocument/2006/relationships/oleObject" Target="../embeddings/oleObject21.bin"/><Relationship Id="rId11" Type="http://schemas.openxmlformats.org/officeDocument/2006/relationships/image" Target="../media/image37.png"/><Relationship Id="rId5" Type="http://schemas.openxmlformats.org/officeDocument/2006/relationships/notesSlide" Target="../notesSlides/notesSlide13.xml"/><Relationship Id="rId10" Type="http://schemas.microsoft.com/office/2007/relationships/hdphoto" Target="../media/hdphoto4.wdp"/><Relationship Id="rId4" Type="http://schemas.openxmlformats.org/officeDocument/2006/relationships/slideLayout" Target="../slideLayouts/slideLayout3.xml"/><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9.jpeg"/><Relationship Id="rId2" Type="http://schemas.openxmlformats.org/officeDocument/2006/relationships/tags" Target="../tags/tag43.xml"/><Relationship Id="rId1" Type="http://schemas.openxmlformats.org/officeDocument/2006/relationships/vmlDrawing" Target="../drawings/vmlDrawing22.vml"/><Relationship Id="rId6" Type="http://schemas.openxmlformats.org/officeDocument/2006/relationships/image" Target="../media/image38.emf"/><Relationship Id="rId5" Type="http://schemas.openxmlformats.org/officeDocument/2006/relationships/oleObject" Target="../embeddings/oleObject22.bin"/><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4.xml"/><Relationship Id="rId1" Type="http://schemas.openxmlformats.org/officeDocument/2006/relationships/vmlDrawing" Target="../drawings/vmlDrawing23.vml"/><Relationship Id="rId6" Type="http://schemas.openxmlformats.org/officeDocument/2006/relationships/image" Target="../media/image38.emf"/><Relationship Id="rId5" Type="http://schemas.openxmlformats.org/officeDocument/2006/relationships/oleObject" Target="../embeddings/oleObject23.bin"/><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5.xml"/><Relationship Id="rId1" Type="http://schemas.openxmlformats.org/officeDocument/2006/relationships/vmlDrawing" Target="../drawings/vmlDrawing24.vml"/><Relationship Id="rId6" Type="http://schemas.openxmlformats.org/officeDocument/2006/relationships/image" Target="../media/image38.emf"/><Relationship Id="rId5" Type="http://schemas.openxmlformats.org/officeDocument/2006/relationships/oleObject" Target="../embeddings/oleObject23.bin"/><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emf"/><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notesSlide" Target="../notesSlides/notesSlide1.xml"/><Relationship Id="rId4"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tags" Target="../tags/tag20.xml"/><Relationship Id="rId7" Type="http://schemas.openxmlformats.org/officeDocument/2006/relationships/image" Target="../media/image1.emf"/><Relationship Id="rId12" Type="http://schemas.openxmlformats.org/officeDocument/2006/relationships/image" Target="../media/image10.svg"/><Relationship Id="rId17" Type="http://schemas.openxmlformats.org/officeDocument/2006/relationships/image" Target="../media/image15.png"/><Relationship Id="rId2" Type="http://schemas.openxmlformats.org/officeDocument/2006/relationships/tags" Target="../tags/tag19.xml"/><Relationship Id="rId16" Type="http://schemas.openxmlformats.org/officeDocument/2006/relationships/image" Target="../media/image14.svg"/><Relationship Id="rId20" Type="http://schemas.openxmlformats.org/officeDocument/2006/relationships/image" Target="../media/image18.svg"/><Relationship Id="rId1" Type="http://schemas.openxmlformats.org/officeDocument/2006/relationships/vmlDrawing" Target="../drawings/vmlDrawing10.vml"/><Relationship Id="rId6" Type="http://schemas.openxmlformats.org/officeDocument/2006/relationships/oleObject" Target="../embeddings/oleObject10.bin"/><Relationship Id="rId11" Type="http://schemas.openxmlformats.org/officeDocument/2006/relationships/image" Target="../media/image9.png"/><Relationship Id="rId5" Type="http://schemas.openxmlformats.org/officeDocument/2006/relationships/notesSlide" Target="../notesSlides/notesSlide2.xml"/><Relationship Id="rId15" Type="http://schemas.openxmlformats.org/officeDocument/2006/relationships/image" Target="../media/image13.png"/><Relationship Id="rId10" Type="http://schemas.openxmlformats.org/officeDocument/2006/relationships/image" Target="../media/image8.svg"/><Relationship Id="rId19" Type="http://schemas.openxmlformats.org/officeDocument/2006/relationships/image" Target="../media/image17.png"/><Relationship Id="rId4" Type="http://schemas.openxmlformats.org/officeDocument/2006/relationships/slideLayout" Target="../slideLayouts/slideLayout18.xml"/><Relationship Id="rId9" Type="http://schemas.openxmlformats.org/officeDocument/2006/relationships/image" Target="../media/image7.png"/><Relationship Id="rId14" Type="http://schemas.openxmlformats.org/officeDocument/2006/relationships/image" Target="../media/image12.svg"/></Relationships>
</file>

<file path=ppt/slides/_rels/slide4.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1.emf"/><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tags" Target="../tags/tag24.xml"/><Relationship Id="rId7" Type="http://schemas.openxmlformats.org/officeDocument/2006/relationships/image" Target="../media/image1.emf"/><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notesSlide" Target="../notesSlides/notesSlide4.xml"/><Relationship Id="rId4" Type="http://schemas.openxmlformats.org/officeDocument/2006/relationships/slideLayout" Target="../slideLayouts/slideLayout3.xml"/><Relationship Id="rId9"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3" Type="http://schemas.openxmlformats.org/officeDocument/2006/relationships/tags" Target="../tags/tag26.xml"/><Relationship Id="rId7" Type="http://schemas.openxmlformats.org/officeDocument/2006/relationships/image" Target="../media/image1.emf"/><Relationship Id="rId12" Type="http://schemas.openxmlformats.org/officeDocument/2006/relationships/image" Target="../media/image25.png"/><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oleObject" Target="../embeddings/oleObject13.bin"/><Relationship Id="rId11" Type="http://schemas.openxmlformats.org/officeDocument/2006/relationships/image" Target="../media/image24.svg"/><Relationship Id="rId5" Type="http://schemas.openxmlformats.org/officeDocument/2006/relationships/notesSlide" Target="../notesSlides/notesSlide5.xml"/><Relationship Id="rId10" Type="http://schemas.openxmlformats.org/officeDocument/2006/relationships/image" Target="../media/image23.png"/><Relationship Id="rId4" Type="http://schemas.openxmlformats.org/officeDocument/2006/relationships/slideLayout" Target="../slideLayouts/slideLayout3.xml"/><Relationship Id="rId9" Type="http://schemas.openxmlformats.org/officeDocument/2006/relationships/image" Target="../media/image22.sv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3" Type="http://schemas.openxmlformats.org/officeDocument/2006/relationships/tags" Target="../tags/tag28.xml"/><Relationship Id="rId7" Type="http://schemas.openxmlformats.org/officeDocument/2006/relationships/image" Target="../media/image1.emf"/><Relationship Id="rId12" Type="http://schemas.openxmlformats.org/officeDocument/2006/relationships/image" Target="../media/image25.png"/><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oleObject" Target="../embeddings/oleObject14.bin"/><Relationship Id="rId11" Type="http://schemas.openxmlformats.org/officeDocument/2006/relationships/image" Target="../media/image24.svg"/><Relationship Id="rId5" Type="http://schemas.openxmlformats.org/officeDocument/2006/relationships/notesSlide" Target="../notesSlides/notesSlide6.xml"/><Relationship Id="rId10" Type="http://schemas.openxmlformats.org/officeDocument/2006/relationships/image" Target="../media/image23.png"/><Relationship Id="rId4" Type="http://schemas.openxmlformats.org/officeDocument/2006/relationships/slideLayout" Target="../slideLayouts/slideLayout3.xml"/><Relationship Id="rId9" Type="http://schemas.openxmlformats.org/officeDocument/2006/relationships/image" Target="../media/image22.sv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30.xml"/><Relationship Id="rId7" Type="http://schemas.openxmlformats.org/officeDocument/2006/relationships/image" Target="../media/image1.emf"/><Relationship Id="rId2" Type="http://schemas.openxmlformats.org/officeDocument/2006/relationships/tags" Target="../tags/tag29.xml"/><Relationship Id="rId1" Type="http://schemas.openxmlformats.org/officeDocument/2006/relationships/vmlDrawing" Target="../drawings/vmlDrawing15.vml"/><Relationship Id="rId6" Type="http://schemas.openxmlformats.org/officeDocument/2006/relationships/oleObject" Target="../embeddings/oleObject15.bin"/><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microsoft.com/office/2007/relationships/hdphoto" Target="../media/hdphoto3.wdp"/><Relationship Id="rId3" Type="http://schemas.openxmlformats.org/officeDocument/2006/relationships/tags" Target="../tags/tag32.xml"/><Relationship Id="rId7" Type="http://schemas.openxmlformats.org/officeDocument/2006/relationships/image" Target="../media/image1.emf"/><Relationship Id="rId12" Type="http://schemas.openxmlformats.org/officeDocument/2006/relationships/image" Target="../media/image30.png"/><Relationship Id="rId2" Type="http://schemas.openxmlformats.org/officeDocument/2006/relationships/tags" Target="../tags/tag31.xml"/><Relationship Id="rId1" Type="http://schemas.openxmlformats.org/officeDocument/2006/relationships/vmlDrawing" Target="../drawings/vmlDrawing16.vml"/><Relationship Id="rId6" Type="http://schemas.openxmlformats.org/officeDocument/2006/relationships/oleObject" Target="../embeddings/oleObject16.bin"/><Relationship Id="rId11" Type="http://schemas.microsoft.com/office/2007/relationships/hdphoto" Target="../media/hdphoto2.wdp"/><Relationship Id="rId5" Type="http://schemas.openxmlformats.org/officeDocument/2006/relationships/notesSlide" Target="../notesSlides/notesSlide8.xml"/><Relationship Id="rId10" Type="http://schemas.openxmlformats.org/officeDocument/2006/relationships/image" Target="../media/image29.png"/><Relationship Id="rId4" Type="http://schemas.openxmlformats.org/officeDocument/2006/relationships/slideLayout" Target="../slideLayouts/slideLayout3.xml"/><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060FAFDE-2256-4C71-AC3E-D48901EE9C54}"/>
              </a:ext>
            </a:extLst>
          </p:cNvPr>
          <p:cNvGraphicFramePr>
            <a:graphicFrameLocks noChangeAspect="1"/>
          </p:cNvGraphicFramePr>
          <p:nvPr>
            <p:custDataLst>
              <p:tags r:id="rId2"/>
            </p:custDataLst>
            <p:extLst>
              <p:ext uri="{D42A27DB-BD31-4B8C-83A1-F6EECF244321}">
                <p14:modId xmlns:p14="http://schemas.microsoft.com/office/powerpoint/2010/main" val="18385506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00" name="think-cell Slide" r:id="rId4" imgW="353" imgH="359" progId="TCLayout.ActiveDocument.1">
                  <p:embed/>
                </p:oleObj>
              </mc:Choice>
              <mc:Fallback>
                <p:oleObj name="think-cell Slide" r:id="rId4" imgW="353" imgH="359" progId="TCLayout.ActiveDocument.1">
                  <p:embed/>
                  <p:pic>
                    <p:nvPicPr>
                      <p:cNvPr id="10" name="Object 9" hidden="1">
                        <a:extLst>
                          <a:ext uri="{FF2B5EF4-FFF2-40B4-BE49-F238E27FC236}">
                            <a16:creationId xmlns:a16="http://schemas.microsoft.com/office/drawing/2014/main" id="{060FAFDE-2256-4C71-AC3E-D48901EE9C5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5">
            <a:extLst>
              <a:ext uri="{FF2B5EF4-FFF2-40B4-BE49-F238E27FC236}">
                <a16:creationId xmlns:a16="http://schemas.microsoft.com/office/drawing/2014/main" id="{408C4400-0DF8-4325-98A7-7236B4F88305}"/>
              </a:ext>
            </a:extLst>
          </p:cNvPr>
          <p:cNvSpPr>
            <a:spLocks noGrp="1"/>
          </p:cNvSpPr>
          <p:nvPr>
            <p:ph type="ctrTitle"/>
          </p:nvPr>
        </p:nvSpPr>
        <p:spPr/>
        <p:txBody>
          <a:bodyPr/>
          <a:lstStyle/>
          <a:p>
            <a:endParaRPr lang="en-US"/>
          </a:p>
        </p:txBody>
      </p:sp>
      <p:sp>
        <p:nvSpPr>
          <p:cNvPr id="7" name="Subtitle 6">
            <a:extLst>
              <a:ext uri="{FF2B5EF4-FFF2-40B4-BE49-F238E27FC236}">
                <a16:creationId xmlns:a16="http://schemas.microsoft.com/office/drawing/2014/main" id="{02E73D07-7AF5-4D0C-88DC-91D2FA255678}"/>
              </a:ext>
            </a:extLst>
          </p:cNvPr>
          <p:cNvSpPr>
            <a:spLocks noGrp="1"/>
          </p:cNvSpPr>
          <p:nvPr>
            <p:ph type="subTitle" idx="1"/>
          </p:nvPr>
        </p:nvSpPr>
        <p:spPr/>
        <p:txBody>
          <a:bodyPr/>
          <a:lstStyle/>
          <a:p>
            <a:endParaRPr lang="en-US"/>
          </a:p>
        </p:txBody>
      </p:sp>
      <p:pic>
        <p:nvPicPr>
          <p:cNvPr id="4" name="Picture 3">
            <a:extLst>
              <a:ext uri="{FF2B5EF4-FFF2-40B4-BE49-F238E27FC236}">
                <a16:creationId xmlns:a16="http://schemas.microsoft.com/office/drawing/2014/main" id="{799D0110-D366-4C8E-B0C2-3BAFBD8F655C}"/>
              </a:ext>
            </a:extLst>
          </p:cNvPr>
          <p:cNvPicPr>
            <a:picLocks noChangeAspect="1"/>
          </p:cNvPicPr>
          <p:nvPr/>
        </p:nvPicPr>
        <p:blipFill rotWithShape="1">
          <a:blip r:embed="rId6">
            <a:extLst>
              <a:ext uri="{28A0092B-C50C-407E-A947-70E740481C1C}">
                <a14:useLocalDpi xmlns:a14="http://schemas.microsoft.com/office/drawing/2010/main" val="0"/>
              </a:ext>
            </a:extLst>
          </a:blip>
          <a:srcRect t="4963"/>
          <a:stretch/>
        </p:blipFill>
        <p:spPr bwMode="auto">
          <a:xfrm>
            <a:off x="478311" y="24581"/>
            <a:ext cx="11201400" cy="597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
            <a:extLst>
              <a:ext uri="{FF2B5EF4-FFF2-40B4-BE49-F238E27FC236}">
                <a16:creationId xmlns:a16="http://schemas.microsoft.com/office/drawing/2014/main" id="{410DCEB0-4A6C-41A9-AF3B-D3DF9435E71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7211" y="303931"/>
            <a:ext cx="4439478" cy="449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1AD0879D-4755-4C73-BE09-8D181AF62321}"/>
              </a:ext>
            </a:extLst>
          </p:cNvPr>
          <p:cNvSpPr/>
          <p:nvPr/>
        </p:nvSpPr>
        <p:spPr>
          <a:xfrm>
            <a:off x="0" y="5236125"/>
            <a:ext cx="12192000" cy="1655762"/>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Subtitle 2">
            <a:extLst>
              <a:ext uri="{FF2B5EF4-FFF2-40B4-BE49-F238E27FC236}">
                <a16:creationId xmlns:a16="http://schemas.microsoft.com/office/drawing/2014/main" id="{97B9D846-AF0A-49F8-AE83-E73A263E3BBB}"/>
              </a:ext>
            </a:extLst>
          </p:cNvPr>
          <p:cNvSpPr txBox="1">
            <a:spLocks/>
          </p:cNvSpPr>
          <p:nvPr/>
        </p:nvSpPr>
        <p:spPr>
          <a:xfrm>
            <a:off x="1428108" y="5820123"/>
            <a:ext cx="9335784" cy="1041284"/>
          </a:xfrm>
          <a:prstGeom prst="rect">
            <a:avLst/>
          </a:prstGeom>
        </p:spPr>
        <p:txBody>
          <a:bodyPr vert="horz" lIns="0" tIns="0" rIns="0" bIns="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a:solidFill>
                  <a:schemeClr val="bg1"/>
                </a:solidFill>
                <a:latin typeface="Century Gothic" panose="020B0502020202020204" pitchFamily="34" charset="0"/>
              </a:rPr>
              <a:t>April 21</a:t>
            </a:r>
            <a:r>
              <a:rPr lang="en-US" baseline="30000">
                <a:solidFill>
                  <a:schemeClr val="bg1"/>
                </a:solidFill>
                <a:latin typeface="Century Gothic" panose="020B0502020202020204" pitchFamily="34" charset="0"/>
              </a:rPr>
              <a:t>st</a:t>
            </a:r>
            <a:r>
              <a:rPr lang="en-US">
                <a:solidFill>
                  <a:schemeClr val="bg1"/>
                </a:solidFill>
                <a:latin typeface="Century Gothic" panose="020B0502020202020204" pitchFamily="34" charset="0"/>
              </a:rPr>
              <a:t>, 2022</a:t>
            </a:r>
          </a:p>
          <a:p>
            <a:pPr>
              <a:lnSpc>
                <a:spcPct val="100000"/>
              </a:lnSpc>
              <a:spcBef>
                <a:spcPts val="0"/>
              </a:spcBef>
            </a:pPr>
            <a:endParaRPr lang="en-US" sz="2000">
              <a:solidFill>
                <a:schemeClr val="bg1"/>
              </a:solidFill>
              <a:latin typeface="Century Gothic" panose="020B0502020202020204" pitchFamily="34" charset="0"/>
            </a:endParaRPr>
          </a:p>
          <a:p>
            <a:pPr>
              <a:lnSpc>
                <a:spcPct val="100000"/>
              </a:lnSpc>
              <a:spcBef>
                <a:spcPts val="0"/>
              </a:spcBef>
            </a:pPr>
            <a:r>
              <a:rPr lang="en-US" i="1">
                <a:solidFill>
                  <a:schemeClr val="bg1"/>
                </a:solidFill>
                <a:latin typeface="Century Gothic" panose="020B0502020202020204" pitchFamily="34" charset="0"/>
              </a:rPr>
              <a:t>For discussion purposes only</a:t>
            </a:r>
          </a:p>
        </p:txBody>
      </p:sp>
      <p:sp>
        <p:nvSpPr>
          <p:cNvPr id="13" name="Title 1">
            <a:extLst>
              <a:ext uri="{FF2B5EF4-FFF2-40B4-BE49-F238E27FC236}">
                <a16:creationId xmlns:a16="http://schemas.microsoft.com/office/drawing/2014/main" id="{344B3112-32C0-49F5-B386-8AF6FD9A9472}"/>
              </a:ext>
            </a:extLst>
          </p:cNvPr>
          <p:cNvSpPr txBox="1">
            <a:spLocks/>
          </p:cNvSpPr>
          <p:nvPr/>
        </p:nvSpPr>
        <p:spPr>
          <a:xfrm>
            <a:off x="0" y="5256106"/>
            <a:ext cx="12192000" cy="58477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n-US" sz="3200" b="1">
                <a:solidFill>
                  <a:schemeClr val="bg1"/>
                </a:solidFill>
                <a:latin typeface="Century Gothic"/>
              </a:rPr>
              <a:t>Advisory Council Presentation: Sierra Leone</a:t>
            </a:r>
          </a:p>
        </p:txBody>
      </p:sp>
    </p:spTree>
    <p:extLst>
      <p:ext uri="{BB962C8B-B14F-4D97-AF65-F5344CB8AC3E}">
        <p14:creationId xmlns:p14="http://schemas.microsoft.com/office/powerpoint/2010/main" val="149513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6"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a:lstStyle/>
          <a:p>
            <a:r>
              <a:rPr lang="en-US" dirty="0"/>
              <a:t>PSP: The government is looking to bring PSP in EDSA, specifically through an O&amp;M “</a:t>
            </a:r>
            <a:r>
              <a:rPr lang="en-US" i="1" dirty="0"/>
              <a:t>concession”</a:t>
            </a:r>
          </a:p>
        </p:txBody>
      </p:sp>
      <p:pic>
        <p:nvPicPr>
          <p:cNvPr id="4" name="Picture 3">
            <a:extLst>
              <a:ext uri="{FF2B5EF4-FFF2-40B4-BE49-F238E27FC236}">
                <a16:creationId xmlns:a16="http://schemas.microsoft.com/office/drawing/2014/main" id="{927CFEAB-4EF3-4156-8752-E3A00F4472B4}"/>
              </a:ext>
            </a:extLst>
          </p:cNvPr>
          <p:cNvPicPr>
            <a:picLocks noChangeAspect="1"/>
          </p:cNvPicPr>
          <p:nvPr/>
        </p:nvPicPr>
        <p:blipFill>
          <a:blip r:embed="rId8"/>
          <a:stretch>
            <a:fillRect/>
          </a:stretch>
        </p:blipFill>
        <p:spPr>
          <a:xfrm>
            <a:off x="1849119" y="1791396"/>
            <a:ext cx="8679023" cy="4909437"/>
          </a:xfrm>
          <a:prstGeom prst="rect">
            <a:avLst/>
          </a:prstGeom>
        </p:spPr>
      </p:pic>
      <p:sp>
        <p:nvSpPr>
          <p:cNvPr id="5" name="TextBox 4">
            <a:extLst>
              <a:ext uri="{FF2B5EF4-FFF2-40B4-BE49-F238E27FC236}">
                <a16:creationId xmlns:a16="http://schemas.microsoft.com/office/drawing/2014/main" id="{518A5C18-D99A-400C-9857-CC522ED2846F}"/>
              </a:ext>
            </a:extLst>
          </p:cNvPr>
          <p:cNvSpPr txBox="1"/>
          <p:nvPr/>
        </p:nvSpPr>
        <p:spPr>
          <a:xfrm>
            <a:off x="1463298" y="1344528"/>
            <a:ext cx="9450664" cy="523220"/>
          </a:xfrm>
          <a:prstGeom prst="rect">
            <a:avLst/>
          </a:prstGeom>
          <a:noFill/>
        </p:spPr>
        <p:txBody>
          <a:bodyPr wrap="none" lIns="0" rtlCol="0">
            <a:spAutoFit/>
          </a:bodyPr>
          <a:lstStyle/>
          <a:p>
            <a:pPr algn="l"/>
            <a:r>
              <a:rPr lang="en-US" sz="1400" i="1"/>
              <a:t>In November 2021, the Government of Sierra Leone published initial findings from an assessment exploring</a:t>
            </a:r>
          </a:p>
          <a:p>
            <a:pPr algn="l"/>
            <a:r>
              <a:rPr lang="en-US" sz="1400" i="1"/>
              <a:t>the potential private sector participation (PSP) options for EDSA. Their options and evaluations are as follows:</a:t>
            </a:r>
          </a:p>
        </p:txBody>
      </p:sp>
    </p:spTree>
    <p:extLst>
      <p:ext uri="{BB962C8B-B14F-4D97-AF65-F5344CB8AC3E}">
        <p14:creationId xmlns:p14="http://schemas.microsoft.com/office/powerpoint/2010/main" val="1029385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40"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a:lstStyle/>
          <a:p>
            <a:r>
              <a:rPr lang="en-US"/>
              <a:t>PSP: FIT commissioned Dalberg to help our thinking in supporting the GoSL timeline through best practices</a:t>
            </a:r>
            <a:endParaRPr lang="en-US" i="1"/>
          </a:p>
        </p:txBody>
      </p:sp>
      <p:sp>
        <p:nvSpPr>
          <p:cNvPr id="7" name="Rectangle: Rounded Corners 6">
            <a:extLst>
              <a:ext uri="{FF2B5EF4-FFF2-40B4-BE49-F238E27FC236}">
                <a16:creationId xmlns:a16="http://schemas.microsoft.com/office/drawing/2014/main" id="{5F1BF419-0A15-4E39-9456-92F67589BE7A}"/>
              </a:ext>
            </a:extLst>
          </p:cNvPr>
          <p:cNvSpPr/>
          <p:nvPr/>
        </p:nvSpPr>
        <p:spPr>
          <a:xfrm>
            <a:off x="2032001" y="6221816"/>
            <a:ext cx="8126570" cy="612934"/>
          </a:xfrm>
          <a:prstGeom prst="roundRect">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wrap="square" lIns="0" tIns="0" rIns="0" bIns="0" rtlCol="0" anchor="ctr">
            <a:spAutoFit/>
          </a:bodyPr>
          <a:lstStyle/>
          <a:p>
            <a:pPr algn="ctr">
              <a:spcBef>
                <a:spcPts val="600"/>
              </a:spcBef>
              <a:buClr>
                <a:srgbClr val="002060"/>
              </a:buClr>
            </a:pPr>
            <a:r>
              <a:rPr lang="en-US" b="1" i="1">
                <a:solidFill>
                  <a:schemeClr val="bg1"/>
                </a:solidFill>
              </a:rPr>
              <a:t>Several success factors should be kept in mind and the GoSL timeline proposed might be subject to pitfalls if GoSL moves too quickly</a:t>
            </a:r>
          </a:p>
        </p:txBody>
      </p:sp>
      <p:pic>
        <p:nvPicPr>
          <p:cNvPr id="12" name="Picture 11">
            <a:extLst>
              <a:ext uri="{FF2B5EF4-FFF2-40B4-BE49-F238E27FC236}">
                <a16:creationId xmlns:a16="http://schemas.microsoft.com/office/drawing/2014/main" id="{DBE586FD-D37D-4F31-A4A2-F06DD6130C26}"/>
              </a:ext>
            </a:extLst>
          </p:cNvPr>
          <p:cNvPicPr>
            <a:picLocks noChangeAspect="1"/>
          </p:cNvPicPr>
          <p:nvPr/>
        </p:nvPicPr>
        <p:blipFill>
          <a:blip r:embed="rId8"/>
          <a:stretch>
            <a:fillRect/>
          </a:stretch>
        </p:blipFill>
        <p:spPr>
          <a:xfrm>
            <a:off x="2264229" y="1296212"/>
            <a:ext cx="7717972" cy="4925604"/>
          </a:xfrm>
          <a:prstGeom prst="rect">
            <a:avLst/>
          </a:prstGeom>
        </p:spPr>
      </p:pic>
    </p:spTree>
    <p:extLst>
      <p:ext uri="{BB962C8B-B14F-4D97-AF65-F5344CB8AC3E}">
        <p14:creationId xmlns:p14="http://schemas.microsoft.com/office/powerpoint/2010/main" val="2969505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64"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a:lstStyle/>
          <a:p>
            <a:r>
              <a:rPr lang="en-US" dirty="0"/>
              <a:t>PSP: As PSP evolves there are several areas we are working to resolve for an O&amp;M concession to be successful</a:t>
            </a:r>
            <a:endParaRPr lang="en-US" i="1" dirty="0"/>
          </a:p>
        </p:txBody>
      </p:sp>
      <p:sp>
        <p:nvSpPr>
          <p:cNvPr id="7" name="Rectangle: Rounded Corners 6">
            <a:extLst>
              <a:ext uri="{FF2B5EF4-FFF2-40B4-BE49-F238E27FC236}">
                <a16:creationId xmlns:a16="http://schemas.microsoft.com/office/drawing/2014/main" id="{5F1BF419-0A15-4E39-9456-92F67589BE7A}"/>
              </a:ext>
            </a:extLst>
          </p:cNvPr>
          <p:cNvSpPr/>
          <p:nvPr/>
        </p:nvSpPr>
        <p:spPr>
          <a:xfrm>
            <a:off x="2032001" y="6221816"/>
            <a:ext cx="8126570" cy="612934"/>
          </a:xfrm>
          <a:prstGeom prst="roundRect">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wrap="square" lIns="0" tIns="0" rIns="0" bIns="0" rtlCol="0" anchor="ctr">
            <a:spAutoFit/>
          </a:bodyPr>
          <a:lstStyle/>
          <a:p>
            <a:pPr algn="ctr">
              <a:spcBef>
                <a:spcPts val="600"/>
              </a:spcBef>
              <a:buClr>
                <a:srgbClr val="002060"/>
              </a:buClr>
            </a:pPr>
            <a:r>
              <a:rPr lang="en-US" b="1" i="1">
                <a:solidFill>
                  <a:schemeClr val="bg1"/>
                </a:solidFill>
              </a:rPr>
              <a:t>The country team is proactively working with the compact development unit to express MCC concerns and strengthen the process for all parties</a:t>
            </a:r>
          </a:p>
        </p:txBody>
      </p:sp>
      <p:pic>
        <p:nvPicPr>
          <p:cNvPr id="3" name="Picture 2">
            <a:extLst>
              <a:ext uri="{FF2B5EF4-FFF2-40B4-BE49-F238E27FC236}">
                <a16:creationId xmlns:a16="http://schemas.microsoft.com/office/drawing/2014/main" id="{E41155D6-0C2F-442C-B961-88B88CCADB55}"/>
              </a:ext>
            </a:extLst>
          </p:cNvPr>
          <p:cNvPicPr>
            <a:picLocks noChangeAspect="1"/>
          </p:cNvPicPr>
          <p:nvPr/>
        </p:nvPicPr>
        <p:blipFill>
          <a:blip r:embed="rId8"/>
          <a:stretch>
            <a:fillRect/>
          </a:stretch>
        </p:blipFill>
        <p:spPr>
          <a:xfrm>
            <a:off x="1645920" y="1307994"/>
            <a:ext cx="8924789" cy="4873182"/>
          </a:xfrm>
          <a:prstGeom prst="rect">
            <a:avLst/>
          </a:prstGeom>
        </p:spPr>
      </p:pic>
    </p:spTree>
    <p:extLst>
      <p:ext uri="{BB962C8B-B14F-4D97-AF65-F5344CB8AC3E}">
        <p14:creationId xmlns:p14="http://schemas.microsoft.com/office/powerpoint/2010/main" val="3286858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12"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a:lstStyle/>
          <a:p>
            <a:r>
              <a:rPr lang="en-US"/>
              <a:t>PSP: Decreasing generation costs and increasing tariffs are essential to reduce EDSA’s reliance on subsidies</a:t>
            </a:r>
          </a:p>
        </p:txBody>
      </p:sp>
      <p:pic>
        <p:nvPicPr>
          <p:cNvPr id="3" name="Picture 2">
            <a:extLst>
              <a:ext uri="{FF2B5EF4-FFF2-40B4-BE49-F238E27FC236}">
                <a16:creationId xmlns:a16="http://schemas.microsoft.com/office/drawing/2014/main" id="{9F6790F6-51E7-434E-A429-6F78639A053A}"/>
              </a:ext>
            </a:extLst>
          </p:cNvPr>
          <p:cNvPicPr>
            <a:picLocks noChangeAspect="1"/>
          </p:cNvPicPr>
          <p:nvPr/>
        </p:nvPicPr>
        <p:blipFill>
          <a:blip r:embed="rId8"/>
          <a:stretch>
            <a:fillRect/>
          </a:stretch>
        </p:blipFill>
        <p:spPr>
          <a:xfrm>
            <a:off x="1960880" y="1341687"/>
            <a:ext cx="8633475" cy="5435033"/>
          </a:xfrm>
          <a:prstGeom prst="rect">
            <a:avLst/>
          </a:prstGeom>
        </p:spPr>
      </p:pic>
    </p:spTree>
    <p:extLst>
      <p:ext uri="{BB962C8B-B14F-4D97-AF65-F5344CB8AC3E}">
        <p14:creationId xmlns:p14="http://schemas.microsoft.com/office/powerpoint/2010/main" val="176179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8"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a:lstStyle/>
          <a:p>
            <a:r>
              <a:rPr lang="en-US"/>
              <a:t>PSP: There are a range of distribution investment needs moving forward and it is unclear who will be responsible</a:t>
            </a:r>
          </a:p>
        </p:txBody>
      </p:sp>
      <p:pic>
        <p:nvPicPr>
          <p:cNvPr id="11" name="Picture 10">
            <a:extLst>
              <a:ext uri="{FF2B5EF4-FFF2-40B4-BE49-F238E27FC236}">
                <a16:creationId xmlns:a16="http://schemas.microsoft.com/office/drawing/2014/main" id="{C2BA1DD7-942B-49A3-B45C-C3DF842C38EA}"/>
              </a:ext>
            </a:extLst>
          </p:cNvPr>
          <p:cNvPicPr>
            <a:picLocks noChangeAspect="1"/>
          </p:cNvPicPr>
          <p:nvPr/>
        </p:nvPicPr>
        <p:blipFill rotWithShape="1">
          <a:blip r:embed="rId8"/>
          <a:srcRect t="12333"/>
          <a:stretch/>
        </p:blipFill>
        <p:spPr>
          <a:xfrm>
            <a:off x="991342" y="1329118"/>
            <a:ext cx="10650639" cy="3475795"/>
          </a:xfrm>
          <a:prstGeom prst="rect">
            <a:avLst/>
          </a:prstGeom>
        </p:spPr>
      </p:pic>
      <p:sp>
        <p:nvSpPr>
          <p:cNvPr id="13" name="Rectangle: Rounded Corners 12">
            <a:extLst>
              <a:ext uri="{FF2B5EF4-FFF2-40B4-BE49-F238E27FC236}">
                <a16:creationId xmlns:a16="http://schemas.microsoft.com/office/drawing/2014/main" id="{DAA63DA2-FF16-4A1D-B82C-3F537825240A}"/>
              </a:ext>
            </a:extLst>
          </p:cNvPr>
          <p:cNvSpPr/>
          <p:nvPr/>
        </p:nvSpPr>
        <p:spPr>
          <a:xfrm>
            <a:off x="1320801" y="6087899"/>
            <a:ext cx="9113520" cy="612934"/>
          </a:xfrm>
          <a:prstGeom prst="roundRect">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wrap="square" lIns="0" tIns="0" rIns="0" bIns="0" rtlCol="0" anchor="ctr">
            <a:spAutoFit/>
          </a:bodyPr>
          <a:lstStyle/>
          <a:p>
            <a:pPr algn="ctr">
              <a:spcBef>
                <a:spcPts val="600"/>
              </a:spcBef>
              <a:buClr>
                <a:srgbClr val="002060"/>
              </a:buClr>
            </a:pPr>
            <a:r>
              <a:rPr lang="en-US" b="1" i="1">
                <a:solidFill>
                  <a:schemeClr val="bg1"/>
                </a:solidFill>
              </a:rPr>
              <a:t>If left unresolved lack of clarity w/r/t responsibility for investing in each component of distribution leads to investment challenges and potentially disputes</a:t>
            </a:r>
          </a:p>
        </p:txBody>
      </p:sp>
      <p:sp>
        <p:nvSpPr>
          <p:cNvPr id="12" name="Rectangle 11">
            <a:extLst>
              <a:ext uri="{FF2B5EF4-FFF2-40B4-BE49-F238E27FC236}">
                <a16:creationId xmlns:a16="http://schemas.microsoft.com/office/drawing/2014/main" id="{D255DFCE-9A7C-48F6-B0EE-98DAEBB51FAA}"/>
              </a:ext>
            </a:extLst>
          </p:cNvPr>
          <p:cNvSpPr/>
          <p:nvPr/>
        </p:nvSpPr>
        <p:spPr>
          <a:xfrm>
            <a:off x="1320800" y="4831985"/>
            <a:ext cx="1477724" cy="507598"/>
          </a:xfrm>
          <a:prstGeom prst="rect">
            <a:avLst/>
          </a:prstGeom>
          <a:solidFill>
            <a:srgbClr val="00206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234BAA67-B3CD-4F8F-989E-0135EA1C58A1}"/>
              </a:ext>
            </a:extLst>
          </p:cNvPr>
          <p:cNvSpPr/>
          <p:nvPr/>
        </p:nvSpPr>
        <p:spPr>
          <a:xfrm>
            <a:off x="1320800" y="5393546"/>
            <a:ext cx="1477723" cy="494861"/>
          </a:xfrm>
          <a:prstGeom prst="rect">
            <a:avLst/>
          </a:prstGeom>
          <a:solidFill>
            <a:srgbClr val="00206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B62F1974-FB69-4821-93A3-83669B8FE757}"/>
              </a:ext>
            </a:extLst>
          </p:cNvPr>
          <p:cNvSpPr txBox="1"/>
          <p:nvPr/>
        </p:nvSpPr>
        <p:spPr>
          <a:xfrm>
            <a:off x="1517434" y="4952376"/>
            <a:ext cx="1240340" cy="307777"/>
          </a:xfrm>
          <a:prstGeom prst="rect">
            <a:avLst/>
          </a:prstGeom>
          <a:noFill/>
        </p:spPr>
        <p:txBody>
          <a:bodyPr wrap="none" lIns="0" rtlCol="0">
            <a:spAutoFit/>
          </a:bodyPr>
          <a:lstStyle/>
          <a:p>
            <a:pPr algn="l"/>
            <a:r>
              <a:rPr lang="en-US" sz="1400" b="1" i="1" u="none" strike="noStrike" baseline="0">
                <a:solidFill>
                  <a:srgbClr val="92D050"/>
                </a:solidFill>
                <a:latin typeface="Calibri" panose="020F0502020204030204" pitchFamily="34" charset="0"/>
                <a:cs typeface="Calibri" panose="020F0502020204030204" pitchFamily="34" charset="0"/>
              </a:rPr>
              <a:t>Concessionaire </a:t>
            </a:r>
            <a:endParaRPr lang="en-US" sz="1100" b="1" i="1">
              <a:solidFill>
                <a:srgbClr val="92D050"/>
              </a:solidFill>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A31D0A74-B2E0-4139-908A-83DB9F14AD02}"/>
              </a:ext>
            </a:extLst>
          </p:cNvPr>
          <p:cNvSpPr txBox="1"/>
          <p:nvPr/>
        </p:nvSpPr>
        <p:spPr>
          <a:xfrm>
            <a:off x="1800317" y="5463375"/>
            <a:ext cx="621324" cy="338554"/>
          </a:xfrm>
          <a:prstGeom prst="rect">
            <a:avLst/>
          </a:prstGeom>
          <a:noFill/>
        </p:spPr>
        <p:txBody>
          <a:bodyPr wrap="none" lIns="0" rtlCol="0">
            <a:spAutoFit/>
          </a:bodyPr>
          <a:lstStyle/>
          <a:p>
            <a:pPr algn="l"/>
            <a:r>
              <a:rPr lang="en-US" sz="1600" b="1" i="1" u="none" strike="noStrike" baseline="0">
                <a:solidFill>
                  <a:schemeClr val="bg1">
                    <a:lumMod val="95000"/>
                  </a:schemeClr>
                </a:solidFill>
                <a:latin typeface="Calibri" panose="020F0502020204030204" pitchFamily="34" charset="0"/>
                <a:cs typeface="Calibri" panose="020F0502020204030204" pitchFamily="34" charset="0"/>
              </a:rPr>
              <a:t>Donor</a:t>
            </a:r>
            <a:endParaRPr lang="en-US" sz="1100" b="1" i="1">
              <a:solidFill>
                <a:schemeClr val="bg1">
                  <a:lumMod val="95000"/>
                </a:schemeClr>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92AF37C1-2D7F-4521-9E24-C67A7F7B5677}"/>
              </a:ext>
            </a:extLst>
          </p:cNvPr>
          <p:cNvSpPr txBox="1"/>
          <p:nvPr/>
        </p:nvSpPr>
        <p:spPr>
          <a:xfrm>
            <a:off x="3760794" y="4935180"/>
            <a:ext cx="271869" cy="307777"/>
          </a:xfrm>
          <a:prstGeom prst="rect">
            <a:avLst/>
          </a:prstGeom>
          <a:noFill/>
        </p:spPr>
        <p:txBody>
          <a:bodyPr wrap="none" lIns="0" rtlCol="0">
            <a:spAutoFit/>
          </a:bodyPr>
          <a:lstStyle/>
          <a:p>
            <a:pPr algn="l"/>
            <a:r>
              <a:rPr lang="en-US" sz="1400" b="1" i="1" u="none" strike="noStrike" baseline="0">
                <a:solidFill>
                  <a:sysClr val="windowText" lastClr="000000"/>
                </a:solidFill>
                <a:latin typeface="Lato" panose="020F0502020204030203" pitchFamily="34" charset="0"/>
              </a:rPr>
              <a:t>all</a:t>
            </a:r>
            <a:endParaRPr lang="en-US" sz="1100" b="1" i="1">
              <a:solidFill>
                <a:sysClr val="windowText" lastClr="000000"/>
              </a:solidFill>
            </a:endParaRPr>
          </a:p>
        </p:txBody>
      </p:sp>
      <p:sp>
        <p:nvSpPr>
          <p:cNvPr id="21" name="TextBox 20">
            <a:extLst>
              <a:ext uri="{FF2B5EF4-FFF2-40B4-BE49-F238E27FC236}">
                <a16:creationId xmlns:a16="http://schemas.microsoft.com/office/drawing/2014/main" id="{966D1E57-5D4F-4C4C-A6D7-40B34A4AFA6D}"/>
              </a:ext>
            </a:extLst>
          </p:cNvPr>
          <p:cNvSpPr txBox="1"/>
          <p:nvPr/>
        </p:nvSpPr>
        <p:spPr>
          <a:xfrm>
            <a:off x="5960064" y="4868261"/>
            <a:ext cx="271869" cy="461665"/>
          </a:xfrm>
          <a:prstGeom prst="rect">
            <a:avLst/>
          </a:prstGeom>
          <a:noFill/>
        </p:spPr>
        <p:txBody>
          <a:bodyPr wrap="square" lIns="0" rtlCol="0">
            <a:spAutoFit/>
          </a:bodyPr>
          <a:lstStyle/>
          <a:p>
            <a:pPr algn="ctr"/>
            <a:r>
              <a:rPr lang="en-US" sz="2400" b="1" i="1" u="none" strike="noStrike" baseline="0">
                <a:solidFill>
                  <a:sysClr val="windowText" lastClr="000000"/>
                </a:solidFill>
                <a:latin typeface="Lato" panose="020F0502020204030203" pitchFamily="34" charset="0"/>
              </a:rPr>
              <a:t>?</a:t>
            </a:r>
            <a:endParaRPr lang="en-US" b="1" i="1">
              <a:solidFill>
                <a:sysClr val="windowText" lastClr="000000"/>
              </a:solidFill>
            </a:endParaRPr>
          </a:p>
        </p:txBody>
      </p:sp>
      <p:sp>
        <p:nvSpPr>
          <p:cNvPr id="22" name="TextBox 21">
            <a:extLst>
              <a:ext uri="{FF2B5EF4-FFF2-40B4-BE49-F238E27FC236}">
                <a16:creationId xmlns:a16="http://schemas.microsoft.com/office/drawing/2014/main" id="{0C859305-251E-4F62-831E-6C6DDA3E1C30}"/>
              </a:ext>
            </a:extLst>
          </p:cNvPr>
          <p:cNvSpPr txBox="1"/>
          <p:nvPr/>
        </p:nvSpPr>
        <p:spPr>
          <a:xfrm>
            <a:off x="5941369" y="5333355"/>
            <a:ext cx="271869" cy="461665"/>
          </a:xfrm>
          <a:prstGeom prst="rect">
            <a:avLst/>
          </a:prstGeom>
          <a:noFill/>
        </p:spPr>
        <p:txBody>
          <a:bodyPr wrap="square" lIns="0" rtlCol="0">
            <a:spAutoFit/>
          </a:bodyPr>
          <a:lstStyle/>
          <a:p>
            <a:pPr algn="ctr"/>
            <a:r>
              <a:rPr lang="en-US" sz="2400" b="1" i="1" u="none" strike="noStrike" baseline="0">
                <a:solidFill>
                  <a:sysClr val="windowText" lastClr="000000"/>
                </a:solidFill>
                <a:latin typeface="Lato" panose="020F0502020204030203" pitchFamily="34" charset="0"/>
              </a:rPr>
              <a:t>?</a:t>
            </a:r>
            <a:endParaRPr lang="en-US" b="1" i="1">
              <a:solidFill>
                <a:sysClr val="windowText" lastClr="000000"/>
              </a:solidFill>
            </a:endParaRPr>
          </a:p>
        </p:txBody>
      </p:sp>
      <p:sp>
        <p:nvSpPr>
          <p:cNvPr id="23" name="TextBox 22">
            <a:extLst>
              <a:ext uri="{FF2B5EF4-FFF2-40B4-BE49-F238E27FC236}">
                <a16:creationId xmlns:a16="http://schemas.microsoft.com/office/drawing/2014/main" id="{1B60F8C4-988C-46A0-AD85-D60D8C16D3BB}"/>
              </a:ext>
            </a:extLst>
          </p:cNvPr>
          <p:cNvSpPr txBox="1"/>
          <p:nvPr/>
        </p:nvSpPr>
        <p:spPr>
          <a:xfrm>
            <a:off x="7873303" y="5348521"/>
            <a:ext cx="271869" cy="461665"/>
          </a:xfrm>
          <a:prstGeom prst="rect">
            <a:avLst/>
          </a:prstGeom>
          <a:noFill/>
        </p:spPr>
        <p:txBody>
          <a:bodyPr wrap="square" lIns="0" rtlCol="0">
            <a:spAutoFit/>
          </a:bodyPr>
          <a:lstStyle/>
          <a:p>
            <a:pPr algn="ctr"/>
            <a:r>
              <a:rPr lang="en-US" sz="2400" b="1" i="1" u="none" strike="noStrike" baseline="0">
                <a:solidFill>
                  <a:sysClr val="windowText" lastClr="000000"/>
                </a:solidFill>
                <a:latin typeface="Lato" panose="020F0502020204030203" pitchFamily="34" charset="0"/>
              </a:rPr>
              <a:t>?</a:t>
            </a:r>
            <a:endParaRPr lang="en-US" b="1" i="1">
              <a:solidFill>
                <a:sysClr val="windowText" lastClr="000000"/>
              </a:solidFill>
            </a:endParaRPr>
          </a:p>
        </p:txBody>
      </p:sp>
      <p:sp>
        <p:nvSpPr>
          <p:cNvPr id="24" name="TextBox 23">
            <a:extLst>
              <a:ext uri="{FF2B5EF4-FFF2-40B4-BE49-F238E27FC236}">
                <a16:creationId xmlns:a16="http://schemas.microsoft.com/office/drawing/2014/main" id="{ABAD85BD-2269-411F-9EBD-DF880A6283D6}"/>
              </a:ext>
            </a:extLst>
          </p:cNvPr>
          <p:cNvSpPr txBox="1"/>
          <p:nvPr/>
        </p:nvSpPr>
        <p:spPr>
          <a:xfrm>
            <a:off x="3682402" y="5407756"/>
            <a:ext cx="470642" cy="307777"/>
          </a:xfrm>
          <a:prstGeom prst="rect">
            <a:avLst/>
          </a:prstGeom>
          <a:noFill/>
        </p:spPr>
        <p:txBody>
          <a:bodyPr wrap="none" lIns="0" rtlCol="0">
            <a:spAutoFit/>
          </a:bodyPr>
          <a:lstStyle/>
          <a:p>
            <a:pPr algn="l"/>
            <a:r>
              <a:rPr lang="en-US" sz="1400" b="1" i="1" u="none" strike="noStrike" baseline="0">
                <a:solidFill>
                  <a:sysClr val="windowText" lastClr="000000"/>
                </a:solidFill>
                <a:latin typeface="Lato" panose="020F0502020204030203" pitchFamily="34" charset="0"/>
              </a:rPr>
              <a:t>none</a:t>
            </a:r>
            <a:endParaRPr lang="en-US" sz="1100" b="1" i="1">
              <a:solidFill>
                <a:sysClr val="windowText" lastClr="000000"/>
              </a:solidFill>
            </a:endParaRPr>
          </a:p>
        </p:txBody>
      </p:sp>
      <p:sp>
        <p:nvSpPr>
          <p:cNvPr id="25" name="TextBox 24">
            <a:extLst>
              <a:ext uri="{FF2B5EF4-FFF2-40B4-BE49-F238E27FC236}">
                <a16:creationId xmlns:a16="http://schemas.microsoft.com/office/drawing/2014/main" id="{DB937467-08EE-40A4-A4D8-BE69584DD6A2}"/>
              </a:ext>
            </a:extLst>
          </p:cNvPr>
          <p:cNvSpPr txBox="1"/>
          <p:nvPr/>
        </p:nvSpPr>
        <p:spPr>
          <a:xfrm>
            <a:off x="7503107" y="4862781"/>
            <a:ext cx="1464503" cy="523220"/>
          </a:xfrm>
          <a:prstGeom prst="rect">
            <a:avLst/>
          </a:prstGeom>
          <a:noFill/>
        </p:spPr>
        <p:txBody>
          <a:bodyPr wrap="none" lIns="0" rtlCol="0">
            <a:spAutoFit/>
          </a:bodyPr>
          <a:lstStyle/>
          <a:p>
            <a:pPr algn="l"/>
            <a:r>
              <a:rPr lang="en-US" sz="1400" b="1" i="1" u="none" strike="noStrike" baseline="0">
                <a:solidFill>
                  <a:sysClr val="windowText" lastClr="000000"/>
                </a:solidFill>
                <a:latin typeface="Lato" panose="020F0502020204030203" pitchFamily="34" charset="0"/>
              </a:rPr>
              <a:t>Meters only</a:t>
            </a:r>
          </a:p>
          <a:p>
            <a:pPr algn="l"/>
            <a:r>
              <a:rPr lang="en-US" sz="1400" b="1" i="1" u="none" strike="noStrike" baseline="0">
                <a:solidFill>
                  <a:sysClr val="windowText" lastClr="000000"/>
                </a:solidFill>
                <a:latin typeface="Lato" panose="020F0502020204030203" pitchFamily="34" charset="0"/>
              </a:rPr>
              <a:t>“Modern systems”</a:t>
            </a:r>
            <a:endParaRPr lang="en-US" sz="1100" b="1" i="1">
              <a:solidFill>
                <a:sysClr val="windowText" lastClr="000000"/>
              </a:solidFill>
            </a:endParaRPr>
          </a:p>
        </p:txBody>
      </p:sp>
      <p:sp>
        <p:nvSpPr>
          <p:cNvPr id="26" name="TextBox 25">
            <a:extLst>
              <a:ext uri="{FF2B5EF4-FFF2-40B4-BE49-F238E27FC236}">
                <a16:creationId xmlns:a16="http://schemas.microsoft.com/office/drawing/2014/main" id="{C940CA4F-0E53-4B2F-B081-F98F93B58424}"/>
              </a:ext>
            </a:extLst>
          </p:cNvPr>
          <p:cNvSpPr txBox="1"/>
          <p:nvPr/>
        </p:nvSpPr>
        <p:spPr>
          <a:xfrm>
            <a:off x="9805237" y="4902217"/>
            <a:ext cx="1068562" cy="307777"/>
          </a:xfrm>
          <a:prstGeom prst="rect">
            <a:avLst/>
          </a:prstGeom>
          <a:noFill/>
        </p:spPr>
        <p:txBody>
          <a:bodyPr wrap="none" lIns="0" rtlCol="0">
            <a:spAutoFit/>
          </a:bodyPr>
          <a:lstStyle/>
          <a:p>
            <a:pPr algn="l"/>
            <a:r>
              <a:rPr lang="en-US" sz="1400" b="1" i="1" u="none" strike="noStrike" baseline="0">
                <a:solidFill>
                  <a:sysClr val="windowText" lastClr="000000"/>
                </a:solidFill>
                <a:latin typeface="Lato" panose="020F0502020204030203" pitchFamily="34" charset="0"/>
              </a:rPr>
              <a:t>Meters only?</a:t>
            </a:r>
          </a:p>
        </p:txBody>
      </p:sp>
      <p:sp>
        <p:nvSpPr>
          <p:cNvPr id="27" name="TextBox 26">
            <a:extLst>
              <a:ext uri="{FF2B5EF4-FFF2-40B4-BE49-F238E27FC236}">
                <a16:creationId xmlns:a16="http://schemas.microsoft.com/office/drawing/2014/main" id="{D3596EFF-E697-4751-A88F-FFC957579725}"/>
              </a:ext>
            </a:extLst>
          </p:cNvPr>
          <p:cNvSpPr txBox="1"/>
          <p:nvPr/>
        </p:nvSpPr>
        <p:spPr>
          <a:xfrm>
            <a:off x="9805237" y="5338726"/>
            <a:ext cx="1147109" cy="523220"/>
          </a:xfrm>
          <a:prstGeom prst="rect">
            <a:avLst/>
          </a:prstGeom>
          <a:noFill/>
        </p:spPr>
        <p:txBody>
          <a:bodyPr wrap="none" lIns="0" rtlCol="0">
            <a:spAutoFit/>
          </a:bodyPr>
          <a:lstStyle/>
          <a:p>
            <a:pPr algn="l"/>
            <a:r>
              <a:rPr lang="en-US" sz="1400" b="1" i="1" u="none" strike="noStrike" baseline="0">
                <a:solidFill>
                  <a:sysClr val="windowText" lastClr="000000"/>
                </a:solidFill>
                <a:latin typeface="Lato" panose="020F0502020204030203" pitchFamily="34" charset="0"/>
              </a:rPr>
              <a:t>Distribution</a:t>
            </a:r>
          </a:p>
          <a:p>
            <a:pPr algn="l"/>
            <a:r>
              <a:rPr lang="en-US" sz="1400" b="1" i="1" u="none" strike="noStrike" baseline="0">
                <a:solidFill>
                  <a:sysClr val="windowText" lastClr="000000"/>
                </a:solidFill>
                <a:latin typeface="Lato" panose="020F0502020204030203" pitchFamily="34" charset="0"/>
              </a:rPr>
              <a:t>infrastructure</a:t>
            </a:r>
          </a:p>
        </p:txBody>
      </p:sp>
      <p:cxnSp>
        <p:nvCxnSpPr>
          <p:cNvPr id="28" name="Straight Connector 27">
            <a:extLst>
              <a:ext uri="{FF2B5EF4-FFF2-40B4-BE49-F238E27FC236}">
                <a16:creationId xmlns:a16="http://schemas.microsoft.com/office/drawing/2014/main" id="{42893D1F-B9CD-482B-8017-2C23B31F950B}"/>
              </a:ext>
            </a:extLst>
          </p:cNvPr>
          <p:cNvCxnSpPr/>
          <p:nvPr/>
        </p:nvCxnSpPr>
        <p:spPr>
          <a:xfrm>
            <a:off x="2912896" y="5363454"/>
            <a:ext cx="8494095" cy="0"/>
          </a:xfrm>
          <a:prstGeom prst="line">
            <a:avLst/>
          </a:prstGeom>
          <a:ln w="9525" cap="flat" cmpd="sng" algn="ctr">
            <a:solidFill>
              <a:schemeClr val="tx1">
                <a:lumMod val="95000"/>
                <a:lumOff val="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9" name="Flowchart: Alternate Process 28">
            <a:extLst>
              <a:ext uri="{FF2B5EF4-FFF2-40B4-BE49-F238E27FC236}">
                <a16:creationId xmlns:a16="http://schemas.microsoft.com/office/drawing/2014/main" id="{989844D5-BC02-4D60-BB18-FF0A0EEB480D}"/>
              </a:ext>
            </a:extLst>
          </p:cNvPr>
          <p:cNvSpPr/>
          <p:nvPr/>
        </p:nvSpPr>
        <p:spPr>
          <a:xfrm>
            <a:off x="2954407" y="4798125"/>
            <a:ext cx="8452583" cy="1158301"/>
          </a:xfrm>
          <a:prstGeom prst="flowChartAlternateProcess">
            <a:avLst/>
          </a:prstGeom>
          <a:noFill/>
          <a:ln>
            <a:solidFill>
              <a:srgbClr val="113F8E"/>
            </a:solidFill>
            <a:prstDash val="dash"/>
          </a:ln>
        </p:spPr>
        <p:style>
          <a:lnRef idx="2">
            <a:schemeClr val="dk1"/>
          </a:lnRef>
          <a:fillRef idx="1">
            <a:schemeClr val="lt1"/>
          </a:fillRef>
          <a:effectRef idx="0">
            <a:schemeClr val="dk1"/>
          </a:effectRef>
          <a:fontRef idx="minor">
            <a:schemeClr val="dk1"/>
          </a:fontRef>
        </p:style>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30" name="Flowchart: Alternate Process 29">
            <a:extLst>
              <a:ext uri="{FF2B5EF4-FFF2-40B4-BE49-F238E27FC236}">
                <a16:creationId xmlns:a16="http://schemas.microsoft.com/office/drawing/2014/main" id="{2C0BF5EF-0EA0-4AD5-986D-A742EB6F5918}"/>
              </a:ext>
            </a:extLst>
          </p:cNvPr>
          <p:cNvSpPr/>
          <p:nvPr/>
        </p:nvSpPr>
        <p:spPr>
          <a:xfrm>
            <a:off x="5166361" y="1579174"/>
            <a:ext cx="4403886" cy="4398645"/>
          </a:xfrm>
          <a:prstGeom prst="flowChartAlternateProcess">
            <a:avLst/>
          </a:prstGeom>
          <a:noFill/>
          <a:ln w="19050">
            <a:solidFill>
              <a:srgbClr val="00B050"/>
            </a:solidFill>
            <a:prstDash val="dash"/>
          </a:ln>
        </p:spPr>
        <p:style>
          <a:lnRef idx="2">
            <a:schemeClr val="dk1"/>
          </a:lnRef>
          <a:fillRef idx="1">
            <a:schemeClr val="lt1"/>
          </a:fillRef>
          <a:effectRef idx="0">
            <a:schemeClr val="dk1"/>
          </a:effectRef>
          <a:fontRef idx="minor">
            <a:schemeClr val="dk1"/>
          </a:fontRef>
        </p:style>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4" name="Oval 3">
            <a:extLst>
              <a:ext uri="{FF2B5EF4-FFF2-40B4-BE49-F238E27FC236}">
                <a16:creationId xmlns:a16="http://schemas.microsoft.com/office/drawing/2014/main" id="{276B04E1-FB72-4F15-BB1A-A941E93CCA2D}"/>
              </a:ext>
            </a:extLst>
          </p:cNvPr>
          <p:cNvSpPr/>
          <p:nvPr/>
        </p:nvSpPr>
        <p:spPr>
          <a:xfrm>
            <a:off x="8333810" y="1657539"/>
            <a:ext cx="395324" cy="402336"/>
          </a:xfrm>
          <a:prstGeom prst="ellipse">
            <a:avLst/>
          </a:prstGeom>
          <a:solidFill>
            <a:srgbClr val="00B05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B42A2FB-1FFF-49DD-871E-E90A89F5F4C2}"/>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foregroundMark x1="42857" y1="29960" x2="42857" y2="29960"/>
                        <a14:foregroundMark x1="54440" y1="59514" x2="54440" y2="59514"/>
                        <a14:foregroundMark x1="75290" y1="74899" x2="75290" y2="74899"/>
                        <a14:foregroundMark x1="28185" y1="72065" x2="28185" y2="72065"/>
                      </a14:backgroundRemoval>
                    </a14:imgEffect>
                  </a14:imgLayer>
                </a14:imgProps>
              </a:ext>
            </a:extLst>
          </a:blip>
          <a:stretch>
            <a:fillRect/>
          </a:stretch>
        </p:blipFill>
        <p:spPr>
          <a:xfrm>
            <a:off x="8179165" y="1494545"/>
            <a:ext cx="650485" cy="645151"/>
          </a:xfrm>
          <a:prstGeom prst="rect">
            <a:avLst/>
          </a:prstGeom>
        </p:spPr>
      </p:pic>
      <p:sp>
        <p:nvSpPr>
          <p:cNvPr id="31" name="Oval 30">
            <a:extLst>
              <a:ext uri="{FF2B5EF4-FFF2-40B4-BE49-F238E27FC236}">
                <a16:creationId xmlns:a16="http://schemas.microsoft.com/office/drawing/2014/main" id="{80D2F595-30DA-4599-A05D-B38D150FBC65}"/>
              </a:ext>
            </a:extLst>
          </p:cNvPr>
          <p:cNvSpPr/>
          <p:nvPr/>
        </p:nvSpPr>
        <p:spPr>
          <a:xfrm>
            <a:off x="10236659" y="1660874"/>
            <a:ext cx="395324" cy="402336"/>
          </a:xfrm>
          <a:prstGeom prst="ellipse">
            <a:avLst/>
          </a:prstGeom>
          <a:solidFill>
            <a:srgbClr val="FFC00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3A9A78AB-F4B1-4C9D-8B31-85502B8EBA18}"/>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9524" b="94444" l="9804" r="89542">
                        <a14:foregroundMark x1="54248" y1="57143" x2="54248" y2="57143"/>
                        <a14:foregroundMark x1="41830" y1="19048" x2="41830" y2="19048"/>
                        <a14:foregroundMark x1="45752" y1="94444" x2="45752" y2="94444"/>
                      </a14:backgroundRemoval>
                    </a14:imgEffect>
                  </a14:imgLayer>
                </a14:imgProps>
              </a:ext>
            </a:extLst>
          </a:blip>
          <a:stretch>
            <a:fillRect/>
          </a:stretch>
        </p:blipFill>
        <p:spPr>
          <a:xfrm>
            <a:off x="10093543" y="1588985"/>
            <a:ext cx="635020" cy="502893"/>
          </a:xfrm>
          <a:prstGeom prst="rect">
            <a:avLst/>
          </a:prstGeom>
        </p:spPr>
      </p:pic>
      <p:sp>
        <p:nvSpPr>
          <p:cNvPr id="33" name="Oval 32">
            <a:extLst>
              <a:ext uri="{FF2B5EF4-FFF2-40B4-BE49-F238E27FC236}">
                <a16:creationId xmlns:a16="http://schemas.microsoft.com/office/drawing/2014/main" id="{BF4B6AAC-7CEC-49F1-BE7F-8876722EDA0A}"/>
              </a:ext>
            </a:extLst>
          </p:cNvPr>
          <p:cNvSpPr/>
          <p:nvPr/>
        </p:nvSpPr>
        <p:spPr>
          <a:xfrm>
            <a:off x="6144696" y="1631233"/>
            <a:ext cx="395324" cy="402336"/>
          </a:xfrm>
          <a:prstGeom prst="ellipse">
            <a:avLst/>
          </a:prstGeom>
          <a:solidFill>
            <a:srgbClr val="00B05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pic>
        <p:nvPicPr>
          <p:cNvPr id="32" name="Picture 31">
            <a:extLst>
              <a:ext uri="{FF2B5EF4-FFF2-40B4-BE49-F238E27FC236}">
                <a16:creationId xmlns:a16="http://schemas.microsoft.com/office/drawing/2014/main" id="{DC2CCBA2-731A-4103-86EE-01D948239D8C}"/>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foregroundMark x1="42857" y1="29960" x2="42857" y2="29960"/>
                        <a14:foregroundMark x1="54440" y1="59514" x2="54440" y2="59514"/>
                        <a14:foregroundMark x1="75290" y1="74899" x2="75290" y2="74899"/>
                        <a14:foregroundMark x1="28185" y1="72065" x2="28185" y2="72065"/>
                      </a14:backgroundRemoval>
                    </a14:imgEffect>
                  </a14:imgLayer>
                </a14:imgProps>
              </a:ext>
            </a:extLst>
          </a:blip>
          <a:stretch>
            <a:fillRect/>
          </a:stretch>
        </p:blipFill>
        <p:spPr>
          <a:xfrm>
            <a:off x="5986605" y="1476256"/>
            <a:ext cx="650485" cy="645151"/>
          </a:xfrm>
          <a:prstGeom prst="rect">
            <a:avLst/>
          </a:prstGeom>
        </p:spPr>
      </p:pic>
    </p:spTree>
    <p:extLst>
      <p:ext uri="{BB962C8B-B14F-4D97-AF65-F5344CB8AC3E}">
        <p14:creationId xmlns:p14="http://schemas.microsoft.com/office/powerpoint/2010/main" val="1751005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Object 27" hidden="1">
            <a:extLst>
              <a:ext uri="{FF2B5EF4-FFF2-40B4-BE49-F238E27FC236}">
                <a16:creationId xmlns:a16="http://schemas.microsoft.com/office/drawing/2014/main" id="{287B2049-D084-4EF7-8C8D-EDF37096BBE4}"/>
              </a:ext>
            </a:extLst>
          </p:cNvPr>
          <p:cNvGraphicFramePr>
            <a:graphicFrameLocks noChangeAspect="1"/>
          </p:cNvGraphicFramePr>
          <p:nvPr>
            <p:custDataLst>
              <p:tags r:id="rId2"/>
            </p:custDataLst>
            <p:extLst>
              <p:ext uri="{D42A27DB-BD31-4B8C-83A1-F6EECF244321}">
                <p14:modId xmlns:p14="http://schemas.microsoft.com/office/powerpoint/2010/main" val="37208650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6" name="think-cell Slide" r:id="rId5" imgW="395" imgH="394" progId="TCLayout.ActiveDocument.1">
                  <p:embed/>
                </p:oleObj>
              </mc:Choice>
              <mc:Fallback>
                <p:oleObj name="think-cell Slide" r:id="rId5" imgW="395" imgH="394" progId="TCLayout.ActiveDocument.1">
                  <p:embed/>
                  <p:pic>
                    <p:nvPicPr>
                      <p:cNvPr id="28" name="Object 27" hidden="1">
                        <a:extLst>
                          <a:ext uri="{FF2B5EF4-FFF2-40B4-BE49-F238E27FC236}">
                            <a16:creationId xmlns:a16="http://schemas.microsoft.com/office/drawing/2014/main" id="{287B2049-D084-4EF7-8C8D-EDF37096BBE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Rounded Corners 4">
            <a:extLst>
              <a:ext uri="{FF2B5EF4-FFF2-40B4-BE49-F238E27FC236}">
                <a16:creationId xmlns:a16="http://schemas.microsoft.com/office/drawing/2014/main" id="{1A740D65-A50C-49FA-B65C-E34E00C8E9A5}"/>
              </a:ext>
            </a:extLst>
          </p:cNvPr>
          <p:cNvSpPr/>
          <p:nvPr/>
        </p:nvSpPr>
        <p:spPr>
          <a:xfrm>
            <a:off x="440675" y="1491132"/>
            <a:ext cx="6214125" cy="955834"/>
          </a:xfrm>
          <a:prstGeom prst="roundRect">
            <a:avLst>
              <a:gd name="adj" fmla="val 50000"/>
            </a:avLst>
          </a:prstGeom>
          <a:solidFill>
            <a:schemeClr val="bg1">
              <a:lumMod val="95000"/>
            </a:schemeClr>
          </a:solidFill>
          <a:effectLst>
            <a:outerShdw blurRad="50800" dist="38100" dir="2700000" algn="tl" rotWithShape="0">
              <a:prstClr val="black">
                <a:alpha val="40000"/>
              </a:prstClr>
            </a:outerShdw>
          </a:effectLst>
        </p:spPr>
        <p:txBody>
          <a:bodyPr wrap="square" lIns="108000" tIns="0" rIns="612000" bIns="0" rtlCol="0" anchor="ctr">
            <a:noAutofit/>
          </a:bodyPr>
          <a:lstStyle/>
          <a:p>
            <a:pPr marL="0" lvl="1" defTabSz="685800">
              <a:spcBef>
                <a:spcPts val="1200"/>
              </a:spcBef>
              <a:spcAft>
                <a:spcPts val="600"/>
              </a:spcAft>
            </a:pPr>
            <a:r>
              <a:rPr lang="en-US" sz="2200">
                <a:latin typeface="Century Gothic"/>
                <a:sym typeface="Century Gothic" panose="020B0502020202020204" pitchFamily="34" charset="0"/>
              </a:rPr>
              <a:t>Political: elections in June 2023, geographical wealth distribution</a:t>
            </a:r>
          </a:p>
        </p:txBody>
      </p:sp>
      <p:sp>
        <p:nvSpPr>
          <p:cNvPr id="26" name="Rectangle: Rounded Corners 25">
            <a:extLst>
              <a:ext uri="{FF2B5EF4-FFF2-40B4-BE49-F238E27FC236}">
                <a16:creationId xmlns:a16="http://schemas.microsoft.com/office/drawing/2014/main" id="{62BF74E7-0057-4F67-8B68-CF2CFF59262E}"/>
              </a:ext>
            </a:extLst>
          </p:cNvPr>
          <p:cNvSpPr/>
          <p:nvPr/>
        </p:nvSpPr>
        <p:spPr>
          <a:xfrm>
            <a:off x="440675" y="2649477"/>
            <a:ext cx="6214125" cy="955834"/>
          </a:xfrm>
          <a:prstGeom prst="roundRect">
            <a:avLst>
              <a:gd name="adj" fmla="val 50000"/>
            </a:avLst>
          </a:prstGeom>
          <a:solidFill>
            <a:schemeClr val="bg1">
              <a:lumMod val="95000"/>
            </a:schemeClr>
          </a:solidFill>
          <a:effectLst>
            <a:outerShdw blurRad="50800" dist="38100" dir="2700000" algn="tl" rotWithShape="0">
              <a:prstClr val="black">
                <a:alpha val="40000"/>
              </a:prstClr>
            </a:outerShdw>
          </a:effectLst>
        </p:spPr>
        <p:txBody>
          <a:bodyPr wrap="square" lIns="108000" tIns="0" rIns="612000" bIns="0" rtlCol="0" anchor="ctr">
            <a:noAutofit/>
          </a:bodyPr>
          <a:lstStyle/>
          <a:p>
            <a:pPr marL="0" lvl="1" defTabSz="685800">
              <a:spcBef>
                <a:spcPts val="1200"/>
              </a:spcBef>
              <a:spcAft>
                <a:spcPts val="600"/>
              </a:spcAft>
            </a:pPr>
            <a:r>
              <a:rPr lang="en-US" sz="2200">
                <a:latin typeface="Century Gothic"/>
                <a:sym typeface="Century Gothic" panose="020B0502020202020204" pitchFamily="34" charset="0"/>
              </a:rPr>
              <a:t>Transparency: GoSL haste on Private Sector Participation in EDSA</a:t>
            </a:r>
            <a:endParaRPr lang="en-US" sz="2200">
              <a:latin typeface="Century Gothic" panose="020B0502020202020204" pitchFamily="34" charset="0"/>
              <a:sym typeface="Century Gothic" panose="020B0502020202020204" pitchFamily="34" charset="0"/>
            </a:endParaRPr>
          </a:p>
        </p:txBody>
      </p:sp>
      <p:sp>
        <p:nvSpPr>
          <p:cNvPr id="27" name="Rectangle: Rounded Corners 26">
            <a:extLst>
              <a:ext uri="{FF2B5EF4-FFF2-40B4-BE49-F238E27FC236}">
                <a16:creationId xmlns:a16="http://schemas.microsoft.com/office/drawing/2014/main" id="{E8A18249-0DB8-48D4-8766-E90CF419758C}"/>
              </a:ext>
            </a:extLst>
          </p:cNvPr>
          <p:cNvSpPr/>
          <p:nvPr/>
        </p:nvSpPr>
        <p:spPr>
          <a:xfrm>
            <a:off x="440675" y="3807822"/>
            <a:ext cx="6214125" cy="955834"/>
          </a:xfrm>
          <a:prstGeom prst="roundRect">
            <a:avLst>
              <a:gd name="adj" fmla="val 50000"/>
            </a:avLst>
          </a:prstGeom>
          <a:solidFill>
            <a:schemeClr val="bg1">
              <a:lumMod val="95000"/>
            </a:schemeClr>
          </a:solidFill>
          <a:effectLst>
            <a:outerShdw blurRad="50800" dist="38100" dir="2700000" algn="tl" rotWithShape="0">
              <a:prstClr val="black">
                <a:alpha val="40000"/>
              </a:prstClr>
            </a:outerShdw>
          </a:effectLst>
        </p:spPr>
        <p:txBody>
          <a:bodyPr wrap="square" lIns="108000" tIns="0" rIns="612000" bIns="0" rtlCol="0" anchor="ctr">
            <a:noAutofit/>
          </a:bodyPr>
          <a:lstStyle/>
          <a:p>
            <a:pPr marL="0" lvl="1" defTabSz="685800">
              <a:spcBef>
                <a:spcPts val="1200"/>
              </a:spcBef>
              <a:spcAft>
                <a:spcPts val="600"/>
              </a:spcAft>
            </a:pPr>
            <a:r>
              <a:rPr lang="en-US" sz="2200">
                <a:latin typeface="Century Gothic"/>
                <a:sym typeface="Century Gothic" panose="020B0502020202020204" pitchFamily="34" charset="0"/>
              </a:rPr>
              <a:t>Institutional: Resistance of EDSA or other sector institutions to reform</a:t>
            </a:r>
          </a:p>
        </p:txBody>
      </p:sp>
      <p:sp>
        <p:nvSpPr>
          <p:cNvPr id="29" name="Rectangle: Rounded Corners 28">
            <a:extLst>
              <a:ext uri="{FF2B5EF4-FFF2-40B4-BE49-F238E27FC236}">
                <a16:creationId xmlns:a16="http://schemas.microsoft.com/office/drawing/2014/main" id="{6094D812-B79E-4E09-AAD6-838360E3E751}"/>
              </a:ext>
            </a:extLst>
          </p:cNvPr>
          <p:cNvSpPr/>
          <p:nvPr/>
        </p:nvSpPr>
        <p:spPr>
          <a:xfrm>
            <a:off x="440676" y="4966166"/>
            <a:ext cx="6080198" cy="955834"/>
          </a:xfrm>
          <a:prstGeom prst="roundRect">
            <a:avLst>
              <a:gd name="adj" fmla="val 50000"/>
            </a:avLst>
          </a:prstGeom>
          <a:solidFill>
            <a:schemeClr val="bg1">
              <a:lumMod val="95000"/>
            </a:schemeClr>
          </a:solidFill>
          <a:effectLst>
            <a:outerShdw blurRad="50800" dist="38100" dir="2700000" algn="tl" rotWithShape="0">
              <a:prstClr val="black">
                <a:alpha val="40000"/>
              </a:prstClr>
            </a:outerShdw>
          </a:effectLst>
        </p:spPr>
        <p:txBody>
          <a:bodyPr wrap="square" lIns="108000" tIns="0" rIns="612000" bIns="0" rtlCol="0" anchor="ctr">
            <a:noAutofit/>
          </a:bodyPr>
          <a:lstStyle/>
          <a:p>
            <a:pPr marL="0" lvl="1" defTabSz="685800">
              <a:spcBef>
                <a:spcPts val="1200"/>
              </a:spcBef>
              <a:spcAft>
                <a:spcPts val="600"/>
              </a:spcAft>
            </a:pPr>
            <a:r>
              <a:rPr lang="en-US" sz="2200">
                <a:latin typeface="Century Gothic"/>
                <a:sym typeface="Century Gothic" panose="020B0502020202020204" pitchFamily="34" charset="0"/>
              </a:rPr>
              <a:t>Coordination: Donor coordination</a:t>
            </a:r>
          </a:p>
        </p:txBody>
      </p:sp>
      <p:sp>
        <p:nvSpPr>
          <p:cNvPr id="3" name="Title 2">
            <a:extLst>
              <a:ext uri="{FF2B5EF4-FFF2-40B4-BE49-F238E27FC236}">
                <a16:creationId xmlns:a16="http://schemas.microsoft.com/office/drawing/2014/main" id="{4DFCD583-5D34-4575-AC50-735189F8F248}"/>
              </a:ext>
            </a:extLst>
          </p:cNvPr>
          <p:cNvSpPr>
            <a:spLocks noGrp="1"/>
          </p:cNvSpPr>
          <p:nvPr>
            <p:ph type="title"/>
          </p:nvPr>
        </p:nvSpPr>
        <p:spPr>
          <a:xfrm>
            <a:off x="440675" y="153266"/>
            <a:ext cx="11310650" cy="1089528"/>
          </a:xfrm>
        </p:spPr>
        <p:txBody>
          <a:bodyPr vert="horz" lIns="0" tIns="45720" rIns="91440" bIns="45720" anchor="ctr"/>
          <a:lstStyle/>
          <a:p>
            <a:r>
              <a:rPr lang="en-US">
                <a:latin typeface="Century Gothic"/>
              </a:rPr>
              <a:t>PSP: Potential risks and coordination to consider during program design</a:t>
            </a:r>
          </a:p>
        </p:txBody>
      </p:sp>
      <p:pic>
        <p:nvPicPr>
          <p:cNvPr id="7" name="Picture 6" descr="A group of people wearing hardhats posing for a photo&#10;&#10;Description automatically generated">
            <a:extLst>
              <a:ext uri="{FF2B5EF4-FFF2-40B4-BE49-F238E27FC236}">
                <a16:creationId xmlns:a16="http://schemas.microsoft.com/office/drawing/2014/main" id="{406851FE-4325-4816-B5FE-DBF63F4BB8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06933" y="1491132"/>
            <a:ext cx="5744392" cy="4430868"/>
          </a:xfrm>
          <a:prstGeom prst="rect">
            <a:avLst/>
          </a:prstGeom>
          <a:ln w="12700">
            <a:no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901121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24">
            <a:extLst>
              <a:ext uri="{FF2B5EF4-FFF2-40B4-BE49-F238E27FC236}">
                <a16:creationId xmlns:a16="http://schemas.microsoft.com/office/drawing/2014/main" id="{302EB716-B417-47AC-AEFB-9E374662BAC0}"/>
              </a:ext>
            </a:extLst>
          </p:cNvPr>
          <p:cNvSpPr/>
          <p:nvPr/>
        </p:nvSpPr>
        <p:spPr>
          <a:xfrm>
            <a:off x="247217" y="5677825"/>
            <a:ext cx="741680" cy="723275"/>
          </a:xfrm>
          <a:prstGeom prst="ellipse">
            <a:avLst/>
          </a:prstGeom>
          <a:solidFill>
            <a:schemeClr val="accent5">
              <a:lumMod val="60000"/>
              <a:lumOff val="4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24" name="Oval 23">
            <a:extLst>
              <a:ext uri="{FF2B5EF4-FFF2-40B4-BE49-F238E27FC236}">
                <a16:creationId xmlns:a16="http://schemas.microsoft.com/office/drawing/2014/main" id="{151F5C08-C6ED-4876-BF98-E72449DC65C6}"/>
              </a:ext>
            </a:extLst>
          </p:cNvPr>
          <p:cNvSpPr/>
          <p:nvPr/>
        </p:nvSpPr>
        <p:spPr>
          <a:xfrm>
            <a:off x="247217" y="4447116"/>
            <a:ext cx="741680" cy="723275"/>
          </a:xfrm>
          <a:prstGeom prst="ellipse">
            <a:avLst/>
          </a:prstGeom>
          <a:solidFill>
            <a:schemeClr val="accent5">
              <a:lumMod val="60000"/>
              <a:lumOff val="4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23" name="Oval 22">
            <a:extLst>
              <a:ext uri="{FF2B5EF4-FFF2-40B4-BE49-F238E27FC236}">
                <a16:creationId xmlns:a16="http://schemas.microsoft.com/office/drawing/2014/main" id="{7B134196-A407-4ACA-B3B7-947FE10528B3}"/>
              </a:ext>
            </a:extLst>
          </p:cNvPr>
          <p:cNvSpPr/>
          <p:nvPr/>
        </p:nvSpPr>
        <p:spPr>
          <a:xfrm>
            <a:off x="247217" y="3033946"/>
            <a:ext cx="741680" cy="723275"/>
          </a:xfrm>
          <a:prstGeom prst="ellipse">
            <a:avLst/>
          </a:prstGeom>
          <a:solidFill>
            <a:schemeClr val="accent5">
              <a:lumMod val="60000"/>
              <a:lumOff val="4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4" name="Oval 3">
            <a:extLst>
              <a:ext uri="{FF2B5EF4-FFF2-40B4-BE49-F238E27FC236}">
                <a16:creationId xmlns:a16="http://schemas.microsoft.com/office/drawing/2014/main" id="{7E898B34-899D-448C-A982-7129EE43EDCA}"/>
              </a:ext>
            </a:extLst>
          </p:cNvPr>
          <p:cNvSpPr/>
          <p:nvPr/>
        </p:nvSpPr>
        <p:spPr>
          <a:xfrm>
            <a:off x="247217" y="1728249"/>
            <a:ext cx="741680" cy="723275"/>
          </a:xfrm>
          <a:prstGeom prst="ellipse">
            <a:avLst/>
          </a:prstGeom>
          <a:solidFill>
            <a:schemeClr val="accent5">
              <a:lumMod val="60000"/>
              <a:lumOff val="4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graphicFrame>
        <p:nvGraphicFramePr>
          <p:cNvPr id="28" name="Object 27" hidden="1">
            <a:extLst>
              <a:ext uri="{FF2B5EF4-FFF2-40B4-BE49-F238E27FC236}">
                <a16:creationId xmlns:a16="http://schemas.microsoft.com/office/drawing/2014/main" id="{287B2049-D084-4EF7-8C8D-EDF37096BBE4}"/>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60" name="think-cell Slide" r:id="rId5" imgW="395" imgH="394" progId="TCLayout.ActiveDocument.1">
                  <p:embed/>
                </p:oleObj>
              </mc:Choice>
              <mc:Fallback>
                <p:oleObj name="think-cell Slide" r:id="rId5" imgW="395" imgH="394" progId="TCLayout.ActiveDocument.1">
                  <p:embed/>
                  <p:pic>
                    <p:nvPicPr>
                      <p:cNvPr id="28" name="Object 27" hidden="1">
                        <a:extLst>
                          <a:ext uri="{FF2B5EF4-FFF2-40B4-BE49-F238E27FC236}">
                            <a16:creationId xmlns:a16="http://schemas.microsoft.com/office/drawing/2014/main" id="{287B2049-D084-4EF7-8C8D-EDF37096BBE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4DFCD583-5D34-4575-AC50-735189F8F248}"/>
              </a:ext>
            </a:extLst>
          </p:cNvPr>
          <p:cNvSpPr>
            <a:spLocks noGrp="1"/>
          </p:cNvSpPr>
          <p:nvPr>
            <p:ph type="title"/>
          </p:nvPr>
        </p:nvSpPr>
        <p:spPr>
          <a:xfrm>
            <a:off x="440675" y="153266"/>
            <a:ext cx="11310650" cy="1089528"/>
          </a:xfrm>
        </p:spPr>
        <p:txBody>
          <a:bodyPr vert="horz"/>
          <a:lstStyle/>
          <a:p>
            <a:r>
              <a:rPr lang="en-US" dirty="0"/>
              <a:t>In summary, moving forward MCC will continue to monitor several ongoing issues</a:t>
            </a:r>
          </a:p>
        </p:txBody>
      </p:sp>
      <p:sp>
        <p:nvSpPr>
          <p:cNvPr id="12" name="Rectangle 11">
            <a:extLst>
              <a:ext uri="{FF2B5EF4-FFF2-40B4-BE49-F238E27FC236}">
                <a16:creationId xmlns:a16="http://schemas.microsoft.com/office/drawing/2014/main" id="{297720A6-B8AF-4584-AC33-4EFD89D964F7}"/>
              </a:ext>
            </a:extLst>
          </p:cNvPr>
          <p:cNvSpPr/>
          <p:nvPr/>
        </p:nvSpPr>
        <p:spPr>
          <a:xfrm>
            <a:off x="1331744" y="1487985"/>
            <a:ext cx="9082256" cy="1179225"/>
          </a:xfrm>
          <a:prstGeom prst="rect">
            <a:avLst/>
          </a:prstGeom>
          <a:solidFill>
            <a:schemeClr val="bg1">
              <a:lumMod val="5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1F51755C-C88B-4A66-A6EB-49F46D113A82}"/>
              </a:ext>
            </a:extLst>
          </p:cNvPr>
          <p:cNvSpPr/>
          <p:nvPr/>
        </p:nvSpPr>
        <p:spPr>
          <a:xfrm>
            <a:off x="1341512" y="2839387"/>
            <a:ext cx="9082256" cy="1179225"/>
          </a:xfrm>
          <a:prstGeom prst="rect">
            <a:avLst/>
          </a:prstGeom>
          <a:solidFill>
            <a:srgbClr val="00206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1263C7A1-7472-407C-943B-C4A4C097500B}"/>
              </a:ext>
            </a:extLst>
          </p:cNvPr>
          <p:cNvSpPr/>
          <p:nvPr/>
        </p:nvSpPr>
        <p:spPr>
          <a:xfrm>
            <a:off x="1331744" y="4250761"/>
            <a:ext cx="9082256" cy="1179225"/>
          </a:xfrm>
          <a:prstGeom prst="rect">
            <a:avLst/>
          </a:prstGeom>
          <a:solidFill>
            <a:schemeClr val="bg1">
              <a:lumMod val="5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5CFEF791-B419-4A30-8F90-8A0491EC911E}"/>
              </a:ext>
            </a:extLst>
          </p:cNvPr>
          <p:cNvSpPr txBox="1"/>
          <p:nvPr/>
        </p:nvSpPr>
        <p:spPr>
          <a:xfrm>
            <a:off x="1432560" y="1571837"/>
            <a:ext cx="8900160" cy="861774"/>
          </a:xfrm>
          <a:prstGeom prst="rect">
            <a:avLst/>
          </a:prstGeom>
          <a:noFill/>
        </p:spPr>
        <p:txBody>
          <a:bodyPr wrap="square" lIns="0" rtlCol="0">
            <a:spAutoFit/>
          </a:bodyPr>
          <a:lstStyle/>
          <a:p>
            <a:pPr>
              <a:spcBef>
                <a:spcPts val="600"/>
              </a:spcBef>
              <a:buClr>
                <a:srgbClr val="002060"/>
              </a:buClr>
            </a:pPr>
            <a:r>
              <a:rPr lang="en-US" b="1" u="sng" dirty="0">
                <a:solidFill>
                  <a:schemeClr val="bg1"/>
                </a:solidFill>
              </a:rPr>
              <a:t>Responsibilities</a:t>
            </a:r>
            <a:r>
              <a:rPr lang="en-US" dirty="0">
                <a:solidFill>
                  <a:schemeClr val="bg1"/>
                </a:solidFill>
              </a:rPr>
              <a:t>: </a:t>
            </a:r>
            <a:r>
              <a:rPr lang="en-US" sz="1600" dirty="0">
                <a:solidFill>
                  <a:schemeClr val="bg1"/>
                </a:solidFill>
              </a:rPr>
              <a:t>The PSP option report does not yet fully detail the contractual responsibilities for the concession. This is especially important to ensure there is clarity on who will invest in different aspects of the network.</a:t>
            </a:r>
            <a:endParaRPr lang="en-US" dirty="0">
              <a:solidFill>
                <a:schemeClr val="bg1"/>
              </a:solidFill>
            </a:endParaRPr>
          </a:p>
        </p:txBody>
      </p:sp>
      <p:sp>
        <p:nvSpPr>
          <p:cNvPr id="16" name="TextBox 15">
            <a:extLst>
              <a:ext uri="{FF2B5EF4-FFF2-40B4-BE49-F238E27FC236}">
                <a16:creationId xmlns:a16="http://schemas.microsoft.com/office/drawing/2014/main" id="{F1AAB49E-B69E-42F8-906F-EDD7E824F158}"/>
              </a:ext>
            </a:extLst>
          </p:cNvPr>
          <p:cNvSpPr txBox="1"/>
          <p:nvPr/>
        </p:nvSpPr>
        <p:spPr>
          <a:xfrm>
            <a:off x="1432560" y="2967456"/>
            <a:ext cx="8900160" cy="861774"/>
          </a:xfrm>
          <a:prstGeom prst="rect">
            <a:avLst/>
          </a:prstGeom>
          <a:noFill/>
        </p:spPr>
        <p:txBody>
          <a:bodyPr wrap="square" lIns="0" rtlCol="0">
            <a:spAutoFit/>
          </a:bodyPr>
          <a:lstStyle/>
          <a:p>
            <a:pPr>
              <a:spcBef>
                <a:spcPts val="600"/>
              </a:spcBef>
              <a:buClr>
                <a:srgbClr val="002060"/>
              </a:buClr>
            </a:pPr>
            <a:r>
              <a:rPr lang="en-US" b="1" u="sng">
                <a:solidFill>
                  <a:schemeClr val="bg1"/>
                </a:solidFill>
              </a:rPr>
              <a:t>Performance</a:t>
            </a:r>
            <a:r>
              <a:rPr lang="en-US" b="1">
                <a:solidFill>
                  <a:schemeClr val="bg1"/>
                </a:solidFill>
              </a:rPr>
              <a:t>: </a:t>
            </a:r>
            <a:r>
              <a:rPr lang="en-US" sz="1600">
                <a:solidFill>
                  <a:schemeClr val="bg1"/>
                </a:solidFill>
              </a:rPr>
              <a:t>The framework for concession performance is yet to be defined including what objectives will be set, what the baseline is and who will measure performance which is needed to co-invest in distribution.</a:t>
            </a:r>
            <a:endParaRPr lang="en-US"/>
          </a:p>
        </p:txBody>
      </p:sp>
      <p:sp>
        <p:nvSpPr>
          <p:cNvPr id="17" name="TextBox 16">
            <a:extLst>
              <a:ext uri="{FF2B5EF4-FFF2-40B4-BE49-F238E27FC236}">
                <a16:creationId xmlns:a16="http://schemas.microsoft.com/office/drawing/2014/main" id="{6CE059D9-D23A-4B83-897D-EA17F078E75D}"/>
              </a:ext>
            </a:extLst>
          </p:cNvPr>
          <p:cNvSpPr txBox="1"/>
          <p:nvPr/>
        </p:nvSpPr>
        <p:spPr>
          <a:xfrm>
            <a:off x="1432560" y="4252760"/>
            <a:ext cx="8900160" cy="1107996"/>
          </a:xfrm>
          <a:prstGeom prst="rect">
            <a:avLst/>
          </a:prstGeom>
          <a:noFill/>
        </p:spPr>
        <p:txBody>
          <a:bodyPr wrap="square" lIns="0" rtlCol="0">
            <a:spAutoFit/>
          </a:bodyPr>
          <a:lstStyle/>
          <a:p>
            <a:r>
              <a:rPr lang="en-US" b="1" u="sng">
                <a:solidFill>
                  <a:schemeClr val="bg1"/>
                </a:solidFill>
              </a:rPr>
              <a:t>Adjacent government turnaround plans</a:t>
            </a:r>
            <a:r>
              <a:rPr lang="en-US" b="1">
                <a:solidFill>
                  <a:schemeClr val="bg1"/>
                </a:solidFill>
              </a:rPr>
              <a:t>: </a:t>
            </a:r>
            <a:r>
              <a:rPr lang="en-US" sz="1600">
                <a:solidFill>
                  <a:schemeClr val="bg1"/>
                </a:solidFill>
              </a:rPr>
              <a:t>Whatever the PSP option selected there will remain a lot of exogenous issues that only the government can act on MCC will need to see continued commitment to negotiate lower generation costs, collaborate on loss reduction and re assess tariffs.</a:t>
            </a:r>
            <a:endParaRPr lang="en-US"/>
          </a:p>
        </p:txBody>
      </p:sp>
      <p:sp>
        <p:nvSpPr>
          <p:cNvPr id="18" name="Rectangle 17">
            <a:extLst>
              <a:ext uri="{FF2B5EF4-FFF2-40B4-BE49-F238E27FC236}">
                <a16:creationId xmlns:a16="http://schemas.microsoft.com/office/drawing/2014/main" id="{8AB7D94A-D606-4208-B105-E90B6452360A}"/>
              </a:ext>
            </a:extLst>
          </p:cNvPr>
          <p:cNvSpPr/>
          <p:nvPr/>
        </p:nvSpPr>
        <p:spPr>
          <a:xfrm>
            <a:off x="1331744" y="5550136"/>
            <a:ext cx="9082256" cy="1179225"/>
          </a:xfrm>
          <a:prstGeom prst="rect">
            <a:avLst/>
          </a:prstGeom>
          <a:solidFill>
            <a:srgbClr val="00206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4F01EE3E-A545-47F2-99AB-94F65AE13AFA}"/>
              </a:ext>
            </a:extLst>
          </p:cNvPr>
          <p:cNvSpPr txBox="1"/>
          <p:nvPr/>
        </p:nvSpPr>
        <p:spPr>
          <a:xfrm>
            <a:off x="1432560" y="5596738"/>
            <a:ext cx="8900160" cy="861774"/>
          </a:xfrm>
          <a:prstGeom prst="rect">
            <a:avLst/>
          </a:prstGeom>
          <a:noFill/>
        </p:spPr>
        <p:txBody>
          <a:bodyPr wrap="square" lIns="0" rtlCol="0">
            <a:spAutoFit/>
          </a:bodyPr>
          <a:lstStyle/>
          <a:p>
            <a:pPr>
              <a:spcBef>
                <a:spcPts val="600"/>
              </a:spcBef>
              <a:buClr>
                <a:srgbClr val="002060"/>
              </a:buClr>
            </a:pPr>
            <a:r>
              <a:rPr lang="en-US" b="1" u="sng">
                <a:solidFill>
                  <a:schemeClr val="bg1"/>
                </a:solidFill>
              </a:rPr>
              <a:t>Procurement Process</a:t>
            </a:r>
            <a:r>
              <a:rPr lang="en-US" b="1">
                <a:solidFill>
                  <a:schemeClr val="bg1"/>
                </a:solidFill>
              </a:rPr>
              <a:t>: </a:t>
            </a:r>
            <a:r>
              <a:rPr lang="en-US" sz="1600">
                <a:solidFill>
                  <a:schemeClr val="bg1"/>
                </a:solidFill>
              </a:rPr>
              <a:t>PSP process is moving fast and comes with a range of pitfalls. Should uncertainty be carried into the concession period then it could fail MCC could be put in a position like Ghana where a key enabler for sector transformation falls through.</a:t>
            </a:r>
            <a:endParaRPr lang="en-US"/>
          </a:p>
        </p:txBody>
      </p:sp>
      <p:sp>
        <p:nvSpPr>
          <p:cNvPr id="2" name="TextBox 1">
            <a:extLst>
              <a:ext uri="{FF2B5EF4-FFF2-40B4-BE49-F238E27FC236}">
                <a16:creationId xmlns:a16="http://schemas.microsoft.com/office/drawing/2014/main" id="{19D070F0-5D24-46F1-B1BB-124CF923B2DB}"/>
              </a:ext>
            </a:extLst>
          </p:cNvPr>
          <p:cNvSpPr txBox="1"/>
          <p:nvPr/>
        </p:nvSpPr>
        <p:spPr>
          <a:xfrm>
            <a:off x="497916" y="1796571"/>
            <a:ext cx="321563" cy="584775"/>
          </a:xfrm>
          <a:prstGeom prst="rect">
            <a:avLst/>
          </a:prstGeom>
          <a:noFill/>
        </p:spPr>
        <p:txBody>
          <a:bodyPr wrap="none" lIns="0" rtlCol="0">
            <a:spAutoFit/>
          </a:bodyPr>
          <a:lstStyle/>
          <a:p>
            <a:pPr algn="l"/>
            <a:r>
              <a:rPr lang="en-US" sz="3200" b="1" i="1"/>
              <a:t>1</a:t>
            </a:r>
          </a:p>
        </p:txBody>
      </p:sp>
      <p:sp>
        <p:nvSpPr>
          <p:cNvPr id="20" name="TextBox 19">
            <a:extLst>
              <a:ext uri="{FF2B5EF4-FFF2-40B4-BE49-F238E27FC236}">
                <a16:creationId xmlns:a16="http://schemas.microsoft.com/office/drawing/2014/main" id="{0613BA28-FE0C-4AF1-B1A0-771170D53101}"/>
              </a:ext>
            </a:extLst>
          </p:cNvPr>
          <p:cNvSpPr txBox="1"/>
          <p:nvPr/>
        </p:nvSpPr>
        <p:spPr>
          <a:xfrm>
            <a:off x="497916" y="3097458"/>
            <a:ext cx="321563" cy="584775"/>
          </a:xfrm>
          <a:prstGeom prst="rect">
            <a:avLst/>
          </a:prstGeom>
          <a:noFill/>
        </p:spPr>
        <p:txBody>
          <a:bodyPr wrap="none" lIns="0" rtlCol="0">
            <a:spAutoFit/>
          </a:bodyPr>
          <a:lstStyle/>
          <a:p>
            <a:pPr algn="l"/>
            <a:r>
              <a:rPr lang="en-US" sz="3200" b="1" i="1"/>
              <a:t>2</a:t>
            </a:r>
          </a:p>
        </p:txBody>
      </p:sp>
      <p:sp>
        <p:nvSpPr>
          <p:cNvPr id="21" name="TextBox 20">
            <a:extLst>
              <a:ext uri="{FF2B5EF4-FFF2-40B4-BE49-F238E27FC236}">
                <a16:creationId xmlns:a16="http://schemas.microsoft.com/office/drawing/2014/main" id="{8A8AC47E-F742-4CDD-AA10-A2EECA47C27D}"/>
              </a:ext>
            </a:extLst>
          </p:cNvPr>
          <p:cNvSpPr txBox="1"/>
          <p:nvPr/>
        </p:nvSpPr>
        <p:spPr>
          <a:xfrm>
            <a:off x="487756" y="4498162"/>
            <a:ext cx="321563" cy="584775"/>
          </a:xfrm>
          <a:prstGeom prst="rect">
            <a:avLst/>
          </a:prstGeom>
          <a:noFill/>
        </p:spPr>
        <p:txBody>
          <a:bodyPr wrap="none" lIns="0" rtlCol="0">
            <a:spAutoFit/>
          </a:bodyPr>
          <a:lstStyle/>
          <a:p>
            <a:pPr algn="l"/>
            <a:r>
              <a:rPr lang="en-US" sz="3200" b="1" i="1"/>
              <a:t>3</a:t>
            </a:r>
          </a:p>
        </p:txBody>
      </p:sp>
      <p:sp>
        <p:nvSpPr>
          <p:cNvPr id="22" name="TextBox 21">
            <a:extLst>
              <a:ext uri="{FF2B5EF4-FFF2-40B4-BE49-F238E27FC236}">
                <a16:creationId xmlns:a16="http://schemas.microsoft.com/office/drawing/2014/main" id="{BE8D3A0D-790F-43F5-80EA-8A4D79B69F22}"/>
              </a:ext>
            </a:extLst>
          </p:cNvPr>
          <p:cNvSpPr txBox="1"/>
          <p:nvPr/>
        </p:nvSpPr>
        <p:spPr>
          <a:xfrm>
            <a:off x="477596" y="5716405"/>
            <a:ext cx="321563" cy="584775"/>
          </a:xfrm>
          <a:prstGeom prst="rect">
            <a:avLst/>
          </a:prstGeom>
          <a:noFill/>
        </p:spPr>
        <p:txBody>
          <a:bodyPr wrap="square" lIns="0" rtlCol="0">
            <a:spAutoFit/>
          </a:bodyPr>
          <a:lstStyle/>
          <a:p>
            <a:pPr algn="l"/>
            <a:r>
              <a:rPr lang="en-US" sz="3200" b="1" i="1"/>
              <a:t>4</a:t>
            </a:r>
          </a:p>
        </p:txBody>
      </p:sp>
    </p:spTree>
    <p:extLst>
      <p:ext uri="{BB962C8B-B14F-4D97-AF65-F5344CB8AC3E}">
        <p14:creationId xmlns:p14="http://schemas.microsoft.com/office/powerpoint/2010/main" val="2441708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Object 27" hidden="1">
            <a:extLst>
              <a:ext uri="{FF2B5EF4-FFF2-40B4-BE49-F238E27FC236}">
                <a16:creationId xmlns:a16="http://schemas.microsoft.com/office/drawing/2014/main" id="{287B2049-D084-4EF7-8C8D-EDF37096BBE4}"/>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84" name="think-cell Slide" r:id="rId5" imgW="395" imgH="394" progId="TCLayout.ActiveDocument.1">
                  <p:embed/>
                </p:oleObj>
              </mc:Choice>
              <mc:Fallback>
                <p:oleObj name="think-cell Slide" r:id="rId5" imgW="395" imgH="394" progId="TCLayout.ActiveDocument.1">
                  <p:embed/>
                  <p:pic>
                    <p:nvPicPr>
                      <p:cNvPr id="28" name="Object 27" hidden="1">
                        <a:extLst>
                          <a:ext uri="{FF2B5EF4-FFF2-40B4-BE49-F238E27FC236}">
                            <a16:creationId xmlns:a16="http://schemas.microsoft.com/office/drawing/2014/main" id="{287B2049-D084-4EF7-8C8D-EDF37096BBE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4DFCD583-5D34-4575-AC50-735189F8F248}"/>
              </a:ext>
            </a:extLst>
          </p:cNvPr>
          <p:cNvSpPr>
            <a:spLocks noGrp="1"/>
          </p:cNvSpPr>
          <p:nvPr>
            <p:ph type="title"/>
          </p:nvPr>
        </p:nvSpPr>
        <p:spPr>
          <a:xfrm>
            <a:off x="440675" y="153266"/>
            <a:ext cx="11310650" cy="1089528"/>
          </a:xfrm>
        </p:spPr>
        <p:txBody>
          <a:bodyPr vert="horz"/>
          <a:lstStyle/>
          <a:p>
            <a:r>
              <a:rPr lang="en-US" dirty="0"/>
              <a:t>Questions for the Advisory Council</a:t>
            </a:r>
          </a:p>
        </p:txBody>
      </p:sp>
      <p:sp>
        <p:nvSpPr>
          <p:cNvPr id="15" name="TextBox 14">
            <a:extLst>
              <a:ext uri="{FF2B5EF4-FFF2-40B4-BE49-F238E27FC236}">
                <a16:creationId xmlns:a16="http://schemas.microsoft.com/office/drawing/2014/main" id="{5CFEF791-B419-4A30-8F90-8A0491EC911E}"/>
              </a:ext>
            </a:extLst>
          </p:cNvPr>
          <p:cNvSpPr txBox="1"/>
          <p:nvPr/>
        </p:nvSpPr>
        <p:spPr>
          <a:xfrm>
            <a:off x="553786" y="1509304"/>
            <a:ext cx="8900160" cy="646331"/>
          </a:xfrm>
          <a:prstGeom prst="rect">
            <a:avLst/>
          </a:prstGeom>
          <a:noFill/>
        </p:spPr>
        <p:txBody>
          <a:bodyPr wrap="square" lIns="0" rtlCol="0">
            <a:spAutoFit/>
          </a:bodyPr>
          <a:lstStyle/>
          <a:p>
            <a:pPr marL="285750" indent="-285750">
              <a:spcBef>
                <a:spcPts val="600"/>
              </a:spcBef>
              <a:buClr>
                <a:srgbClr val="002060"/>
              </a:buClr>
              <a:buFont typeface="Arial" panose="020B0604020202020204" pitchFamily="34" charset="0"/>
              <a:buChar char="•"/>
            </a:pPr>
            <a:r>
              <a:rPr lang="en-US" dirty="0">
                <a:solidFill>
                  <a:schemeClr val="tx2"/>
                </a:solidFill>
              </a:rPr>
              <a:t>What will be the most important factors and risks investors will consider when reviewing EDSA as an investment opportunity?</a:t>
            </a:r>
          </a:p>
        </p:txBody>
      </p:sp>
      <p:sp>
        <p:nvSpPr>
          <p:cNvPr id="16" name="TextBox 15">
            <a:extLst>
              <a:ext uri="{FF2B5EF4-FFF2-40B4-BE49-F238E27FC236}">
                <a16:creationId xmlns:a16="http://schemas.microsoft.com/office/drawing/2014/main" id="{F1AAB49E-B69E-42F8-906F-EDD7E824F158}"/>
              </a:ext>
            </a:extLst>
          </p:cNvPr>
          <p:cNvSpPr txBox="1"/>
          <p:nvPr/>
        </p:nvSpPr>
        <p:spPr>
          <a:xfrm>
            <a:off x="553786" y="2488805"/>
            <a:ext cx="8900160" cy="923330"/>
          </a:xfrm>
          <a:prstGeom prst="rect">
            <a:avLst/>
          </a:prstGeom>
          <a:noFill/>
        </p:spPr>
        <p:txBody>
          <a:bodyPr wrap="square" lIns="0" rtlCol="0">
            <a:spAutoFit/>
          </a:bodyPr>
          <a:lstStyle/>
          <a:p>
            <a:pPr marL="285750" indent="-285750">
              <a:spcBef>
                <a:spcPts val="600"/>
              </a:spcBef>
              <a:buClr>
                <a:srgbClr val="002060"/>
              </a:buClr>
              <a:buFont typeface="Arial" panose="020B0604020202020204" pitchFamily="34" charset="0"/>
              <a:buChar char="•"/>
            </a:pPr>
            <a:r>
              <a:rPr lang="en-US" dirty="0">
                <a:solidFill>
                  <a:schemeClr val="tx2"/>
                </a:solidFill>
              </a:rPr>
              <a:t>What opportunities do you see for blended finance instruments to promote increased investment into the energy sector while simultaneously increasing access to energy in Sierra Leone?</a:t>
            </a:r>
          </a:p>
        </p:txBody>
      </p:sp>
      <p:sp>
        <p:nvSpPr>
          <p:cNvPr id="17" name="TextBox 16">
            <a:extLst>
              <a:ext uri="{FF2B5EF4-FFF2-40B4-BE49-F238E27FC236}">
                <a16:creationId xmlns:a16="http://schemas.microsoft.com/office/drawing/2014/main" id="{6CE059D9-D23A-4B83-897D-EA17F078E75D}"/>
              </a:ext>
            </a:extLst>
          </p:cNvPr>
          <p:cNvSpPr txBox="1"/>
          <p:nvPr/>
        </p:nvSpPr>
        <p:spPr>
          <a:xfrm>
            <a:off x="553786" y="3745305"/>
            <a:ext cx="8900160" cy="369332"/>
          </a:xfrm>
          <a:prstGeom prst="rect">
            <a:avLst/>
          </a:prstGeom>
          <a:noFill/>
        </p:spPr>
        <p:txBody>
          <a:bodyPr wrap="square" lIns="0" rtlCol="0">
            <a:spAutoFit/>
          </a:bodyPr>
          <a:lstStyle/>
          <a:p>
            <a:pPr marL="285750" indent="-285750">
              <a:buFont typeface="Arial" panose="020B0604020202020204" pitchFamily="34" charset="0"/>
              <a:buChar char="•"/>
            </a:pPr>
            <a:r>
              <a:rPr lang="en-US" dirty="0">
                <a:solidFill>
                  <a:schemeClr val="tx2"/>
                </a:solidFill>
              </a:rPr>
              <a:t>What role could impact investors play in rural electricity access?</a:t>
            </a:r>
          </a:p>
        </p:txBody>
      </p:sp>
      <p:sp>
        <p:nvSpPr>
          <p:cNvPr id="19" name="TextBox 18">
            <a:extLst>
              <a:ext uri="{FF2B5EF4-FFF2-40B4-BE49-F238E27FC236}">
                <a16:creationId xmlns:a16="http://schemas.microsoft.com/office/drawing/2014/main" id="{4F01EE3E-A545-47F2-99AB-94F65AE13AFA}"/>
              </a:ext>
            </a:extLst>
          </p:cNvPr>
          <p:cNvSpPr txBox="1"/>
          <p:nvPr/>
        </p:nvSpPr>
        <p:spPr>
          <a:xfrm>
            <a:off x="553786" y="4447807"/>
            <a:ext cx="8900160" cy="646331"/>
          </a:xfrm>
          <a:prstGeom prst="rect">
            <a:avLst/>
          </a:prstGeom>
          <a:noFill/>
        </p:spPr>
        <p:txBody>
          <a:bodyPr wrap="square" lIns="0" rtlCol="0">
            <a:spAutoFit/>
          </a:bodyPr>
          <a:lstStyle/>
          <a:p>
            <a:pPr marL="285750" indent="-285750">
              <a:spcBef>
                <a:spcPts val="600"/>
              </a:spcBef>
              <a:buClr>
                <a:srgbClr val="002060"/>
              </a:buClr>
              <a:buFont typeface="Arial" panose="020B0604020202020204" pitchFamily="34" charset="0"/>
              <a:buChar char="•"/>
            </a:pPr>
            <a:r>
              <a:rPr lang="en-US" dirty="0">
                <a:solidFill>
                  <a:schemeClr val="tx2"/>
                </a:solidFill>
              </a:rPr>
              <a:t>What needs to be included in an effective intervention in the productive use of electricity?</a:t>
            </a:r>
          </a:p>
        </p:txBody>
      </p:sp>
      <p:sp>
        <p:nvSpPr>
          <p:cNvPr id="26" name="TextBox 25">
            <a:extLst>
              <a:ext uri="{FF2B5EF4-FFF2-40B4-BE49-F238E27FC236}">
                <a16:creationId xmlns:a16="http://schemas.microsoft.com/office/drawing/2014/main" id="{79933614-FD1D-4FE9-B38D-DEFC449AD315}"/>
              </a:ext>
            </a:extLst>
          </p:cNvPr>
          <p:cNvSpPr txBox="1"/>
          <p:nvPr/>
        </p:nvSpPr>
        <p:spPr>
          <a:xfrm>
            <a:off x="553786" y="5427307"/>
            <a:ext cx="8900160" cy="646331"/>
          </a:xfrm>
          <a:prstGeom prst="rect">
            <a:avLst/>
          </a:prstGeom>
          <a:noFill/>
        </p:spPr>
        <p:txBody>
          <a:bodyPr wrap="square" lIns="0" rtlCol="0">
            <a:spAutoFit/>
          </a:bodyPr>
          <a:lstStyle/>
          <a:p>
            <a:pPr marL="285750" indent="-285750">
              <a:spcBef>
                <a:spcPts val="600"/>
              </a:spcBef>
              <a:buClr>
                <a:srgbClr val="002060"/>
              </a:buClr>
              <a:buFont typeface="Arial" panose="020B0604020202020204" pitchFamily="34" charset="0"/>
              <a:buChar char="•"/>
            </a:pPr>
            <a:r>
              <a:rPr lang="en-US" dirty="0">
                <a:solidFill>
                  <a:schemeClr val="tx2"/>
                </a:solidFill>
              </a:rPr>
              <a:t>What models in private sector participation for distribution have been successful in the Sierra Leonean context?</a:t>
            </a:r>
          </a:p>
        </p:txBody>
      </p:sp>
    </p:spTree>
    <p:extLst>
      <p:ext uri="{BB962C8B-B14F-4D97-AF65-F5344CB8AC3E}">
        <p14:creationId xmlns:p14="http://schemas.microsoft.com/office/powerpoint/2010/main" val="1879320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891790" y="3356333"/>
            <a:ext cx="5610831" cy="108336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no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9pPr>
          </a:lstStyle>
          <a:p>
            <a:pPr algn="ctr">
              <a:lnSpc>
                <a:spcPct val="90000"/>
              </a:lnSpc>
              <a:spcBef>
                <a:spcPct val="0"/>
              </a:spcBef>
              <a:spcAft>
                <a:spcPts val="600"/>
              </a:spcAft>
              <a:buSzPct val="100000"/>
            </a:pPr>
            <a:r>
              <a:rPr lang="en-US" altLang="en-US" sz="4000">
                <a:solidFill>
                  <a:schemeClr val="tx1"/>
                </a:solidFill>
                <a:latin typeface="+mj-lt"/>
                <a:ea typeface="+mj-ea"/>
                <a:cs typeface="+mj-cs"/>
              </a:rPr>
              <a:t>Open Discussion</a:t>
            </a:r>
            <a:br>
              <a:rPr lang="en-US" altLang="en-US" sz="4000">
                <a:latin typeface="+mj-lt"/>
                <a:ea typeface="+mj-ea"/>
                <a:cs typeface="+mj-cs"/>
              </a:rPr>
            </a:br>
            <a:endParaRPr lang="en-US" altLang="en-US" sz="4000" kern="1200">
              <a:solidFill>
                <a:schemeClr val="tx1"/>
              </a:solidFill>
              <a:latin typeface="+mj-lt"/>
              <a:ea typeface="+mj-ea"/>
              <a:cs typeface="+mj-cs"/>
            </a:endParaRPr>
          </a:p>
        </p:txBody>
      </p:sp>
    </p:spTree>
    <p:extLst>
      <p:ext uri="{BB962C8B-B14F-4D97-AF65-F5344CB8AC3E}">
        <p14:creationId xmlns:p14="http://schemas.microsoft.com/office/powerpoint/2010/main" val="106769226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891790" y="3356333"/>
            <a:ext cx="5610831" cy="108336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no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SimSun" panose="02010600030101010101" pitchFamily="2" charset="-122"/>
              </a:defRPr>
            </a:lvl9pPr>
          </a:lstStyle>
          <a:p>
            <a:pPr algn="ctr">
              <a:lnSpc>
                <a:spcPct val="90000"/>
              </a:lnSpc>
              <a:spcBef>
                <a:spcPct val="0"/>
              </a:spcBef>
              <a:spcAft>
                <a:spcPts val="600"/>
              </a:spcAft>
              <a:buSzPct val="100000"/>
            </a:pPr>
            <a:r>
              <a:rPr lang="en-US" altLang="en-US" sz="4000" dirty="0">
                <a:solidFill>
                  <a:schemeClr val="tx1"/>
                </a:solidFill>
                <a:latin typeface="+mj-lt"/>
                <a:ea typeface="+mj-ea"/>
                <a:cs typeface="+mj-cs"/>
              </a:rPr>
              <a:t>Closing Comments</a:t>
            </a:r>
            <a:br>
              <a:rPr lang="en-US" altLang="en-US" sz="4000">
                <a:latin typeface="+mj-lt"/>
                <a:ea typeface="+mj-ea"/>
                <a:cs typeface="+mj-cs"/>
              </a:rPr>
            </a:br>
            <a:endParaRPr lang="en-US" altLang="en-US" sz="4000" kern="1200">
              <a:solidFill>
                <a:schemeClr val="tx1"/>
              </a:solidFill>
              <a:latin typeface="+mj-lt"/>
              <a:ea typeface="+mj-ea"/>
              <a:cs typeface="+mj-cs"/>
            </a:endParaRPr>
          </a:p>
        </p:txBody>
      </p:sp>
    </p:spTree>
    <p:extLst>
      <p:ext uri="{BB962C8B-B14F-4D97-AF65-F5344CB8AC3E}">
        <p14:creationId xmlns:p14="http://schemas.microsoft.com/office/powerpoint/2010/main" val="1900802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Straight Connector 51">
            <a:extLst>
              <a:ext uri="{FF2B5EF4-FFF2-40B4-BE49-F238E27FC236}">
                <a16:creationId xmlns:a16="http://schemas.microsoft.com/office/drawing/2014/main" id="{7D296C7A-38B6-4F13-9A3A-FF155A9CB95C}"/>
              </a:ext>
            </a:extLst>
          </p:cNvPr>
          <p:cNvCxnSpPr>
            <a:cxnSpLocks/>
          </p:cNvCxnSpPr>
          <p:nvPr/>
        </p:nvCxnSpPr>
        <p:spPr>
          <a:xfrm flipH="1">
            <a:off x="3923160" y="3505592"/>
            <a:ext cx="127" cy="688942"/>
          </a:xfrm>
          <a:prstGeom prst="line">
            <a:avLst/>
          </a:prstGeom>
          <a:ln w="38100">
            <a:solidFill>
              <a:srgbClr val="BC133E"/>
            </a:solidFill>
          </a:ln>
        </p:spPr>
        <p:style>
          <a:lnRef idx="1">
            <a:schemeClr val="accent1"/>
          </a:lnRef>
          <a:fillRef idx="0">
            <a:schemeClr val="accent1"/>
          </a:fillRef>
          <a:effectRef idx="0">
            <a:schemeClr val="accent1"/>
          </a:effectRef>
          <a:fontRef idx="minor">
            <a:schemeClr val="tx1"/>
          </a:fontRef>
        </p:style>
      </p:cxnSp>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extLst>
              <p:ext uri="{D42A27DB-BD31-4B8C-83A1-F6EECF244321}">
                <p14:modId xmlns:p14="http://schemas.microsoft.com/office/powerpoint/2010/main" val="14724469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24"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3" name="Rectangle 22">
            <a:extLst>
              <a:ext uri="{FF2B5EF4-FFF2-40B4-BE49-F238E27FC236}">
                <a16:creationId xmlns:a16="http://schemas.microsoft.com/office/drawing/2014/main" id="{2081E5EA-1D30-4686-9A7A-2184C9879441}"/>
              </a:ext>
            </a:extLst>
          </p:cNvPr>
          <p:cNvSpPr/>
          <p:nvPr/>
        </p:nvSpPr>
        <p:spPr>
          <a:xfrm>
            <a:off x="0" y="0"/>
            <a:ext cx="12192000" cy="30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4" name="Rectangle 23">
            <a:extLst>
              <a:ext uri="{FF2B5EF4-FFF2-40B4-BE49-F238E27FC236}">
                <a16:creationId xmlns:a16="http://schemas.microsoft.com/office/drawing/2014/main" id="{EA9AF175-7AC5-4DE9-9BBB-B4EA0FC124A2}"/>
              </a:ext>
            </a:extLst>
          </p:cNvPr>
          <p:cNvSpPr/>
          <p:nvPr/>
        </p:nvSpPr>
        <p:spPr>
          <a:xfrm>
            <a:off x="1" y="0"/>
            <a:ext cx="3882704" cy="6858000"/>
          </a:xfrm>
          <a:prstGeom prst="rect">
            <a:avLst/>
          </a:prstGeom>
          <a:solidFill>
            <a:srgbClr val="002060"/>
          </a:solidFill>
          <a:ln w="12700" cap="flat" cmpd="sng" algn="ctr">
            <a:solidFill>
              <a:srgbClr val="002060"/>
            </a:solidFill>
            <a:prstDash val="solid"/>
            <a:miter lim="800000"/>
          </a:ln>
          <a:effectLst/>
        </p:spPr>
        <p:txBody>
          <a:bodyPr rtlCol="0" anchor="ctr"/>
          <a:lstStyle/>
          <a:p>
            <a:endParaRPr lang="en-IN" sz="3200" b="1" kern="0">
              <a:solidFill>
                <a:prstClr val="white"/>
              </a:solidFill>
            </a:endParaRPr>
          </a:p>
        </p:txBody>
      </p:sp>
      <p:sp>
        <p:nvSpPr>
          <p:cNvPr id="25" name="TextBox 24">
            <a:extLst>
              <a:ext uri="{FF2B5EF4-FFF2-40B4-BE49-F238E27FC236}">
                <a16:creationId xmlns:a16="http://schemas.microsoft.com/office/drawing/2014/main" id="{121E74DF-6B4A-4994-B1C5-1C1C3DD09C2A}"/>
              </a:ext>
            </a:extLst>
          </p:cNvPr>
          <p:cNvSpPr txBox="1"/>
          <p:nvPr/>
        </p:nvSpPr>
        <p:spPr>
          <a:xfrm>
            <a:off x="457200" y="2313310"/>
            <a:ext cx="3712029" cy="2231380"/>
          </a:xfrm>
          <a:prstGeom prst="rect">
            <a:avLst/>
          </a:prstGeom>
          <a:noFill/>
        </p:spPr>
        <p:txBody>
          <a:bodyPr wrap="square" lIns="36000" tIns="0" rIns="36000" bIns="0" rtlCol="0" anchor="ctr">
            <a:noAutofit/>
          </a:bodyPr>
          <a:lstStyle/>
          <a:p>
            <a:r>
              <a:rPr lang="en-US" sz="3200" b="1">
                <a:solidFill>
                  <a:schemeClr val="bg1"/>
                </a:solidFill>
                <a:latin typeface="+mj-lt"/>
              </a:rPr>
              <a:t>Agenda</a:t>
            </a:r>
          </a:p>
        </p:txBody>
      </p:sp>
      <p:cxnSp>
        <p:nvCxnSpPr>
          <p:cNvPr id="26" name="Straight Connector 25">
            <a:extLst>
              <a:ext uri="{FF2B5EF4-FFF2-40B4-BE49-F238E27FC236}">
                <a16:creationId xmlns:a16="http://schemas.microsoft.com/office/drawing/2014/main" id="{6FBB81D8-16D8-4DC4-8F28-41B907ED0377}"/>
              </a:ext>
            </a:extLst>
          </p:cNvPr>
          <p:cNvCxnSpPr>
            <a:cxnSpLocks/>
            <a:stCxn id="28" idx="4"/>
            <a:endCxn id="35" idx="0"/>
          </p:cNvCxnSpPr>
          <p:nvPr/>
        </p:nvCxnSpPr>
        <p:spPr>
          <a:xfrm flipH="1">
            <a:off x="3923160" y="885825"/>
            <a:ext cx="127" cy="688942"/>
          </a:xfrm>
          <a:prstGeom prst="line">
            <a:avLst/>
          </a:prstGeom>
          <a:ln w="38100">
            <a:solidFill>
              <a:srgbClr val="BC133E"/>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74EE3E9F-D17B-4D6A-A804-C560469CC11B}"/>
              </a:ext>
            </a:extLst>
          </p:cNvPr>
          <p:cNvGrpSpPr/>
          <p:nvPr/>
        </p:nvGrpSpPr>
        <p:grpSpPr>
          <a:xfrm>
            <a:off x="3717547" y="474345"/>
            <a:ext cx="411480" cy="411480"/>
            <a:chOff x="4326082" y="518747"/>
            <a:chExt cx="512383" cy="512383"/>
          </a:xfrm>
        </p:grpSpPr>
        <p:sp>
          <p:nvSpPr>
            <p:cNvPr id="28" name="Oval 27">
              <a:extLst>
                <a:ext uri="{FF2B5EF4-FFF2-40B4-BE49-F238E27FC236}">
                  <a16:creationId xmlns:a16="http://schemas.microsoft.com/office/drawing/2014/main" id="{62A912B4-6F40-4186-A73A-3C59A870D4CC}"/>
                </a:ext>
              </a:extLst>
            </p:cNvPr>
            <p:cNvSpPr/>
            <p:nvPr/>
          </p:nvSpPr>
          <p:spPr>
            <a:xfrm>
              <a:off x="4326082" y="51874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29" name="Oval 28">
              <a:extLst>
                <a:ext uri="{FF2B5EF4-FFF2-40B4-BE49-F238E27FC236}">
                  <a16:creationId xmlns:a16="http://schemas.microsoft.com/office/drawing/2014/main" id="{DF14C161-2684-4240-816B-8E0D78CC4435}"/>
                </a:ext>
              </a:extLst>
            </p:cNvPr>
            <p:cNvSpPr/>
            <p:nvPr/>
          </p:nvSpPr>
          <p:spPr>
            <a:xfrm>
              <a:off x="4427142" y="619808"/>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grpSp>
        <p:nvGrpSpPr>
          <p:cNvPr id="31" name="Group 30">
            <a:extLst>
              <a:ext uri="{FF2B5EF4-FFF2-40B4-BE49-F238E27FC236}">
                <a16:creationId xmlns:a16="http://schemas.microsoft.com/office/drawing/2014/main" id="{9ED56DA0-0599-46DA-B5BE-31209425D308}"/>
              </a:ext>
            </a:extLst>
          </p:cNvPr>
          <p:cNvGrpSpPr/>
          <p:nvPr/>
        </p:nvGrpSpPr>
        <p:grpSpPr>
          <a:xfrm>
            <a:off x="3717547" y="1035058"/>
            <a:ext cx="411480" cy="411480"/>
            <a:chOff x="4326082" y="1941861"/>
            <a:chExt cx="512383" cy="512383"/>
          </a:xfrm>
        </p:grpSpPr>
        <p:sp>
          <p:nvSpPr>
            <p:cNvPr id="32" name="Oval 31">
              <a:extLst>
                <a:ext uri="{FF2B5EF4-FFF2-40B4-BE49-F238E27FC236}">
                  <a16:creationId xmlns:a16="http://schemas.microsoft.com/office/drawing/2014/main" id="{4FCAB6F9-0142-4F45-A669-5F2A0333ED23}"/>
                </a:ext>
              </a:extLst>
            </p:cNvPr>
            <p:cNvSpPr/>
            <p:nvPr/>
          </p:nvSpPr>
          <p:spPr>
            <a:xfrm>
              <a:off x="4326082" y="1941861"/>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33" name="Oval 32">
              <a:extLst>
                <a:ext uri="{FF2B5EF4-FFF2-40B4-BE49-F238E27FC236}">
                  <a16:creationId xmlns:a16="http://schemas.microsoft.com/office/drawing/2014/main" id="{4B00E6D0-72A4-46A3-BA29-CCC7B82974F1}"/>
                </a:ext>
              </a:extLst>
            </p:cNvPr>
            <p:cNvSpPr/>
            <p:nvPr/>
          </p:nvSpPr>
          <p:spPr>
            <a:xfrm>
              <a:off x="4427142" y="2042921"/>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grpSp>
        <p:nvGrpSpPr>
          <p:cNvPr id="34" name="Group 33">
            <a:extLst>
              <a:ext uri="{FF2B5EF4-FFF2-40B4-BE49-F238E27FC236}">
                <a16:creationId xmlns:a16="http://schemas.microsoft.com/office/drawing/2014/main" id="{EDB29FBE-1EB6-4A05-B433-D2CCD434FAA4}"/>
              </a:ext>
            </a:extLst>
          </p:cNvPr>
          <p:cNvGrpSpPr/>
          <p:nvPr/>
        </p:nvGrpSpPr>
        <p:grpSpPr>
          <a:xfrm>
            <a:off x="3717420" y="1574767"/>
            <a:ext cx="411480" cy="411480"/>
            <a:chOff x="4326082" y="3058507"/>
            <a:chExt cx="512383" cy="512383"/>
          </a:xfrm>
        </p:grpSpPr>
        <p:sp>
          <p:nvSpPr>
            <p:cNvPr id="35" name="Oval 34">
              <a:extLst>
                <a:ext uri="{FF2B5EF4-FFF2-40B4-BE49-F238E27FC236}">
                  <a16:creationId xmlns:a16="http://schemas.microsoft.com/office/drawing/2014/main" id="{682DBD99-CE94-4F1D-ADF4-C111A833B99E}"/>
                </a:ext>
              </a:extLst>
            </p:cNvPr>
            <p:cNvSpPr/>
            <p:nvPr/>
          </p:nvSpPr>
          <p:spPr>
            <a:xfrm>
              <a:off x="4326082" y="305850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36" name="Oval 35">
              <a:extLst>
                <a:ext uri="{FF2B5EF4-FFF2-40B4-BE49-F238E27FC236}">
                  <a16:creationId xmlns:a16="http://schemas.microsoft.com/office/drawing/2014/main" id="{B09B4188-A9DA-42FD-94F6-BB384B2A46CA}"/>
                </a:ext>
              </a:extLst>
            </p:cNvPr>
            <p:cNvSpPr/>
            <p:nvPr/>
          </p:nvSpPr>
          <p:spPr>
            <a:xfrm>
              <a:off x="4427142" y="3160326"/>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sp>
        <p:nvSpPr>
          <p:cNvPr id="13" name="TextBox 12">
            <a:extLst>
              <a:ext uri="{FF2B5EF4-FFF2-40B4-BE49-F238E27FC236}">
                <a16:creationId xmlns:a16="http://schemas.microsoft.com/office/drawing/2014/main" id="{88FF66DB-0C17-49C6-99F6-4EE373C9DD3B}"/>
              </a:ext>
            </a:extLst>
          </p:cNvPr>
          <p:cNvSpPr txBox="1">
            <a:spLocks noChangeAspect="1"/>
          </p:cNvSpPr>
          <p:nvPr/>
        </p:nvSpPr>
        <p:spPr>
          <a:xfrm>
            <a:off x="4169230" y="474345"/>
            <a:ext cx="8022770" cy="4124206"/>
          </a:xfrm>
          <a:prstGeom prst="rect">
            <a:avLst/>
          </a:prstGeom>
          <a:noFill/>
        </p:spPr>
        <p:txBody>
          <a:bodyPr wrap="square" lIns="91440" tIns="45720" rIns="91440" bIns="45720" rtlCol="0" anchor="t">
            <a:spAutoFit/>
          </a:bodyPr>
          <a:lstStyle/>
          <a:p>
            <a:pPr marL="0" lvl="1" defTabSz="685800">
              <a:spcBef>
                <a:spcPts val="600"/>
              </a:spcBef>
              <a:spcAft>
                <a:spcPts val="600"/>
              </a:spcAft>
            </a:pPr>
            <a:r>
              <a:rPr lang="en-US" sz="2400" b="1">
                <a:sym typeface="Century Gothic" panose="020B0502020202020204" pitchFamily="34" charset="0"/>
              </a:rPr>
              <a:t>Opening Comments</a:t>
            </a:r>
          </a:p>
          <a:p>
            <a:pPr marL="0" lvl="1" defTabSz="685800">
              <a:spcBef>
                <a:spcPts val="600"/>
              </a:spcBef>
              <a:spcAft>
                <a:spcPts val="600"/>
              </a:spcAft>
            </a:pPr>
            <a:r>
              <a:rPr lang="en-US" sz="2400" b="1">
                <a:sym typeface="Century Gothic" panose="020B0502020202020204" pitchFamily="34" charset="0"/>
              </a:rPr>
              <a:t>Country Context</a:t>
            </a:r>
          </a:p>
          <a:p>
            <a:pPr marL="0" lvl="1" defTabSz="685800">
              <a:spcBef>
                <a:spcPts val="600"/>
              </a:spcBef>
              <a:spcAft>
                <a:spcPts val="600"/>
              </a:spcAft>
            </a:pPr>
            <a:r>
              <a:rPr lang="en-US" sz="2400" b="1">
                <a:sym typeface="Century Gothic" panose="020B0502020202020204" pitchFamily="34" charset="0"/>
              </a:rPr>
              <a:t>Timeline to IMC</a:t>
            </a:r>
          </a:p>
          <a:p>
            <a:pPr marL="0" lvl="1" defTabSz="685800">
              <a:spcBef>
                <a:spcPts val="600"/>
              </a:spcBef>
              <a:spcAft>
                <a:spcPts val="600"/>
              </a:spcAft>
            </a:pPr>
            <a:r>
              <a:rPr lang="en-US" sz="2400" b="1">
                <a:sym typeface="Century Gothic" panose="020B0502020202020204" pitchFamily="34" charset="0"/>
              </a:rPr>
              <a:t>MCC alignment</a:t>
            </a:r>
          </a:p>
          <a:p>
            <a:pPr marL="0" lvl="1" defTabSz="685800">
              <a:spcBef>
                <a:spcPts val="600"/>
              </a:spcBef>
              <a:spcAft>
                <a:spcPts val="600"/>
              </a:spcAft>
            </a:pPr>
            <a:r>
              <a:rPr lang="en-US" sz="2400" b="1">
                <a:sym typeface="Century Gothic" panose="020B0502020202020204" pitchFamily="34" charset="0"/>
              </a:rPr>
              <a:t>Power Sector Context</a:t>
            </a:r>
          </a:p>
          <a:p>
            <a:pPr marL="0" lvl="1" defTabSz="685800">
              <a:spcBef>
                <a:spcPts val="600"/>
              </a:spcBef>
              <a:spcAft>
                <a:spcPts val="600"/>
              </a:spcAft>
            </a:pPr>
            <a:r>
              <a:rPr lang="en-US" sz="2400" b="1">
                <a:sym typeface="Century Gothic" panose="020B0502020202020204" pitchFamily="34" charset="0"/>
              </a:rPr>
              <a:t>Utility (EDSA) Private Sector Participation Discussion</a:t>
            </a:r>
          </a:p>
          <a:p>
            <a:pPr marL="0" lvl="1" defTabSz="685800">
              <a:spcBef>
                <a:spcPts val="600"/>
              </a:spcBef>
              <a:spcAft>
                <a:spcPts val="600"/>
              </a:spcAft>
            </a:pPr>
            <a:r>
              <a:rPr lang="en-US" sz="2400" b="1">
                <a:sym typeface="Century Gothic" panose="020B0502020202020204" pitchFamily="34" charset="0"/>
              </a:rPr>
              <a:t>Open Discussion</a:t>
            </a:r>
          </a:p>
          <a:p>
            <a:pPr marL="0" lvl="1" defTabSz="685800">
              <a:spcBef>
                <a:spcPts val="600"/>
              </a:spcBef>
              <a:spcAft>
                <a:spcPts val="600"/>
              </a:spcAft>
            </a:pPr>
            <a:r>
              <a:rPr lang="en-US" sz="2400" b="1">
                <a:sym typeface="Century Gothic" panose="020B0502020202020204" pitchFamily="34" charset="0"/>
              </a:rPr>
              <a:t>Closing Comments</a:t>
            </a:r>
          </a:p>
        </p:txBody>
      </p:sp>
      <p:grpSp>
        <p:nvGrpSpPr>
          <p:cNvPr id="37" name="Group 36">
            <a:extLst>
              <a:ext uri="{FF2B5EF4-FFF2-40B4-BE49-F238E27FC236}">
                <a16:creationId xmlns:a16="http://schemas.microsoft.com/office/drawing/2014/main" id="{E6121F96-91AA-4E20-8C89-A9F1F7078970}"/>
              </a:ext>
            </a:extLst>
          </p:cNvPr>
          <p:cNvGrpSpPr/>
          <p:nvPr/>
        </p:nvGrpSpPr>
        <p:grpSpPr>
          <a:xfrm>
            <a:off x="3717420" y="3113403"/>
            <a:ext cx="411480" cy="411480"/>
            <a:chOff x="4326082" y="3058507"/>
            <a:chExt cx="512383" cy="512383"/>
          </a:xfrm>
        </p:grpSpPr>
        <p:sp>
          <p:nvSpPr>
            <p:cNvPr id="38" name="Oval 37">
              <a:extLst>
                <a:ext uri="{FF2B5EF4-FFF2-40B4-BE49-F238E27FC236}">
                  <a16:creationId xmlns:a16="http://schemas.microsoft.com/office/drawing/2014/main" id="{5485A6E9-59A7-4DD1-B675-B29B62A673D0}"/>
                </a:ext>
              </a:extLst>
            </p:cNvPr>
            <p:cNvSpPr/>
            <p:nvPr/>
          </p:nvSpPr>
          <p:spPr>
            <a:xfrm>
              <a:off x="4326082" y="305850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39" name="Oval 38">
              <a:extLst>
                <a:ext uri="{FF2B5EF4-FFF2-40B4-BE49-F238E27FC236}">
                  <a16:creationId xmlns:a16="http://schemas.microsoft.com/office/drawing/2014/main" id="{27A33FD9-41CF-4E5A-8F1E-ACAF210C017A}"/>
                </a:ext>
              </a:extLst>
            </p:cNvPr>
            <p:cNvSpPr/>
            <p:nvPr/>
          </p:nvSpPr>
          <p:spPr>
            <a:xfrm>
              <a:off x="4427142" y="3160326"/>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cxnSp>
        <p:nvCxnSpPr>
          <p:cNvPr id="43" name="Straight Connector 42">
            <a:extLst>
              <a:ext uri="{FF2B5EF4-FFF2-40B4-BE49-F238E27FC236}">
                <a16:creationId xmlns:a16="http://schemas.microsoft.com/office/drawing/2014/main" id="{ECB5B048-6831-4FAB-8107-6F6994415AD5}"/>
              </a:ext>
            </a:extLst>
          </p:cNvPr>
          <p:cNvCxnSpPr>
            <a:cxnSpLocks/>
            <a:stCxn id="35" idx="4"/>
            <a:endCxn id="38" idx="0"/>
          </p:cNvCxnSpPr>
          <p:nvPr/>
        </p:nvCxnSpPr>
        <p:spPr>
          <a:xfrm>
            <a:off x="3923160" y="1986247"/>
            <a:ext cx="0" cy="1127156"/>
          </a:xfrm>
          <a:prstGeom prst="line">
            <a:avLst/>
          </a:prstGeom>
          <a:ln w="38100">
            <a:solidFill>
              <a:srgbClr val="BC133E"/>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20E50CAD-22AE-4928-8426-61B03A11C9CC}"/>
              </a:ext>
            </a:extLst>
          </p:cNvPr>
          <p:cNvGrpSpPr/>
          <p:nvPr/>
        </p:nvGrpSpPr>
        <p:grpSpPr>
          <a:xfrm>
            <a:off x="3717420" y="2124968"/>
            <a:ext cx="411480" cy="411480"/>
            <a:chOff x="4326082" y="3058507"/>
            <a:chExt cx="512383" cy="512383"/>
          </a:xfrm>
        </p:grpSpPr>
        <p:sp>
          <p:nvSpPr>
            <p:cNvPr id="44" name="Oval 43">
              <a:extLst>
                <a:ext uri="{FF2B5EF4-FFF2-40B4-BE49-F238E27FC236}">
                  <a16:creationId xmlns:a16="http://schemas.microsoft.com/office/drawing/2014/main" id="{39ABD0A4-1F74-4D9D-B401-A6558FF6A691}"/>
                </a:ext>
              </a:extLst>
            </p:cNvPr>
            <p:cNvSpPr/>
            <p:nvPr/>
          </p:nvSpPr>
          <p:spPr>
            <a:xfrm>
              <a:off x="4326082" y="305850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46" name="Oval 45">
              <a:extLst>
                <a:ext uri="{FF2B5EF4-FFF2-40B4-BE49-F238E27FC236}">
                  <a16:creationId xmlns:a16="http://schemas.microsoft.com/office/drawing/2014/main" id="{149B8DF3-9493-4ACA-A187-149F90B2B0B5}"/>
                </a:ext>
              </a:extLst>
            </p:cNvPr>
            <p:cNvSpPr/>
            <p:nvPr/>
          </p:nvSpPr>
          <p:spPr>
            <a:xfrm>
              <a:off x="4427142" y="3160326"/>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grpSp>
        <p:nvGrpSpPr>
          <p:cNvPr id="47" name="Group 46">
            <a:extLst>
              <a:ext uri="{FF2B5EF4-FFF2-40B4-BE49-F238E27FC236}">
                <a16:creationId xmlns:a16="http://schemas.microsoft.com/office/drawing/2014/main" id="{19773F01-9569-4BD9-A590-0E8D5469B81A}"/>
              </a:ext>
            </a:extLst>
          </p:cNvPr>
          <p:cNvGrpSpPr/>
          <p:nvPr/>
        </p:nvGrpSpPr>
        <p:grpSpPr>
          <a:xfrm>
            <a:off x="3717420" y="2626399"/>
            <a:ext cx="411480" cy="411480"/>
            <a:chOff x="4326082" y="3058507"/>
            <a:chExt cx="512383" cy="512383"/>
          </a:xfrm>
        </p:grpSpPr>
        <p:sp>
          <p:nvSpPr>
            <p:cNvPr id="48" name="Oval 47">
              <a:extLst>
                <a:ext uri="{FF2B5EF4-FFF2-40B4-BE49-F238E27FC236}">
                  <a16:creationId xmlns:a16="http://schemas.microsoft.com/office/drawing/2014/main" id="{407A342E-9079-4D96-9C13-B56FC0F195AD}"/>
                </a:ext>
              </a:extLst>
            </p:cNvPr>
            <p:cNvSpPr/>
            <p:nvPr/>
          </p:nvSpPr>
          <p:spPr>
            <a:xfrm>
              <a:off x="4326082" y="305850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49" name="Oval 48">
              <a:extLst>
                <a:ext uri="{FF2B5EF4-FFF2-40B4-BE49-F238E27FC236}">
                  <a16:creationId xmlns:a16="http://schemas.microsoft.com/office/drawing/2014/main" id="{6E2EBC6D-0B3D-4288-9B24-7BF58F278D44}"/>
                </a:ext>
              </a:extLst>
            </p:cNvPr>
            <p:cNvSpPr/>
            <p:nvPr/>
          </p:nvSpPr>
          <p:spPr>
            <a:xfrm>
              <a:off x="4427142" y="3160326"/>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grpSp>
        <p:nvGrpSpPr>
          <p:cNvPr id="40" name="Group 39">
            <a:extLst>
              <a:ext uri="{FF2B5EF4-FFF2-40B4-BE49-F238E27FC236}">
                <a16:creationId xmlns:a16="http://schemas.microsoft.com/office/drawing/2014/main" id="{6CA7D933-E2D7-4069-A34B-174A4C7822BE}"/>
              </a:ext>
            </a:extLst>
          </p:cNvPr>
          <p:cNvGrpSpPr/>
          <p:nvPr/>
        </p:nvGrpSpPr>
        <p:grpSpPr>
          <a:xfrm>
            <a:off x="3717420" y="3615597"/>
            <a:ext cx="411480" cy="411480"/>
            <a:chOff x="4326082" y="3058507"/>
            <a:chExt cx="512383" cy="512383"/>
          </a:xfrm>
        </p:grpSpPr>
        <p:sp>
          <p:nvSpPr>
            <p:cNvPr id="41" name="Oval 40">
              <a:extLst>
                <a:ext uri="{FF2B5EF4-FFF2-40B4-BE49-F238E27FC236}">
                  <a16:creationId xmlns:a16="http://schemas.microsoft.com/office/drawing/2014/main" id="{D726C531-0E5D-41C0-9BF2-984B306A4520}"/>
                </a:ext>
              </a:extLst>
            </p:cNvPr>
            <p:cNvSpPr/>
            <p:nvPr/>
          </p:nvSpPr>
          <p:spPr>
            <a:xfrm>
              <a:off x="4326082" y="305850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42" name="Oval 41">
              <a:extLst>
                <a:ext uri="{FF2B5EF4-FFF2-40B4-BE49-F238E27FC236}">
                  <a16:creationId xmlns:a16="http://schemas.microsoft.com/office/drawing/2014/main" id="{DF4207CF-3526-4DFD-BC47-FFB39FB95823}"/>
                </a:ext>
              </a:extLst>
            </p:cNvPr>
            <p:cNvSpPr/>
            <p:nvPr/>
          </p:nvSpPr>
          <p:spPr>
            <a:xfrm>
              <a:off x="4427142" y="3160326"/>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grpSp>
        <p:nvGrpSpPr>
          <p:cNvPr id="45" name="Group 44">
            <a:extLst>
              <a:ext uri="{FF2B5EF4-FFF2-40B4-BE49-F238E27FC236}">
                <a16:creationId xmlns:a16="http://schemas.microsoft.com/office/drawing/2014/main" id="{15F24ED8-9F08-46FF-A187-A48BC2F01743}"/>
              </a:ext>
            </a:extLst>
          </p:cNvPr>
          <p:cNvGrpSpPr/>
          <p:nvPr/>
        </p:nvGrpSpPr>
        <p:grpSpPr>
          <a:xfrm>
            <a:off x="3733163" y="4129408"/>
            <a:ext cx="411480" cy="411480"/>
            <a:chOff x="4326082" y="3058507"/>
            <a:chExt cx="512383" cy="512383"/>
          </a:xfrm>
        </p:grpSpPr>
        <p:sp>
          <p:nvSpPr>
            <p:cNvPr id="50" name="Oval 49">
              <a:extLst>
                <a:ext uri="{FF2B5EF4-FFF2-40B4-BE49-F238E27FC236}">
                  <a16:creationId xmlns:a16="http://schemas.microsoft.com/office/drawing/2014/main" id="{14731E03-FB34-42E6-9269-5CF7FE84A77E}"/>
                </a:ext>
              </a:extLst>
            </p:cNvPr>
            <p:cNvSpPr/>
            <p:nvPr/>
          </p:nvSpPr>
          <p:spPr>
            <a:xfrm>
              <a:off x="4326082" y="3058507"/>
              <a:ext cx="512383" cy="512383"/>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51" name="Oval 50">
              <a:extLst>
                <a:ext uri="{FF2B5EF4-FFF2-40B4-BE49-F238E27FC236}">
                  <a16:creationId xmlns:a16="http://schemas.microsoft.com/office/drawing/2014/main" id="{9B078707-A9BA-4593-B26E-3509DB705D64}"/>
                </a:ext>
              </a:extLst>
            </p:cNvPr>
            <p:cNvSpPr/>
            <p:nvPr/>
          </p:nvSpPr>
          <p:spPr>
            <a:xfrm>
              <a:off x="4427142" y="3160326"/>
              <a:ext cx="310264" cy="310264"/>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spTree>
    <p:extLst>
      <p:ext uri="{BB962C8B-B14F-4D97-AF65-F5344CB8AC3E}">
        <p14:creationId xmlns:p14="http://schemas.microsoft.com/office/powerpoint/2010/main" val="3090389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extLst>
              <p:ext uri="{D42A27DB-BD31-4B8C-83A1-F6EECF244321}">
                <p14:modId xmlns:p14="http://schemas.microsoft.com/office/powerpoint/2010/main" val="2255421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8"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cxnSp>
        <p:nvCxnSpPr>
          <p:cNvPr id="75" name="Straight Connector 74">
            <a:extLst>
              <a:ext uri="{FF2B5EF4-FFF2-40B4-BE49-F238E27FC236}">
                <a16:creationId xmlns:a16="http://schemas.microsoft.com/office/drawing/2014/main" id="{A87ABFE3-1AA1-4B3B-8E17-5AC6FC4F9552}"/>
              </a:ext>
            </a:extLst>
          </p:cNvPr>
          <p:cNvCxnSpPr>
            <a:cxnSpLocks/>
            <a:stCxn id="39" idx="4"/>
            <a:endCxn id="53" idx="0"/>
          </p:cNvCxnSpPr>
          <p:nvPr/>
        </p:nvCxnSpPr>
        <p:spPr>
          <a:xfrm>
            <a:off x="721330" y="2144581"/>
            <a:ext cx="0" cy="3434134"/>
          </a:xfrm>
          <a:prstGeom prst="line">
            <a:avLst/>
          </a:prstGeom>
          <a:ln w="19050">
            <a:solidFill>
              <a:srgbClr val="BC133E"/>
            </a:solidFill>
          </a:ln>
        </p:spPr>
        <p:style>
          <a:lnRef idx="1">
            <a:schemeClr val="accent1"/>
          </a:lnRef>
          <a:fillRef idx="0">
            <a:schemeClr val="accent1"/>
          </a:fillRef>
          <a:effectRef idx="0">
            <a:schemeClr val="accent1"/>
          </a:effectRef>
          <a:fontRef idx="minor">
            <a:schemeClr val="tx1"/>
          </a:fontRef>
        </p:style>
      </p:cxnSp>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0675" y="153266"/>
            <a:ext cx="11310650" cy="1089528"/>
          </a:xfrm>
        </p:spPr>
        <p:txBody>
          <a:bodyPr vert="horz"/>
          <a:lstStyle/>
          <a:p>
            <a:r>
              <a:rPr lang="en-US"/>
              <a:t>Sierra Leone country context</a:t>
            </a:r>
          </a:p>
        </p:txBody>
      </p:sp>
      <p:pic>
        <p:nvPicPr>
          <p:cNvPr id="55" name="Picture 2">
            <a:extLst>
              <a:ext uri="{FF2B5EF4-FFF2-40B4-BE49-F238E27FC236}">
                <a16:creationId xmlns:a16="http://schemas.microsoft.com/office/drawing/2014/main" id="{7F6E6028-0C72-444E-BC8D-A7C491EAEE7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35689" y="1724155"/>
            <a:ext cx="4014986" cy="4308764"/>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4" name="Oval 43">
            <a:extLst>
              <a:ext uri="{FF2B5EF4-FFF2-40B4-BE49-F238E27FC236}">
                <a16:creationId xmlns:a16="http://schemas.microsoft.com/office/drawing/2014/main" id="{76DE5881-F0C5-473F-B896-EE59F348C30E}"/>
              </a:ext>
            </a:extLst>
          </p:cNvPr>
          <p:cNvSpPr/>
          <p:nvPr/>
        </p:nvSpPr>
        <p:spPr>
          <a:xfrm>
            <a:off x="357809" y="2288147"/>
            <a:ext cx="727042" cy="726700"/>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45" name="Oval 44">
            <a:extLst>
              <a:ext uri="{FF2B5EF4-FFF2-40B4-BE49-F238E27FC236}">
                <a16:creationId xmlns:a16="http://schemas.microsoft.com/office/drawing/2014/main" id="{362948EF-FCB3-4A02-B89C-FB600C238131}"/>
              </a:ext>
            </a:extLst>
          </p:cNvPr>
          <p:cNvSpPr/>
          <p:nvPr/>
        </p:nvSpPr>
        <p:spPr>
          <a:xfrm>
            <a:off x="405604" y="2335773"/>
            <a:ext cx="631452" cy="6314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pic>
        <p:nvPicPr>
          <p:cNvPr id="4" name="Graphic 3">
            <a:extLst>
              <a:ext uri="{FF2B5EF4-FFF2-40B4-BE49-F238E27FC236}">
                <a16:creationId xmlns:a16="http://schemas.microsoft.com/office/drawing/2014/main" id="{C69FE203-F64A-48A2-A8B3-FFE5C976F88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39795" y="2469962"/>
            <a:ext cx="363070" cy="363071"/>
          </a:xfrm>
          <a:prstGeom prst="rect">
            <a:avLst/>
          </a:prstGeom>
        </p:spPr>
      </p:pic>
      <p:sp>
        <p:nvSpPr>
          <p:cNvPr id="56" name="Oval 55">
            <a:extLst>
              <a:ext uri="{FF2B5EF4-FFF2-40B4-BE49-F238E27FC236}">
                <a16:creationId xmlns:a16="http://schemas.microsoft.com/office/drawing/2014/main" id="{A729A083-0F7C-4401-9F02-09C6A23B47E9}"/>
              </a:ext>
            </a:extLst>
          </p:cNvPr>
          <p:cNvSpPr/>
          <p:nvPr/>
        </p:nvSpPr>
        <p:spPr>
          <a:xfrm>
            <a:off x="357809" y="4756073"/>
            <a:ext cx="727042" cy="726700"/>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57" name="Oval 56">
            <a:extLst>
              <a:ext uri="{FF2B5EF4-FFF2-40B4-BE49-F238E27FC236}">
                <a16:creationId xmlns:a16="http://schemas.microsoft.com/office/drawing/2014/main" id="{B47DE361-73CA-46C3-951B-30A5869F5666}"/>
              </a:ext>
            </a:extLst>
          </p:cNvPr>
          <p:cNvSpPr/>
          <p:nvPr/>
        </p:nvSpPr>
        <p:spPr>
          <a:xfrm>
            <a:off x="405604" y="4803699"/>
            <a:ext cx="631452" cy="6314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pic>
        <p:nvPicPr>
          <p:cNvPr id="7" name="Graphic 6">
            <a:extLst>
              <a:ext uri="{FF2B5EF4-FFF2-40B4-BE49-F238E27FC236}">
                <a16:creationId xmlns:a16="http://schemas.microsoft.com/office/drawing/2014/main" id="{D8F9F4D1-FB97-4181-9F19-CF9A906A93D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92514" y="4970345"/>
            <a:ext cx="457630" cy="298154"/>
          </a:xfrm>
          <a:prstGeom prst="rect">
            <a:avLst/>
          </a:prstGeom>
        </p:spPr>
      </p:pic>
      <p:sp>
        <p:nvSpPr>
          <p:cNvPr id="38" name="Oval 37">
            <a:extLst>
              <a:ext uri="{FF2B5EF4-FFF2-40B4-BE49-F238E27FC236}">
                <a16:creationId xmlns:a16="http://schemas.microsoft.com/office/drawing/2014/main" id="{F083C08E-AA9A-4023-89C5-A07363D09094}"/>
              </a:ext>
            </a:extLst>
          </p:cNvPr>
          <p:cNvSpPr/>
          <p:nvPr/>
        </p:nvSpPr>
        <p:spPr>
          <a:xfrm>
            <a:off x="357809" y="1465505"/>
            <a:ext cx="727042" cy="726700"/>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39" name="Oval 38">
            <a:extLst>
              <a:ext uri="{FF2B5EF4-FFF2-40B4-BE49-F238E27FC236}">
                <a16:creationId xmlns:a16="http://schemas.microsoft.com/office/drawing/2014/main" id="{A88F3259-710D-4C04-A624-DDCD1079A90A}"/>
              </a:ext>
            </a:extLst>
          </p:cNvPr>
          <p:cNvSpPr/>
          <p:nvPr/>
        </p:nvSpPr>
        <p:spPr>
          <a:xfrm>
            <a:off x="405604" y="1513131"/>
            <a:ext cx="631452" cy="6314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pic>
        <p:nvPicPr>
          <p:cNvPr id="3" name="Graphic 2">
            <a:extLst>
              <a:ext uri="{FF2B5EF4-FFF2-40B4-BE49-F238E27FC236}">
                <a16:creationId xmlns:a16="http://schemas.microsoft.com/office/drawing/2014/main" id="{A35F86A6-D00C-41AD-86AA-4ADCB3F7D60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09686" y="1617210"/>
            <a:ext cx="423289" cy="423290"/>
          </a:xfrm>
          <a:prstGeom prst="rect">
            <a:avLst/>
          </a:prstGeom>
        </p:spPr>
      </p:pic>
      <p:sp>
        <p:nvSpPr>
          <p:cNvPr id="50" name="Oval 49">
            <a:extLst>
              <a:ext uri="{FF2B5EF4-FFF2-40B4-BE49-F238E27FC236}">
                <a16:creationId xmlns:a16="http://schemas.microsoft.com/office/drawing/2014/main" id="{525E7175-B29F-40B3-8719-A03048FFEF16}"/>
              </a:ext>
            </a:extLst>
          </p:cNvPr>
          <p:cNvSpPr/>
          <p:nvPr/>
        </p:nvSpPr>
        <p:spPr>
          <a:xfrm>
            <a:off x="357809" y="3933431"/>
            <a:ext cx="727042" cy="726700"/>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51" name="Oval 50">
            <a:extLst>
              <a:ext uri="{FF2B5EF4-FFF2-40B4-BE49-F238E27FC236}">
                <a16:creationId xmlns:a16="http://schemas.microsoft.com/office/drawing/2014/main" id="{98AB275B-E450-45D4-82F5-EE665B193B20}"/>
              </a:ext>
            </a:extLst>
          </p:cNvPr>
          <p:cNvSpPr/>
          <p:nvPr/>
        </p:nvSpPr>
        <p:spPr>
          <a:xfrm>
            <a:off x="405604" y="3981057"/>
            <a:ext cx="631452" cy="6314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53" name="Oval 52">
            <a:extLst>
              <a:ext uri="{FF2B5EF4-FFF2-40B4-BE49-F238E27FC236}">
                <a16:creationId xmlns:a16="http://schemas.microsoft.com/office/drawing/2014/main" id="{C6E65FDE-3DF2-44B9-8E8B-1B9AD57B9C9C}"/>
              </a:ext>
            </a:extLst>
          </p:cNvPr>
          <p:cNvSpPr/>
          <p:nvPr/>
        </p:nvSpPr>
        <p:spPr>
          <a:xfrm>
            <a:off x="357809" y="5578715"/>
            <a:ext cx="727042" cy="726700"/>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54" name="Oval 53">
            <a:extLst>
              <a:ext uri="{FF2B5EF4-FFF2-40B4-BE49-F238E27FC236}">
                <a16:creationId xmlns:a16="http://schemas.microsoft.com/office/drawing/2014/main" id="{4530C84F-AC0A-415C-8B54-E810AB78ECEC}"/>
              </a:ext>
            </a:extLst>
          </p:cNvPr>
          <p:cNvSpPr/>
          <p:nvPr/>
        </p:nvSpPr>
        <p:spPr>
          <a:xfrm>
            <a:off x="405604" y="5626341"/>
            <a:ext cx="631452" cy="6314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pic>
        <p:nvPicPr>
          <p:cNvPr id="25" name="Graphic 24">
            <a:extLst>
              <a:ext uri="{FF2B5EF4-FFF2-40B4-BE49-F238E27FC236}">
                <a16:creationId xmlns:a16="http://schemas.microsoft.com/office/drawing/2014/main" id="{4219AB21-FC10-4948-8780-C11722BE6DB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30580" y="5772048"/>
            <a:ext cx="381501" cy="340033"/>
          </a:xfrm>
          <a:prstGeom prst="rect">
            <a:avLst/>
          </a:prstGeom>
        </p:spPr>
      </p:pic>
      <p:cxnSp>
        <p:nvCxnSpPr>
          <p:cNvPr id="61" name="Straight Connector 60">
            <a:extLst>
              <a:ext uri="{FF2B5EF4-FFF2-40B4-BE49-F238E27FC236}">
                <a16:creationId xmlns:a16="http://schemas.microsoft.com/office/drawing/2014/main" id="{899C00E2-FDC0-4810-AE1A-DD9A467869C7}"/>
              </a:ext>
            </a:extLst>
          </p:cNvPr>
          <p:cNvCxnSpPr>
            <a:cxnSpLocks/>
          </p:cNvCxnSpPr>
          <p:nvPr/>
        </p:nvCxnSpPr>
        <p:spPr>
          <a:xfrm>
            <a:off x="1110614" y="3885460"/>
            <a:ext cx="639791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93E97E2-3B8F-42D6-9893-F2507C36D8D6}"/>
              </a:ext>
            </a:extLst>
          </p:cNvPr>
          <p:cNvCxnSpPr>
            <a:cxnSpLocks/>
          </p:cNvCxnSpPr>
          <p:nvPr/>
        </p:nvCxnSpPr>
        <p:spPr>
          <a:xfrm>
            <a:off x="1110614" y="2240176"/>
            <a:ext cx="639791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FAB750F1-31D3-455B-B788-CD2277BC7B16}"/>
              </a:ext>
            </a:extLst>
          </p:cNvPr>
          <p:cNvCxnSpPr>
            <a:cxnSpLocks/>
          </p:cNvCxnSpPr>
          <p:nvPr/>
        </p:nvCxnSpPr>
        <p:spPr>
          <a:xfrm>
            <a:off x="1110614" y="3062818"/>
            <a:ext cx="639791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8957C66-9FBE-4888-916A-0FC1E82D67A6}"/>
              </a:ext>
            </a:extLst>
          </p:cNvPr>
          <p:cNvCxnSpPr>
            <a:cxnSpLocks/>
          </p:cNvCxnSpPr>
          <p:nvPr/>
        </p:nvCxnSpPr>
        <p:spPr>
          <a:xfrm>
            <a:off x="1110614" y="5530744"/>
            <a:ext cx="639791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E2470E4-AA23-4F0C-A188-A22DD9D292F9}"/>
              </a:ext>
            </a:extLst>
          </p:cNvPr>
          <p:cNvCxnSpPr>
            <a:cxnSpLocks/>
          </p:cNvCxnSpPr>
          <p:nvPr/>
        </p:nvCxnSpPr>
        <p:spPr>
          <a:xfrm>
            <a:off x="1110614" y="4708102"/>
            <a:ext cx="639791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5A2553D4-CD12-4FA8-884B-01B2BA4FE1BC}"/>
              </a:ext>
            </a:extLst>
          </p:cNvPr>
          <p:cNvSpPr/>
          <p:nvPr/>
        </p:nvSpPr>
        <p:spPr>
          <a:xfrm>
            <a:off x="1110614" y="2377897"/>
            <a:ext cx="6397912" cy="547200"/>
          </a:xfrm>
          <a:prstGeom prst="rect">
            <a:avLst/>
          </a:prstGeom>
          <a:ln>
            <a:noFill/>
          </a:ln>
        </p:spPr>
        <p:txBody>
          <a:bodyPr wrap="square" lIns="91440" tIns="45720" rIns="91440" bIns="45720" anchor="ctr">
            <a:noAutofit/>
          </a:bodyPr>
          <a:lstStyle/>
          <a:p>
            <a:pPr marL="0" lvl="1">
              <a:spcAft>
                <a:spcPts val="200"/>
              </a:spcAft>
              <a:buClr>
                <a:srgbClr val="002060"/>
              </a:buClr>
              <a:buSzPct val="100000"/>
              <a:tabLst>
                <a:tab pos="457200" algn="l"/>
              </a:tabLst>
              <a:defRPr/>
            </a:pPr>
            <a:r>
              <a:rPr lang="en-US" b="1">
                <a:solidFill>
                  <a:srgbClr val="002A7E"/>
                </a:solidFill>
              </a:rPr>
              <a:t>9th poorest country in the world</a:t>
            </a:r>
            <a:r>
              <a:rPr kumimoji="0" lang="en-US" b="0" i="0" u="none" strike="noStrike" kern="1200" cap="none" spc="0" normalizeH="0" baseline="0" noProof="0">
                <a:ln>
                  <a:noFill/>
                </a:ln>
                <a:effectLst/>
                <a:uLnTx/>
                <a:uFillTx/>
              </a:rPr>
              <a:t>: GDP $</a:t>
            </a:r>
            <a:r>
              <a:rPr lang="en-US"/>
              <a:t>3.78 </a:t>
            </a:r>
            <a:r>
              <a:rPr kumimoji="0" lang="en-US" b="0" i="0" u="none" strike="noStrike" kern="1200" cap="none" spc="0" normalizeH="0" baseline="0" noProof="0">
                <a:ln>
                  <a:noFill/>
                </a:ln>
                <a:effectLst/>
                <a:uLnTx/>
                <a:uFillTx/>
              </a:rPr>
              <a:t>billion, GDP/cap $490, Ranks 181/189 on UNDP’s HDI</a:t>
            </a:r>
          </a:p>
        </p:txBody>
      </p:sp>
      <p:sp>
        <p:nvSpPr>
          <p:cNvPr id="21" name="Rectangle 20">
            <a:extLst>
              <a:ext uri="{FF2B5EF4-FFF2-40B4-BE49-F238E27FC236}">
                <a16:creationId xmlns:a16="http://schemas.microsoft.com/office/drawing/2014/main" id="{4B2439F3-D0A7-40E3-A1C1-FD2D800CE3E1}"/>
              </a:ext>
            </a:extLst>
          </p:cNvPr>
          <p:cNvSpPr/>
          <p:nvPr/>
        </p:nvSpPr>
        <p:spPr>
          <a:xfrm>
            <a:off x="1110614" y="4845823"/>
            <a:ext cx="6397912" cy="547200"/>
          </a:xfrm>
          <a:prstGeom prst="rect">
            <a:avLst/>
          </a:prstGeom>
        </p:spPr>
        <p:txBody>
          <a:bodyPr wrap="square" lIns="91440" tIns="45720" rIns="91440" bIns="45720" anchor="ctr">
            <a:noAutofit/>
          </a:bodyPr>
          <a:lstStyle/>
          <a:p>
            <a:pPr marL="0" lvl="1">
              <a:spcAft>
                <a:spcPts val="200"/>
              </a:spcAft>
              <a:buClr>
                <a:srgbClr val="002060"/>
              </a:buClr>
              <a:buSzPct val="100000"/>
              <a:tabLst>
                <a:tab pos="457200" algn="l"/>
              </a:tabLst>
              <a:defRPr/>
            </a:pPr>
            <a:r>
              <a:rPr lang="en-US" b="1">
                <a:solidFill>
                  <a:srgbClr val="002A7E"/>
                </a:solidFill>
                <a:ea typeface="Cambria"/>
              </a:rPr>
              <a:t>Ambitious plan </a:t>
            </a:r>
            <a:r>
              <a:rPr lang="en-US">
                <a:ea typeface="Cambria"/>
              </a:rPr>
              <a:t>to become a </a:t>
            </a:r>
            <a:r>
              <a:rPr lang="en-US" b="1">
                <a:ea typeface="Cambria"/>
              </a:rPr>
              <a:t>middle-income country</a:t>
            </a:r>
            <a:r>
              <a:rPr lang="en-US">
                <a:ea typeface="Cambria"/>
              </a:rPr>
              <a:t> by </a:t>
            </a:r>
            <a:r>
              <a:rPr lang="en-US" b="1">
                <a:ea typeface="Cambria"/>
              </a:rPr>
              <a:t>2039</a:t>
            </a:r>
            <a:endParaRPr lang="en-US" b="1" i="0" u="none" strike="noStrike" kern="1200" cap="none" spc="0" normalizeH="0" baseline="0" noProof="0">
              <a:ln>
                <a:noFill/>
              </a:ln>
              <a:effectLst/>
              <a:uLnTx/>
              <a:uFillTx/>
              <a:ea typeface="Cambria"/>
            </a:endParaRPr>
          </a:p>
        </p:txBody>
      </p:sp>
      <p:sp>
        <p:nvSpPr>
          <p:cNvPr id="8" name="Rectangle 7">
            <a:extLst>
              <a:ext uri="{FF2B5EF4-FFF2-40B4-BE49-F238E27FC236}">
                <a16:creationId xmlns:a16="http://schemas.microsoft.com/office/drawing/2014/main" id="{4304E969-B9FC-48C7-939D-9A093B5A29A3}"/>
              </a:ext>
            </a:extLst>
          </p:cNvPr>
          <p:cNvSpPr/>
          <p:nvPr/>
        </p:nvSpPr>
        <p:spPr>
          <a:xfrm>
            <a:off x="1110614" y="1555255"/>
            <a:ext cx="6397912" cy="547200"/>
          </a:xfrm>
          <a:prstGeom prst="rect">
            <a:avLst/>
          </a:prstGeom>
        </p:spPr>
        <p:txBody>
          <a:bodyPr wrap="square" lIns="91440" tIns="45720" rIns="91440" bIns="45720" anchor="ctr">
            <a:noAutofit/>
          </a:bodyPr>
          <a:lstStyle/>
          <a:p>
            <a:pPr marL="0" lvl="1">
              <a:spcAft>
                <a:spcPts val="200"/>
              </a:spcAft>
              <a:buClr>
                <a:srgbClr val="002060"/>
              </a:buClr>
              <a:buSzPct val="100000"/>
              <a:tabLst>
                <a:tab pos="457200" algn="l"/>
              </a:tabLst>
              <a:defRPr/>
            </a:pPr>
            <a:r>
              <a:rPr lang="en-US"/>
              <a:t>More than a decade of civil war 1991-2002, followed by Ebola 2014-2016, and now COVID-19</a:t>
            </a:r>
            <a:endParaRPr kumimoji="0" lang="en-US" b="0" i="0" u="none" strike="noStrike" kern="1200" cap="none" spc="0" normalizeH="0" baseline="0" noProof="0">
              <a:ln>
                <a:noFill/>
              </a:ln>
              <a:solidFill>
                <a:sysClr val="windowText" lastClr="000000"/>
              </a:solidFill>
              <a:effectLst/>
              <a:uLnTx/>
              <a:uFillTx/>
            </a:endParaRPr>
          </a:p>
        </p:txBody>
      </p:sp>
      <p:sp>
        <p:nvSpPr>
          <p:cNvPr id="11" name="Rectangle 10">
            <a:extLst>
              <a:ext uri="{FF2B5EF4-FFF2-40B4-BE49-F238E27FC236}">
                <a16:creationId xmlns:a16="http://schemas.microsoft.com/office/drawing/2014/main" id="{3CD66807-1DD0-41A0-AB1C-940453B0A53F}"/>
              </a:ext>
            </a:extLst>
          </p:cNvPr>
          <p:cNvSpPr/>
          <p:nvPr/>
        </p:nvSpPr>
        <p:spPr>
          <a:xfrm>
            <a:off x="1110614" y="4023181"/>
            <a:ext cx="6397912" cy="547200"/>
          </a:xfrm>
          <a:prstGeom prst="rect">
            <a:avLst/>
          </a:prstGeom>
        </p:spPr>
        <p:txBody>
          <a:bodyPr wrap="square" lIns="91440" tIns="45720" rIns="91440" bIns="45720" anchor="ctr">
            <a:noAutofit/>
          </a:bodyPr>
          <a:lstStyle/>
          <a:p>
            <a:pPr marL="0" marR="0" lvl="1" algn="l" defTabSz="914400" rtl="0" eaLnBrk="1" fontAlgn="auto" latinLnBrk="0" hangingPunct="1">
              <a:lnSpc>
                <a:spcPct val="100000"/>
              </a:lnSpc>
              <a:spcBef>
                <a:spcPts val="0"/>
              </a:spcBef>
              <a:spcAft>
                <a:spcPts val="200"/>
              </a:spcAft>
              <a:buClr>
                <a:srgbClr val="002060"/>
              </a:buClr>
              <a:buSzPct val="100000"/>
              <a:tabLst>
                <a:tab pos="457200" algn="l"/>
              </a:tabLst>
              <a:defRPr/>
            </a:pPr>
            <a:endParaRPr lang="en-US" b="0" i="0" u="none" strike="noStrike" kern="1200" cap="none" spc="0" normalizeH="0" baseline="0" noProof="0">
              <a:ln>
                <a:noFill/>
              </a:ln>
              <a:effectLst/>
              <a:uLnTx/>
              <a:uFillTx/>
            </a:endParaRPr>
          </a:p>
        </p:txBody>
      </p:sp>
      <p:sp>
        <p:nvSpPr>
          <p:cNvPr id="22" name="Rectangle 21">
            <a:extLst>
              <a:ext uri="{FF2B5EF4-FFF2-40B4-BE49-F238E27FC236}">
                <a16:creationId xmlns:a16="http://schemas.microsoft.com/office/drawing/2014/main" id="{615841D9-391F-4F60-823C-362BC940117D}"/>
              </a:ext>
            </a:extLst>
          </p:cNvPr>
          <p:cNvSpPr/>
          <p:nvPr/>
        </p:nvSpPr>
        <p:spPr>
          <a:xfrm>
            <a:off x="1110614" y="5668465"/>
            <a:ext cx="6397912" cy="547200"/>
          </a:xfrm>
          <a:prstGeom prst="rect">
            <a:avLst/>
          </a:prstGeom>
        </p:spPr>
        <p:txBody>
          <a:bodyPr wrap="square" lIns="91440" tIns="45720" rIns="91440" bIns="45720" anchor="ctr">
            <a:noAutofit/>
          </a:bodyPr>
          <a:lstStyle/>
          <a:p>
            <a:pPr marL="0" lvl="1">
              <a:spcAft>
                <a:spcPts val="200"/>
              </a:spcAft>
              <a:buClr>
                <a:srgbClr val="002060"/>
              </a:buClr>
              <a:buSzPct val="100000"/>
              <a:tabLst>
                <a:tab pos="457200" algn="l"/>
              </a:tabLst>
              <a:defRPr/>
            </a:pPr>
            <a:r>
              <a:rPr kumimoji="0" lang="en-US" b="0" i="0" u="none" strike="noStrike" kern="1200" cap="none" spc="0" normalizeH="0" baseline="0" noProof="0">
                <a:ln>
                  <a:noFill/>
                </a:ln>
                <a:effectLst/>
                <a:uLnTx/>
                <a:uFillTx/>
              </a:rPr>
              <a:t>Completed</a:t>
            </a:r>
            <a:r>
              <a:rPr lang="en-US"/>
              <a:t> </a:t>
            </a:r>
            <a:r>
              <a:rPr kumimoji="0" lang="en-US" b="1" i="0" u="none" strike="noStrike" kern="1200" cap="none" spc="0" normalizeH="0" baseline="0" noProof="0">
                <a:ln>
                  <a:noFill/>
                </a:ln>
                <a:solidFill>
                  <a:srgbClr val="002A7E"/>
                </a:solidFill>
                <a:effectLst/>
                <a:uLnTx/>
                <a:uFillTx/>
              </a:rPr>
              <a:t>Threshold Program</a:t>
            </a:r>
            <a:r>
              <a:rPr kumimoji="0" lang="en-US" b="0" i="0" u="none" strike="noStrike" kern="1200" cap="none" spc="0" normalizeH="0" baseline="0" noProof="0">
                <a:ln>
                  <a:noFill/>
                </a:ln>
                <a:solidFill>
                  <a:srgbClr val="002A7E"/>
                </a:solidFill>
                <a:effectLst/>
                <a:uLnTx/>
                <a:uFillTx/>
              </a:rPr>
              <a:t> in </a:t>
            </a:r>
            <a:r>
              <a:rPr kumimoji="0" lang="en-US" b="1" i="0" u="none" strike="noStrike" kern="1200" cap="none" spc="0" normalizeH="0" baseline="0" noProof="0">
                <a:ln>
                  <a:noFill/>
                </a:ln>
                <a:solidFill>
                  <a:srgbClr val="002A7E"/>
                </a:solidFill>
                <a:effectLst/>
                <a:uLnTx/>
                <a:uFillTx/>
              </a:rPr>
              <a:t>March 2021</a:t>
            </a:r>
            <a:r>
              <a:rPr kumimoji="0" lang="en-US" b="1" i="0" u="none" strike="noStrike" kern="1200" cap="none" spc="0" normalizeH="0" baseline="0" noProof="0">
                <a:ln>
                  <a:noFill/>
                </a:ln>
                <a:effectLst/>
                <a:uLnTx/>
                <a:uFillTx/>
              </a:rPr>
              <a:t>:</a:t>
            </a:r>
            <a:r>
              <a:rPr lang="en-US"/>
              <a:t> </a:t>
            </a:r>
            <a:r>
              <a:rPr kumimoji="0" lang="en-US" b="0" i="0" u="none" strike="noStrike" kern="1200" cap="none" spc="0" normalizeH="0" baseline="0" noProof="0">
                <a:ln>
                  <a:noFill/>
                </a:ln>
                <a:effectLst/>
                <a:uLnTx/>
                <a:uFillTx/>
              </a:rPr>
              <a:t>Power and Water Sectors</a:t>
            </a:r>
            <a:endParaRPr kumimoji="0" lang="en-US" sz="1600" b="0" i="0" u="none" strike="noStrike" kern="1200" cap="none" spc="0" normalizeH="0" baseline="0" noProof="0">
              <a:ln>
                <a:noFill/>
              </a:ln>
              <a:effectLst/>
              <a:uLnTx/>
              <a:uFillTx/>
            </a:endParaRPr>
          </a:p>
        </p:txBody>
      </p:sp>
      <p:sp>
        <p:nvSpPr>
          <p:cNvPr id="20" name="Rectangle 19">
            <a:extLst>
              <a:ext uri="{FF2B5EF4-FFF2-40B4-BE49-F238E27FC236}">
                <a16:creationId xmlns:a16="http://schemas.microsoft.com/office/drawing/2014/main" id="{4CE3D94C-03A5-43A5-82B3-98A342580406}"/>
              </a:ext>
            </a:extLst>
          </p:cNvPr>
          <p:cNvSpPr/>
          <p:nvPr/>
        </p:nvSpPr>
        <p:spPr>
          <a:xfrm>
            <a:off x="1110614" y="3200539"/>
            <a:ext cx="6397912" cy="547200"/>
          </a:xfrm>
          <a:prstGeom prst="rect">
            <a:avLst/>
          </a:prstGeom>
        </p:spPr>
        <p:txBody>
          <a:bodyPr wrap="square" lIns="91440" tIns="45720" rIns="91440" bIns="45720" anchor="ctr">
            <a:noAutofit/>
          </a:bodyPr>
          <a:lstStyle/>
          <a:p>
            <a:pPr marL="0" lvl="1">
              <a:spcAft>
                <a:spcPts val="200"/>
              </a:spcAft>
              <a:tabLst>
                <a:tab pos="457200" algn="l"/>
              </a:tabLst>
              <a:defRPr/>
            </a:pPr>
            <a:r>
              <a:rPr lang="en-US" b="1">
                <a:solidFill>
                  <a:srgbClr val="002A7E"/>
                </a:solidFill>
              </a:rPr>
              <a:t>Young Population</a:t>
            </a:r>
            <a:r>
              <a:rPr lang="en-US" b="1"/>
              <a:t>:</a:t>
            </a:r>
            <a:r>
              <a:rPr lang="en-US"/>
              <a:t> 8 million (2020) with 41% under age 15 &amp; 57% in rural areas</a:t>
            </a:r>
            <a:endParaRPr lang="en-US" b="0" i="0" u="none" strike="noStrike" kern="1200" cap="none" spc="0" normalizeH="0" baseline="0" noProof="0">
              <a:ln>
                <a:noFill/>
              </a:ln>
              <a:effectLst/>
              <a:uLnTx/>
              <a:uFillTx/>
            </a:endParaRPr>
          </a:p>
        </p:txBody>
      </p:sp>
      <p:sp>
        <p:nvSpPr>
          <p:cNvPr id="47" name="Oval 46">
            <a:extLst>
              <a:ext uri="{FF2B5EF4-FFF2-40B4-BE49-F238E27FC236}">
                <a16:creationId xmlns:a16="http://schemas.microsoft.com/office/drawing/2014/main" id="{FB97EE7C-738F-4C23-9B31-B2133D1ED71B}"/>
              </a:ext>
            </a:extLst>
          </p:cNvPr>
          <p:cNvSpPr/>
          <p:nvPr/>
        </p:nvSpPr>
        <p:spPr>
          <a:xfrm>
            <a:off x="357809" y="3110789"/>
            <a:ext cx="727042" cy="726700"/>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sp>
        <p:nvSpPr>
          <p:cNvPr id="48" name="Oval 47">
            <a:extLst>
              <a:ext uri="{FF2B5EF4-FFF2-40B4-BE49-F238E27FC236}">
                <a16:creationId xmlns:a16="http://schemas.microsoft.com/office/drawing/2014/main" id="{60C56537-0676-438C-81A6-B7BBE52C9A9A}"/>
              </a:ext>
            </a:extLst>
          </p:cNvPr>
          <p:cNvSpPr/>
          <p:nvPr/>
        </p:nvSpPr>
        <p:spPr>
          <a:xfrm>
            <a:off x="405604" y="3158415"/>
            <a:ext cx="631452" cy="6314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ea typeface="+mn-ea"/>
              <a:cs typeface="+mn-cs"/>
            </a:endParaRPr>
          </a:p>
        </p:txBody>
      </p:sp>
      <p:pic>
        <p:nvPicPr>
          <p:cNvPr id="2" name="Graphic 11" descr="Electric Tower with solid fill">
            <a:extLst>
              <a:ext uri="{FF2B5EF4-FFF2-40B4-BE49-F238E27FC236}">
                <a16:creationId xmlns:a16="http://schemas.microsoft.com/office/drawing/2014/main" id="{AC1BB709-ABA0-4AB5-80BE-C2766CAC7A8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72175" y="4018733"/>
            <a:ext cx="498309" cy="498310"/>
          </a:xfrm>
          <a:prstGeom prst="rect">
            <a:avLst/>
          </a:prstGeom>
        </p:spPr>
      </p:pic>
      <p:pic>
        <p:nvPicPr>
          <p:cNvPr id="36" name="Graphic 1">
            <a:extLst>
              <a:ext uri="{FF2B5EF4-FFF2-40B4-BE49-F238E27FC236}">
                <a16:creationId xmlns:a16="http://schemas.microsoft.com/office/drawing/2014/main" id="{480FD07F-D89E-47A2-9B04-E68989A6619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27307" y="3252800"/>
            <a:ext cx="272715" cy="352297"/>
          </a:xfrm>
          <a:prstGeom prst="rect">
            <a:avLst/>
          </a:prstGeom>
        </p:spPr>
      </p:pic>
      <p:sp>
        <p:nvSpPr>
          <p:cNvPr id="5" name="TextBox 4">
            <a:extLst>
              <a:ext uri="{FF2B5EF4-FFF2-40B4-BE49-F238E27FC236}">
                <a16:creationId xmlns:a16="http://schemas.microsoft.com/office/drawing/2014/main" id="{0AE71E59-8C3A-41F1-958F-F108850F410E}"/>
              </a:ext>
            </a:extLst>
          </p:cNvPr>
          <p:cNvSpPr txBox="1"/>
          <p:nvPr/>
        </p:nvSpPr>
        <p:spPr>
          <a:xfrm>
            <a:off x="1221317" y="3983567"/>
            <a:ext cx="5886450" cy="646331"/>
          </a:xfrm>
          <a:prstGeom prst="rect">
            <a:avLst/>
          </a:prstGeom>
          <a:noFill/>
        </p:spPr>
        <p:txBody>
          <a:bodyPr rot="0" spcFirstLastPara="0" vertOverflow="overflow" horzOverflow="overflow" vert="horz" wrap="square" lIns="0" tIns="45720" rIns="91440" bIns="45720" numCol="1" spcCol="0" rtlCol="0" fromWordArt="0" anchor="t" anchorCtr="0" forceAA="0" compatLnSpc="1">
            <a:prstTxWarp prst="textNoShape">
              <a:avLst/>
            </a:prstTxWarp>
            <a:spAutoFit/>
          </a:bodyPr>
          <a:lstStyle/>
          <a:p>
            <a:r>
              <a:rPr lang="en-US"/>
              <a:t>Low access to energy: </a:t>
            </a:r>
            <a:r>
              <a:rPr lang="en-US" b="1">
                <a:solidFill>
                  <a:srgbClr val="002A7E"/>
                </a:solidFill>
              </a:rPr>
              <a:t>26% nationally</a:t>
            </a:r>
            <a:r>
              <a:rPr lang="en-US"/>
              <a:t>; 5% in rural areas​</a:t>
            </a:r>
          </a:p>
        </p:txBody>
      </p:sp>
    </p:spTree>
    <p:extLst>
      <p:ext uri="{BB962C8B-B14F-4D97-AF65-F5344CB8AC3E}">
        <p14:creationId xmlns:p14="http://schemas.microsoft.com/office/powerpoint/2010/main" val="2476549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extLst>
              <p:ext uri="{D42A27DB-BD31-4B8C-83A1-F6EECF244321}">
                <p14:modId xmlns:p14="http://schemas.microsoft.com/office/powerpoint/2010/main" val="723490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72"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0675" y="153266"/>
            <a:ext cx="11310650" cy="1089528"/>
          </a:xfrm>
        </p:spPr>
        <p:txBody>
          <a:bodyPr vert="horz"/>
          <a:lstStyle/>
          <a:p>
            <a:r>
              <a:rPr lang="en-US" dirty="0"/>
              <a:t>Timeline to signing Oct 2023</a:t>
            </a:r>
          </a:p>
        </p:txBody>
      </p:sp>
      <p:sp>
        <p:nvSpPr>
          <p:cNvPr id="23" name="Freeform: Shape 22">
            <a:extLst>
              <a:ext uri="{FF2B5EF4-FFF2-40B4-BE49-F238E27FC236}">
                <a16:creationId xmlns:a16="http://schemas.microsoft.com/office/drawing/2014/main" id="{8A9F6969-0A06-401B-9072-104FF138BFA9}"/>
              </a:ext>
            </a:extLst>
          </p:cNvPr>
          <p:cNvSpPr/>
          <p:nvPr/>
        </p:nvSpPr>
        <p:spPr>
          <a:xfrm>
            <a:off x="550147" y="3188788"/>
            <a:ext cx="1297549" cy="1297549"/>
          </a:xfrm>
          <a:custGeom>
            <a:avLst/>
            <a:gdLst>
              <a:gd name="connsiteX0" fmla="*/ 575129 w 1150256"/>
              <a:gd name="connsiteY0" fmla="*/ 1150257 h 1150257"/>
              <a:gd name="connsiteX1" fmla="*/ 0 w 1150256"/>
              <a:gd name="connsiteY1" fmla="*/ 575129 h 1150257"/>
              <a:gd name="connsiteX2" fmla="*/ 575129 w 1150256"/>
              <a:gd name="connsiteY2" fmla="*/ 0 h 1150257"/>
              <a:gd name="connsiteX3" fmla="*/ 1150257 w 1150256"/>
              <a:gd name="connsiteY3" fmla="*/ 575129 h 1150257"/>
              <a:gd name="connsiteX4" fmla="*/ 575129 w 1150256"/>
              <a:gd name="connsiteY4" fmla="*/ 1150257 h 115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56" h="1150257">
                <a:moveTo>
                  <a:pt x="575129" y="1150257"/>
                </a:moveTo>
                <a:cubicBezTo>
                  <a:pt x="257945" y="1150257"/>
                  <a:pt x="0" y="892313"/>
                  <a:pt x="0" y="575129"/>
                </a:cubicBezTo>
                <a:cubicBezTo>
                  <a:pt x="0" y="257945"/>
                  <a:pt x="257945" y="0"/>
                  <a:pt x="575129" y="0"/>
                </a:cubicBezTo>
                <a:cubicBezTo>
                  <a:pt x="892312" y="0"/>
                  <a:pt x="1150257" y="257945"/>
                  <a:pt x="1150257" y="575129"/>
                </a:cubicBezTo>
                <a:cubicBezTo>
                  <a:pt x="1150257" y="892313"/>
                  <a:pt x="892188" y="1150257"/>
                  <a:pt x="575129" y="1150257"/>
                </a:cubicBezTo>
                <a:close/>
              </a:path>
            </a:pathLst>
          </a:custGeom>
          <a:solidFill>
            <a:srgbClr val="002060"/>
          </a:solidFill>
          <a:ln w="12409" cap="flat">
            <a:noFill/>
            <a:prstDash val="solid"/>
            <a:miter/>
          </a:ln>
        </p:spPr>
        <p:txBody>
          <a:bodyPr lIns="7200" tIns="0" rIns="7200" bIns="0" rtlCol="0" anchor="ctr"/>
          <a:lstStyle/>
          <a:p>
            <a:pPr algn="ctr"/>
            <a:r>
              <a:rPr lang="en-US" b="1">
                <a:solidFill>
                  <a:schemeClr val="bg1"/>
                </a:solidFill>
                <a:ea typeface="Verdana" panose="020B0604030504040204" pitchFamily="34" charset="0"/>
              </a:rPr>
              <a:t>June </a:t>
            </a:r>
            <a:br>
              <a:rPr lang="en-US" b="1">
                <a:solidFill>
                  <a:schemeClr val="bg1"/>
                </a:solidFill>
                <a:ea typeface="Verdana" panose="020B0604030504040204" pitchFamily="34" charset="0"/>
              </a:rPr>
            </a:br>
            <a:r>
              <a:rPr lang="en-US" b="1">
                <a:solidFill>
                  <a:schemeClr val="bg1"/>
                </a:solidFill>
                <a:ea typeface="Verdana" panose="020B0604030504040204" pitchFamily="34" charset="0"/>
              </a:rPr>
              <a:t>2021</a:t>
            </a:r>
          </a:p>
        </p:txBody>
      </p:sp>
      <p:sp>
        <p:nvSpPr>
          <p:cNvPr id="24" name="Freeform: Shape 23">
            <a:extLst>
              <a:ext uri="{FF2B5EF4-FFF2-40B4-BE49-F238E27FC236}">
                <a16:creationId xmlns:a16="http://schemas.microsoft.com/office/drawing/2014/main" id="{1981CD90-55DA-4FA7-AB0C-9ABD21B53F88}"/>
              </a:ext>
            </a:extLst>
          </p:cNvPr>
          <p:cNvSpPr/>
          <p:nvPr/>
        </p:nvSpPr>
        <p:spPr>
          <a:xfrm>
            <a:off x="2509920" y="3189908"/>
            <a:ext cx="1297549" cy="1297549"/>
          </a:xfrm>
          <a:custGeom>
            <a:avLst/>
            <a:gdLst>
              <a:gd name="connsiteX0" fmla="*/ 575128 w 1150256"/>
              <a:gd name="connsiteY0" fmla="*/ 1150257 h 1150257"/>
              <a:gd name="connsiteX1" fmla="*/ 0 w 1150256"/>
              <a:gd name="connsiteY1" fmla="*/ 575129 h 1150257"/>
              <a:gd name="connsiteX2" fmla="*/ 575128 w 1150256"/>
              <a:gd name="connsiteY2" fmla="*/ 0 h 1150257"/>
              <a:gd name="connsiteX3" fmla="*/ 1150257 w 1150256"/>
              <a:gd name="connsiteY3" fmla="*/ 575129 h 1150257"/>
              <a:gd name="connsiteX4" fmla="*/ 575128 w 1150256"/>
              <a:gd name="connsiteY4" fmla="*/ 1150257 h 115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56" h="1150257">
                <a:moveTo>
                  <a:pt x="575128" y="1150257"/>
                </a:moveTo>
                <a:cubicBezTo>
                  <a:pt x="257945" y="1150257"/>
                  <a:pt x="0" y="892313"/>
                  <a:pt x="0" y="575129"/>
                </a:cubicBezTo>
                <a:cubicBezTo>
                  <a:pt x="0" y="257945"/>
                  <a:pt x="257945" y="0"/>
                  <a:pt x="575128" y="0"/>
                </a:cubicBezTo>
                <a:cubicBezTo>
                  <a:pt x="892312" y="0"/>
                  <a:pt x="1150257" y="257945"/>
                  <a:pt x="1150257" y="575129"/>
                </a:cubicBezTo>
                <a:cubicBezTo>
                  <a:pt x="1150257" y="892188"/>
                  <a:pt x="892188" y="1150257"/>
                  <a:pt x="575128" y="1150257"/>
                </a:cubicBezTo>
                <a:close/>
              </a:path>
            </a:pathLst>
          </a:custGeom>
          <a:solidFill>
            <a:srgbClr val="002060"/>
          </a:solidFill>
          <a:ln w="12409" cap="flat">
            <a:noFill/>
            <a:prstDash val="solid"/>
            <a:miter/>
          </a:ln>
        </p:spPr>
        <p:txBody>
          <a:bodyPr lIns="7200" tIns="0" rIns="7200" bIns="0" rtlCol="0" anchor="ctr"/>
          <a:lstStyle/>
          <a:p>
            <a:pPr algn="ctr"/>
            <a:r>
              <a:rPr lang="en-US" b="1" spc="-30">
                <a:solidFill>
                  <a:schemeClr val="bg1"/>
                </a:solidFill>
                <a:ea typeface="Verdana" panose="020B0604030504040204" pitchFamily="34" charset="0"/>
              </a:rPr>
              <a:t>December </a:t>
            </a:r>
            <a:r>
              <a:rPr lang="en-US" b="1">
                <a:solidFill>
                  <a:schemeClr val="bg1"/>
                </a:solidFill>
                <a:ea typeface="Verdana" panose="020B0604030504040204" pitchFamily="34" charset="0"/>
              </a:rPr>
              <a:t>2021</a:t>
            </a:r>
          </a:p>
        </p:txBody>
      </p:sp>
      <p:sp>
        <p:nvSpPr>
          <p:cNvPr id="25" name="Freeform: Shape 24">
            <a:extLst>
              <a:ext uri="{FF2B5EF4-FFF2-40B4-BE49-F238E27FC236}">
                <a16:creationId xmlns:a16="http://schemas.microsoft.com/office/drawing/2014/main" id="{64055E52-5D4E-42E9-A211-251CC2FCCCE1}"/>
              </a:ext>
            </a:extLst>
          </p:cNvPr>
          <p:cNvSpPr/>
          <p:nvPr/>
        </p:nvSpPr>
        <p:spPr>
          <a:xfrm>
            <a:off x="4471236" y="3188788"/>
            <a:ext cx="1297549" cy="1297549"/>
          </a:xfrm>
          <a:custGeom>
            <a:avLst/>
            <a:gdLst>
              <a:gd name="connsiteX0" fmla="*/ 575128 w 1150256"/>
              <a:gd name="connsiteY0" fmla="*/ 1150257 h 1150257"/>
              <a:gd name="connsiteX1" fmla="*/ 0 w 1150256"/>
              <a:gd name="connsiteY1" fmla="*/ 575129 h 1150257"/>
              <a:gd name="connsiteX2" fmla="*/ 575128 w 1150256"/>
              <a:gd name="connsiteY2" fmla="*/ 0 h 1150257"/>
              <a:gd name="connsiteX3" fmla="*/ 1150257 w 1150256"/>
              <a:gd name="connsiteY3" fmla="*/ 575129 h 1150257"/>
              <a:gd name="connsiteX4" fmla="*/ 575128 w 1150256"/>
              <a:gd name="connsiteY4" fmla="*/ 1150257 h 115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56" h="1150257">
                <a:moveTo>
                  <a:pt x="575128" y="1150257"/>
                </a:moveTo>
                <a:cubicBezTo>
                  <a:pt x="257945" y="1150257"/>
                  <a:pt x="0" y="892313"/>
                  <a:pt x="0" y="575129"/>
                </a:cubicBezTo>
                <a:cubicBezTo>
                  <a:pt x="0" y="257945"/>
                  <a:pt x="257945" y="0"/>
                  <a:pt x="575128" y="0"/>
                </a:cubicBezTo>
                <a:cubicBezTo>
                  <a:pt x="892312" y="0"/>
                  <a:pt x="1150257" y="257945"/>
                  <a:pt x="1150257" y="575129"/>
                </a:cubicBezTo>
                <a:cubicBezTo>
                  <a:pt x="1150257" y="892313"/>
                  <a:pt x="892312" y="1150257"/>
                  <a:pt x="575128" y="1150257"/>
                </a:cubicBezTo>
                <a:close/>
              </a:path>
            </a:pathLst>
          </a:custGeom>
          <a:solidFill>
            <a:schemeClr val="accent1">
              <a:lumMod val="75000"/>
            </a:schemeClr>
          </a:solidFill>
          <a:ln w="12409" cap="flat">
            <a:solidFill>
              <a:schemeClr val="accent1"/>
            </a:solidFill>
            <a:prstDash val="solid"/>
            <a:miter/>
          </a:ln>
        </p:spPr>
        <p:txBody>
          <a:bodyPr lIns="7200" tIns="0" rIns="7200" bIns="0" rtlCol="0" anchor="ctr"/>
          <a:lstStyle/>
          <a:p>
            <a:pPr algn="ctr"/>
            <a:r>
              <a:rPr lang="en-US" b="1">
                <a:solidFill>
                  <a:schemeClr val="bg1"/>
                </a:solidFill>
                <a:ea typeface="Verdana" panose="020B0604030504040204" pitchFamily="34" charset="0"/>
              </a:rPr>
              <a:t>Nov </a:t>
            </a:r>
            <a:br>
              <a:rPr lang="en-US" b="1">
                <a:solidFill>
                  <a:schemeClr val="bg1"/>
                </a:solidFill>
                <a:ea typeface="Verdana" panose="020B0604030504040204" pitchFamily="34" charset="0"/>
              </a:rPr>
            </a:br>
            <a:r>
              <a:rPr lang="en-US" b="1">
                <a:solidFill>
                  <a:schemeClr val="bg1"/>
                </a:solidFill>
                <a:ea typeface="Verdana" panose="020B0604030504040204" pitchFamily="34" charset="0"/>
              </a:rPr>
              <a:t>2022</a:t>
            </a:r>
          </a:p>
        </p:txBody>
      </p:sp>
      <p:sp>
        <p:nvSpPr>
          <p:cNvPr id="26" name="Freeform: Shape 25">
            <a:extLst>
              <a:ext uri="{FF2B5EF4-FFF2-40B4-BE49-F238E27FC236}">
                <a16:creationId xmlns:a16="http://schemas.microsoft.com/office/drawing/2014/main" id="{4E3A3938-6143-4757-A9A3-5B9C3D620628}"/>
              </a:ext>
            </a:extLst>
          </p:cNvPr>
          <p:cNvSpPr/>
          <p:nvPr/>
        </p:nvSpPr>
        <p:spPr>
          <a:xfrm>
            <a:off x="6425408" y="3188788"/>
            <a:ext cx="1297549" cy="1297549"/>
          </a:xfrm>
          <a:custGeom>
            <a:avLst/>
            <a:gdLst>
              <a:gd name="connsiteX0" fmla="*/ 575128 w 1150256"/>
              <a:gd name="connsiteY0" fmla="*/ 1150257 h 1150257"/>
              <a:gd name="connsiteX1" fmla="*/ 0 w 1150256"/>
              <a:gd name="connsiteY1" fmla="*/ 575129 h 1150257"/>
              <a:gd name="connsiteX2" fmla="*/ 575128 w 1150256"/>
              <a:gd name="connsiteY2" fmla="*/ 0 h 1150257"/>
              <a:gd name="connsiteX3" fmla="*/ 1150257 w 1150256"/>
              <a:gd name="connsiteY3" fmla="*/ 575129 h 1150257"/>
              <a:gd name="connsiteX4" fmla="*/ 575128 w 1150256"/>
              <a:gd name="connsiteY4" fmla="*/ 1150257 h 115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56" h="1150257">
                <a:moveTo>
                  <a:pt x="575128" y="1150257"/>
                </a:moveTo>
                <a:cubicBezTo>
                  <a:pt x="257945" y="1150257"/>
                  <a:pt x="0" y="892313"/>
                  <a:pt x="0" y="575129"/>
                </a:cubicBezTo>
                <a:cubicBezTo>
                  <a:pt x="0" y="257945"/>
                  <a:pt x="257945" y="0"/>
                  <a:pt x="575128" y="0"/>
                </a:cubicBezTo>
                <a:cubicBezTo>
                  <a:pt x="892312" y="0"/>
                  <a:pt x="1150257" y="257945"/>
                  <a:pt x="1150257" y="575129"/>
                </a:cubicBezTo>
                <a:cubicBezTo>
                  <a:pt x="1150257" y="892313"/>
                  <a:pt x="892188" y="1150257"/>
                  <a:pt x="575128" y="1150257"/>
                </a:cubicBezTo>
                <a:close/>
              </a:path>
            </a:pathLst>
          </a:custGeom>
          <a:solidFill>
            <a:srgbClr val="002060"/>
          </a:solidFill>
          <a:ln w="12409" cap="flat">
            <a:noFill/>
            <a:prstDash val="solid"/>
            <a:miter/>
          </a:ln>
        </p:spPr>
        <p:txBody>
          <a:bodyPr lIns="7200" tIns="0" rIns="7200" bIns="0" rtlCol="0" anchor="ctr"/>
          <a:lstStyle/>
          <a:p>
            <a:pPr algn="ctr"/>
            <a:r>
              <a:rPr lang="en-US" b="1">
                <a:solidFill>
                  <a:schemeClr val="bg1"/>
                </a:solidFill>
                <a:ea typeface="Verdana" panose="020B0604030504040204" pitchFamily="34" charset="0"/>
              </a:rPr>
              <a:t> June </a:t>
            </a:r>
            <a:br>
              <a:rPr lang="en-US" b="1">
                <a:solidFill>
                  <a:schemeClr val="bg1"/>
                </a:solidFill>
                <a:ea typeface="Verdana" panose="020B0604030504040204" pitchFamily="34" charset="0"/>
              </a:rPr>
            </a:br>
            <a:r>
              <a:rPr lang="en-US" b="1">
                <a:solidFill>
                  <a:schemeClr val="bg1"/>
                </a:solidFill>
                <a:ea typeface="Verdana" panose="020B0604030504040204" pitchFamily="34" charset="0"/>
              </a:rPr>
              <a:t>2023</a:t>
            </a:r>
          </a:p>
        </p:txBody>
      </p:sp>
      <p:sp>
        <p:nvSpPr>
          <p:cNvPr id="27" name="Freeform: Shape 26">
            <a:extLst>
              <a:ext uri="{FF2B5EF4-FFF2-40B4-BE49-F238E27FC236}">
                <a16:creationId xmlns:a16="http://schemas.microsoft.com/office/drawing/2014/main" id="{7E33603B-CC91-4D40-B400-8D3A675957D2}"/>
              </a:ext>
            </a:extLst>
          </p:cNvPr>
          <p:cNvSpPr/>
          <p:nvPr/>
        </p:nvSpPr>
        <p:spPr>
          <a:xfrm>
            <a:off x="8384483" y="3188788"/>
            <a:ext cx="1297549" cy="1297549"/>
          </a:xfrm>
          <a:custGeom>
            <a:avLst/>
            <a:gdLst>
              <a:gd name="connsiteX0" fmla="*/ 575128 w 1150256"/>
              <a:gd name="connsiteY0" fmla="*/ 1150257 h 1150257"/>
              <a:gd name="connsiteX1" fmla="*/ 0 w 1150256"/>
              <a:gd name="connsiteY1" fmla="*/ 575129 h 1150257"/>
              <a:gd name="connsiteX2" fmla="*/ 575128 w 1150256"/>
              <a:gd name="connsiteY2" fmla="*/ 0 h 1150257"/>
              <a:gd name="connsiteX3" fmla="*/ 1150257 w 1150256"/>
              <a:gd name="connsiteY3" fmla="*/ 575129 h 1150257"/>
              <a:gd name="connsiteX4" fmla="*/ 575128 w 1150256"/>
              <a:gd name="connsiteY4" fmla="*/ 1150257 h 115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56" h="1150257">
                <a:moveTo>
                  <a:pt x="575128" y="1150257"/>
                </a:moveTo>
                <a:cubicBezTo>
                  <a:pt x="257944" y="1150257"/>
                  <a:pt x="0" y="892313"/>
                  <a:pt x="0" y="575129"/>
                </a:cubicBezTo>
                <a:cubicBezTo>
                  <a:pt x="0" y="257945"/>
                  <a:pt x="257944" y="0"/>
                  <a:pt x="575128" y="0"/>
                </a:cubicBezTo>
                <a:cubicBezTo>
                  <a:pt x="892312" y="0"/>
                  <a:pt x="1150257" y="257945"/>
                  <a:pt x="1150257" y="575129"/>
                </a:cubicBezTo>
                <a:cubicBezTo>
                  <a:pt x="1150257" y="892313"/>
                  <a:pt x="892188" y="1150257"/>
                  <a:pt x="575128" y="1150257"/>
                </a:cubicBezTo>
                <a:close/>
              </a:path>
            </a:pathLst>
          </a:custGeom>
          <a:solidFill>
            <a:srgbClr val="002060"/>
          </a:solidFill>
          <a:ln w="12409" cap="flat">
            <a:noFill/>
            <a:prstDash val="solid"/>
            <a:miter/>
          </a:ln>
        </p:spPr>
        <p:txBody>
          <a:bodyPr lIns="7200" tIns="0" rIns="7200" bIns="0" rtlCol="0" anchor="ctr"/>
          <a:lstStyle/>
          <a:p>
            <a:pPr algn="ctr"/>
            <a:r>
              <a:rPr lang="fr-FR" b="1">
                <a:solidFill>
                  <a:schemeClr val="bg1"/>
                </a:solidFill>
                <a:ea typeface="Verdana" panose="020B0604030504040204" pitchFamily="34" charset="0"/>
              </a:rPr>
              <a:t>Sept </a:t>
            </a:r>
            <a:br>
              <a:rPr lang="fr-FR" b="1">
                <a:solidFill>
                  <a:schemeClr val="bg1"/>
                </a:solidFill>
                <a:ea typeface="Verdana" panose="020B0604030504040204" pitchFamily="34" charset="0"/>
              </a:rPr>
            </a:br>
            <a:r>
              <a:rPr lang="fr-FR" b="1">
                <a:solidFill>
                  <a:schemeClr val="bg1"/>
                </a:solidFill>
                <a:ea typeface="Verdana" panose="020B0604030504040204" pitchFamily="34" charset="0"/>
              </a:rPr>
              <a:t>2023</a:t>
            </a:r>
            <a:endParaRPr lang="en-US" b="1">
              <a:solidFill>
                <a:schemeClr val="bg1"/>
              </a:solidFill>
              <a:ea typeface="Verdana" panose="020B0604030504040204" pitchFamily="34" charset="0"/>
            </a:endParaRPr>
          </a:p>
        </p:txBody>
      </p:sp>
      <p:sp>
        <p:nvSpPr>
          <p:cNvPr id="28" name="Freeform: Shape 27">
            <a:extLst>
              <a:ext uri="{FF2B5EF4-FFF2-40B4-BE49-F238E27FC236}">
                <a16:creationId xmlns:a16="http://schemas.microsoft.com/office/drawing/2014/main" id="{393F923B-A210-42C0-9C02-2CEB2585F0FA}"/>
              </a:ext>
            </a:extLst>
          </p:cNvPr>
          <p:cNvSpPr/>
          <p:nvPr/>
        </p:nvSpPr>
        <p:spPr>
          <a:xfrm>
            <a:off x="10342156" y="3188788"/>
            <a:ext cx="1297549" cy="1297549"/>
          </a:xfrm>
          <a:custGeom>
            <a:avLst/>
            <a:gdLst>
              <a:gd name="connsiteX0" fmla="*/ 575128 w 1150256"/>
              <a:gd name="connsiteY0" fmla="*/ 1150257 h 1150257"/>
              <a:gd name="connsiteX1" fmla="*/ 0 w 1150256"/>
              <a:gd name="connsiteY1" fmla="*/ 575129 h 1150257"/>
              <a:gd name="connsiteX2" fmla="*/ 575128 w 1150256"/>
              <a:gd name="connsiteY2" fmla="*/ 0 h 1150257"/>
              <a:gd name="connsiteX3" fmla="*/ 1150257 w 1150256"/>
              <a:gd name="connsiteY3" fmla="*/ 575129 h 1150257"/>
              <a:gd name="connsiteX4" fmla="*/ 575128 w 1150256"/>
              <a:gd name="connsiteY4" fmla="*/ 1150257 h 115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56" h="1150257">
                <a:moveTo>
                  <a:pt x="575128" y="1150257"/>
                </a:moveTo>
                <a:cubicBezTo>
                  <a:pt x="257945" y="1150257"/>
                  <a:pt x="0" y="892313"/>
                  <a:pt x="0" y="575129"/>
                </a:cubicBezTo>
                <a:cubicBezTo>
                  <a:pt x="0" y="257945"/>
                  <a:pt x="257945" y="0"/>
                  <a:pt x="575128" y="0"/>
                </a:cubicBezTo>
                <a:cubicBezTo>
                  <a:pt x="892312" y="0"/>
                  <a:pt x="1150257" y="257945"/>
                  <a:pt x="1150257" y="575129"/>
                </a:cubicBezTo>
                <a:cubicBezTo>
                  <a:pt x="1150257" y="892313"/>
                  <a:pt x="892188" y="1150257"/>
                  <a:pt x="575128" y="1150257"/>
                </a:cubicBezTo>
                <a:close/>
              </a:path>
            </a:pathLst>
          </a:custGeom>
          <a:solidFill>
            <a:srgbClr val="BC133E"/>
          </a:solidFill>
          <a:ln w="12409" cap="flat">
            <a:noFill/>
            <a:prstDash val="solid"/>
            <a:miter/>
          </a:ln>
        </p:spPr>
        <p:txBody>
          <a:bodyPr lIns="7200" tIns="0" rIns="7200" bIns="0" rtlCol="0" anchor="ctr"/>
          <a:lstStyle/>
          <a:p>
            <a:pPr algn="ctr"/>
            <a:r>
              <a:rPr lang="en-US" b="1">
                <a:solidFill>
                  <a:schemeClr val="bg1"/>
                </a:solidFill>
                <a:ea typeface="Verdana" panose="020B0604030504040204" pitchFamily="34" charset="0"/>
              </a:rPr>
              <a:t>October 2023</a:t>
            </a:r>
          </a:p>
        </p:txBody>
      </p:sp>
      <p:sp>
        <p:nvSpPr>
          <p:cNvPr id="50" name="Freeform: Shape 49">
            <a:extLst>
              <a:ext uri="{FF2B5EF4-FFF2-40B4-BE49-F238E27FC236}">
                <a16:creationId xmlns:a16="http://schemas.microsoft.com/office/drawing/2014/main" id="{7DCD7B8E-70F7-4F8D-8711-6538F0F92783}"/>
              </a:ext>
            </a:extLst>
          </p:cNvPr>
          <p:cNvSpPr/>
          <p:nvPr/>
        </p:nvSpPr>
        <p:spPr>
          <a:xfrm>
            <a:off x="367325" y="3006945"/>
            <a:ext cx="3615825" cy="1663335"/>
          </a:xfrm>
          <a:custGeom>
            <a:avLst/>
            <a:gdLst>
              <a:gd name="connsiteX0" fmla="*/ 1782886 w 3205369"/>
              <a:gd name="connsiteY0" fmla="*/ 737322 h 1474520"/>
              <a:gd name="connsiteX1" fmla="*/ 1783258 w 3205369"/>
              <a:gd name="connsiteY1" fmla="*/ 720184 h 1474520"/>
              <a:gd name="connsiteX2" fmla="*/ 1783755 w 3205369"/>
              <a:gd name="connsiteY2" fmla="*/ 703045 h 1474520"/>
              <a:gd name="connsiteX3" fmla="*/ 2474630 w 3205369"/>
              <a:gd name="connsiteY3" fmla="*/ 45578 h 1474520"/>
              <a:gd name="connsiteX4" fmla="*/ 3159419 w 3205369"/>
              <a:gd name="connsiteY4" fmla="*/ 642440 h 1474520"/>
              <a:gd name="connsiteX5" fmla="*/ 3205370 w 3205369"/>
              <a:gd name="connsiteY5" fmla="*/ 642440 h 1474520"/>
              <a:gd name="connsiteX6" fmla="*/ 2474630 w 3205369"/>
              <a:gd name="connsiteY6" fmla="*/ 0 h 1474520"/>
              <a:gd name="connsiteX7" fmla="*/ 1738301 w 3205369"/>
              <a:gd name="connsiteY7" fmla="*/ 703045 h 1474520"/>
              <a:gd name="connsiteX8" fmla="*/ 1737680 w 3205369"/>
              <a:gd name="connsiteY8" fmla="*/ 714471 h 1474520"/>
              <a:gd name="connsiteX9" fmla="*/ 1428817 w 3205369"/>
              <a:gd name="connsiteY9" fmla="*/ 714471 h 1474520"/>
              <a:gd name="connsiteX10" fmla="*/ 1428817 w 3205369"/>
              <a:gd name="connsiteY10" fmla="*/ 737198 h 1474520"/>
              <a:gd name="connsiteX11" fmla="*/ 737198 w 3205369"/>
              <a:gd name="connsiteY11" fmla="*/ 1428818 h 1474520"/>
              <a:gd name="connsiteX12" fmla="*/ 45578 w 3205369"/>
              <a:gd name="connsiteY12" fmla="*/ 737198 h 1474520"/>
              <a:gd name="connsiteX13" fmla="*/ 737198 w 3205369"/>
              <a:gd name="connsiteY13" fmla="*/ 45578 h 1474520"/>
              <a:gd name="connsiteX14" fmla="*/ 737198 w 3205369"/>
              <a:gd name="connsiteY14" fmla="*/ 0 h 1474520"/>
              <a:gd name="connsiteX15" fmla="*/ 0 w 3205369"/>
              <a:gd name="connsiteY15" fmla="*/ 737322 h 1474520"/>
              <a:gd name="connsiteX16" fmla="*/ 737198 w 3205369"/>
              <a:gd name="connsiteY16" fmla="*/ 1474520 h 1474520"/>
              <a:gd name="connsiteX17" fmla="*/ 1474023 w 3205369"/>
              <a:gd name="connsiteY17" fmla="*/ 760049 h 1474520"/>
              <a:gd name="connsiteX18" fmla="*/ 1782886 w 3205369"/>
              <a:gd name="connsiteY18" fmla="*/ 760049 h 1474520"/>
              <a:gd name="connsiteX19" fmla="*/ 1782886 w 3205369"/>
              <a:gd name="connsiteY19" fmla="*/ 737322 h 14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205369" h="1474520">
                <a:moveTo>
                  <a:pt x="1782886" y="737322"/>
                </a:moveTo>
                <a:cubicBezTo>
                  <a:pt x="1782886" y="731609"/>
                  <a:pt x="1783134" y="725897"/>
                  <a:pt x="1783258" y="720184"/>
                </a:cubicBezTo>
                <a:cubicBezTo>
                  <a:pt x="1783507" y="714471"/>
                  <a:pt x="1783507" y="708758"/>
                  <a:pt x="1783755" y="703045"/>
                </a:cubicBezTo>
                <a:cubicBezTo>
                  <a:pt x="1801639" y="337551"/>
                  <a:pt x="2104665" y="45578"/>
                  <a:pt x="2474630" y="45578"/>
                </a:cubicBezTo>
                <a:cubicBezTo>
                  <a:pt x="2823731" y="45578"/>
                  <a:pt x="3113096" y="305758"/>
                  <a:pt x="3159419" y="642440"/>
                </a:cubicBezTo>
                <a:lnTo>
                  <a:pt x="3205370" y="642440"/>
                </a:lnTo>
                <a:cubicBezTo>
                  <a:pt x="3158674" y="280548"/>
                  <a:pt x="2848941" y="0"/>
                  <a:pt x="2474630" y="0"/>
                </a:cubicBezTo>
                <a:cubicBezTo>
                  <a:pt x="2079578" y="0"/>
                  <a:pt x="1756309" y="312340"/>
                  <a:pt x="1738301" y="703045"/>
                </a:cubicBezTo>
                <a:cubicBezTo>
                  <a:pt x="1738177" y="706771"/>
                  <a:pt x="1737804" y="710621"/>
                  <a:pt x="1737680" y="714471"/>
                </a:cubicBezTo>
                <a:lnTo>
                  <a:pt x="1428817" y="714471"/>
                </a:lnTo>
                <a:lnTo>
                  <a:pt x="1428817" y="737198"/>
                </a:lnTo>
                <a:cubicBezTo>
                  <a:pt x="1428817" y="1118589"/>
                  <a:pt x="1118588" y="1428818"/>
                  <a:pt x="737198" y="1428818"/>
                </a:cubicBezTo>
                <a:cubicBezTo>
                  <a:pt x="355683" y="1428818"/>
                  <a:pt x="45578" y="1118464"/>
                  <a:pt x="45578" y="737198"/>
                </a:cubicBezTo>
                <a:cubicBezTo>
                  <a:pt x="45578" y="355807"/>
                  <a:pt x="355807" y="45578"/>
                  <a:pt x="737198" y="45578"/>
                </a:cubicBezTo>
                <a:lnTo>
                  <a:pt x="737198" y="0"/>
                </a:lnTo>
                <a:cubicBezTo>
                  <a:pt x="330721" y="124"/>
                  <a:pt x="0" y="330721"/>
                  <a:pt x="0" y="737322"/>
                </a:cubicBezTo>
                <a:cubicBezTo>
                  <a:pt x="0" y="1143800"/>
                  <a:pt x="330721" y="1474520"/>
                  <a:pt x="737198" y="1474520"/>
                </a:cubicBezTo>
                <a:cubicBezTo>
                  <a:pt x="1135975" y="1474520"/>
                  <a:pt x="1461852" y="1156094"/>
                  <a:pt x="1474023" y="760049"/>
                </a:cubicBezTo>
                <a:lnTo>
                  <a:pt x="1782886" y="760049"/>
                </a:lnTo>
                <a:lnTo>
                  <a:pt x="1782886" y="737322"/>
                </a:lnTo>
                <a:close/>
              </a:path>
            </a:pathLst>
          </a:custGeom>
          <a:solidFill>
            <a:sysClr val="window" lastClr="FFFFFF">
              <a:lumMod val="50000"/>
            </a:sysClr>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1" name="Freeform: Shape 50">
            <a:extLst>
              <a:ext uri="{FF2B5EF4-FFF2-40B4-BE49-F238E27FC236}">
                <a16:creationId xmlns:a16="http://schemas.microsoft.com/office/drawing/2014/main" id="{FE69B18F-3A06-4601-8C71-993605C92DD2}"/>
              </a:ext>
            </a:extLst>
          </p:cNvPr>
          <p:cNvSpPr/>
          <p:nvPr/>
        </p:nvSpPr>
        <p:spPr>
          <a:xfrm>
            <a:off x="4295421" y="3007087"/>
            <a:ext cx="3610500" cy="1663335"/>
          </a:xfrm>
          <a:custGeom>
            <a:avLst/>
            <a:gdLst>
              <a:gd name="connsiteX0" fmla="*/ 2469662 w 3200649"/>
              <a:gd name="connsiteY0" fmla="*/ 0 h 1474520"/>
              <a:gd name="connsiteX1" fmla="*/ 1733458 w 3200649"/>
              <a:gd name="connsiteY1" fmla="*/ 703045 h 1474520"/>
              <a:gd name="connsiteX2" fmla="*/ 1732837 w 3200649"/>
              <a:gd name="connsiteY2" fmla="*/ 714471 h 1474520"/>
              <a:gd name="connsiteX3" fmla="*/ 1422608 w 3200649"/>
              <a:gd name="connsiteY3" fmla="*/ 714471 h 1474520"/>
              <a:gd name="connsiteX4" fmla="*/ 1422608 w 3200649"/>
              <a:gd name="connsiteY4" fmla="*/ 737198 h 1474520"/>
              <a:gd name="connsiteX5" fmla="*/ 1422111 w 3200649"/>
              <a:gd name="connsiteY5" fmla="*/ 754336 h 1474520"/>
              <a:gd name="connsiteX6" fmla="*/ 1421738 w 3200649"/>
              <a:gd name="connsiteY6" fmla="*/ 771475 h 1474520"/>
              <a:gd name="connsiteX7" fmla="*/ 730864 w 3200649"/>
              <a:gd name="connsiteY7" fmla="*/ 1428942 h 1474520"/>
              <a:gd name="connsiteX8" fmla="*/ 45950 w 3200649"/>
              <a:gd name="connsiteY8" fmla="*/ 831459 h 1474520"/>
              <a:gd name="connsiteX9" fmla="*/ 0 w 3200649"/>
              <a:gd name="connsiteY9" fmla="*/ 831459 h 1474520"/>
              <a:gd name="connsiteX10" fmla="*/ 730864 w 3200649"/>
              <a:gd name="connsiteY10" fmla="*/ 1474520 h 1474520"/>
              <a:gd name="connsiteX11" fmla="*/ 1467192 w 3200649"/>
              <a:gd name="connsiteY11" fmla="*/ 771475 h 1474520"/>
              <a:gd name="connsiteX12" fmla="*/ 1467813 w 3200649"/>
              <a:gd name="connsiteY12" fmla="*/ 760049 h 1474520"/>
              <a:gd name="connsiteX13" fmla="*/ 1778042 w 3200649"/>
              <a:gd name="connsiteY13" fmla="*/ 760049 h 1474520"/>
              <a:gd name="connsiteX14" fmla="*/ 1778042 w 3200649"/>
              <a:gd name="connsiteY14" fmla="*/ 737322 h 1474520"/>
              <a:gd name="connsiteX15" fmla="*/ 1778539 w 3200649"/>
              <a:gd name="connsiteY15" fmla="*/ 720184 h 1474520"/>
              <a:gd name="connsiteX16" fmla="*/ 1779036 w 3200649"/>
              <a:gd name="connsiteY16" fmla="*/ 703045 h 1474520"/>
              <a:gd name="connsiteX17" fmla="*/ 2469786 w 3200649"/>
              <a:gd name="connsiteY17" fmla="*/ 45578 h 1474520"/>
              <a:gd name="connsiteX18" fmla="*/ 3154699 w 3200649"/>
              <a:gd name="connsiteY18" fmla="*/ 642440 h 1474520"/>
              <a:gd name="connsiteX19" fmla="*/ 3200650 w 3200649"/>
              <a:gd name="connsiteY19" fmla="*/ 642440 h 1474520"/>
              <a:gd name="connsiteX20" fmla="*/ 2469662 w 3200649"/>
              <a:gd name="connsiteY20" fmla="*/ 0 h 14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00649" h="1474520">
                <a:moveTo>
                  <a:pt x="2469662" y="0"/>
                </a:moveTo>
                <a:cubicBezTo>
                  <a:pt x="2074610" y="0"/>
                  <a:pt x="1751341" y="312340"/>
                  <a:pt x="1733458" y="703045"/>
                </a:cubicBezTo>
                <a:cubicBezTo>
                  <a:pt x="1733209" y="706771"/>
                  <a:pt x="1732837" y="710621"/>
                  <a:pt x="1732837" y="714471"/>
                </a:cubicBezTo>
                <a:lnTo>
                  <a:pt x="1422608" y="714471"/>
                </a:lnTo>
                <a:lnTo>
                  <a:pt x="1422608" y="737198"/>
                </a:lnTo>
                <a:cubicBezTo>
                  <a:pt x="1422608" y="742911"/>
                  <a:pt x="1422359" y="748624"/>
                  <a:pt x="1422111" y="754336"/>
                </a:cubicBezTo>
                <a:cubicBezTo>
                  <a:pt x="1421987" y="760049"/>
                  <a:pt x="1421987" y="765762"/>
                  <a:pt x="1421738" y="771475"/>
                </a:cubicBezTo>
                <a:cubicBezTo>
                  <a:pt x="1403855" y="1136969"/>
                  <a:pt x="1100829" y="1428942"/>
                  <a:pt x="730864" y="1428942"/>
                </a:cubicBezTo>
                <a:cubicBezTo>
                  <a:pt x="381514" y="1428942"/>
                  <a:pt x="92025" y="1168389"/>
                  <a:pt x="45950" y="831459"/>
                </a:cubicBezTo>
                <a:lnTo>
                  <a:pt x="0" y="831459"/>
                </a:lnTo>
                <a:cubicBezTo>
                  <a:pt x="46323" y="1193600"/>
                  <a:pt x="356304" y="1474520"/>
                  <a:pt x="730864" y="1474520"/>
                </a:cubicBezTo>
                <a:cubicBezTo>
                  <a:pt x="1125915" y="1474520"/>
                  <a:pt x="1449184" y="1162180"/>
                  <a:pt x="1467192" y="771475"/>
                </a:cubicBezTo>
                <a:cubicBezTo>
                  <a:pt x="1467317" y="767749"/>
                  <a:pt x="1467689" y="763899"/>
                  <a:pt x="1467813" y="760049"/>
                </a:cubicBezTo>
                <a:lnTo>
                  <a:pt x="1778042" y="760049"/>
                </a:lnTo>
                <a:lnTo>
                  <a:pt x="1778042" y="737322"/>
                </a:lnTo>
                <a:cubicBezTo>
                  <a:pt x="1778042" y="731609"/>
                  <a:pt x="1778415" y="725897"/>
                  <a:pt x="1778539" y="720184"/>
                </a:cubicBezTo>
                <a:cubicBezTo>
                  <a:pt x="1778663" y="714471"/>
                  <a:pt x="1778663" y="708758"/>
                  <a:pt x="1779036" y="703045"/>
                </a:cubicBezTo>
                <a:cubicBezTo>
                  <a:pt x="1796919" y="337551"/>
                  <a:pt x="2099946" y="45578"/>
                  <a:pt x="2469786" y="45578"/>
                </a:cubicBezTo>
                <a:cubicBezTo>
                  <a:pt x="2819011" y="45578"/>
                  <a:pt x="3108252" y="305758"/>
                  <a:pt x="3154699" y="642440"/>
                </a:cubicBezTo>
                <a:lnTo>
                  <a:pt x="3200650" y="642440"/>
                </a:lnTo>
                <a:cubicBezTo>
                  <a:pt x="3153830" y="280423"/>
                  <a:pt x="2843974" y="0"/>
                  <a:pt x="2469662" y="0"/>
                </a:cubicBezTo>
                <a:close/>
              </a:path>
            </a:pathLst>
          </a:custGeom>
          <a:solidFill>
            <a:sysClr val="window" lastClr="FFFFFF">
              <a:lumMod val="50000"/>
            </a:sysClr>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2" name="Freeform: Shape 51">
            <a:extLst>
              <a:ext uri="{FF2B5EF4-FFF2-40B4-BE49-F238E27FC236}">
                <a16:creationId xmlns:a16="http://schemas.microsoft.com/office/drawing/2014/main" id="{193D021D-D264-4610-B04D-0E1D25482B05}"/>
              </a:ext>
            </a:extLst>
          </p:cNvPr>
          <p:cNvSpPr/>
          <p:nvPr/>
        </p:nvSpPr>
        <p:spPr>
          <a:xfrm>
            <a:off x="2334104" y="3006945"/>
            <a:ext cx="3610361" cy="1663335"/>
          </a:xfrm>
          <a:custGeom>
            <a:avLst/>
            <a:gdLst>
              <a:gd name="connsiteX0" fmla="*/ 1777918 w 3200526"/>
              <a:gd name="connsiteY0" fmla="*/ 737322 h 1474520"/>
              <a:gd name="connsiteX1" fmla="*/ 1778415 w 3200526"/>
              <a:gd name="connsiteY1" fmla="*/ 720184 h 1474520"/>
              <a:gd name="connsiteX2" fmla="*/ 1778912 w 3200526"/>
              <a:gd name="connsiteY2" fmla="*/ 703045 h 1474520"/>
              <a:gd name="connsiteX3" fmla="*/ 2469662 w 3200526"/>
              <a:gd name="connsiteY3" fmla="*/ 45578 h 1474520"/>
              <a:gd name="connsiteX4" fmla="*/ 3154575 w 3200526"/>
              <a:gd name="connsiteY4" fmla="*/ 642440 h 1474520"/>
              <a:gd name="connsiteX5" fmla="*/ 3200526 w 3200526"/>
              <a:gd name="connsiteY5" fmla="*/ 642440 h 1474520"/>
              <a:gd name="connsiteX6" fmla="*/ 2469662 w 3200526"/>
              <a:gd name="connsiteY6" fmla="*/ 0 h 1474520"/>
              <a:gd name="connsiteX7" fmla="*/ 1733458 w 3200526"/>
              <a:gd name="connsiteY7" fmla="*/ 703045 h 1474520"/>
              <a:gd name="connsiteX8" fmla="*/ 1732837 w 3200526"/>
              <a:gd name="connsiteY8" fmla="*/ 714471 h 1474520"/>
              <a:gd name="connsiteX9" fmla="*/ 1422732 w 3200526"/>
              <a:gd name="connsiteY9" fmla="*/ 714471 h 1474520"/>
              <a:gd name="connsiteX10" fmla="*/ 1422732 w 3200526"/>
              <a:gd name="connsiteY10" fmla="*/ 737198 h 1474520"/>
              <a:gd name="connsiteX11" fmla="*/ 1422235 w 3200526"/>
              <a:gd name="connsiteY11" fmla="*/ 754336 h 1474520"/>
              <a:gd name="connsiteX12" fmla="*/ 1421738 w 3200526"/>
              <a:gd name="connsiteY12" fmla="*/ 771475 h 1474520"/>
              <a:gd name="connsiteX13" fmla="*/ 730988 w 3200526"/>
              <a:gd name="connsiteY13" fmla="*/ 1428942 h 1474520"/>
              <a:gd name="connsiteX14" fmla="*/ 45951 w 3200526"/>
              <a:gd name="connsiteY14" fmla="*/ 831459 h 1474520"/>
              <a:gd name="connsiteX15" fmla="*/ 0 w 3200526"/>
              <a:gd name="connsiteY15" fmla="*/ 831459 h 1474520"/>
              <a:gd name="connsiteX16" fmla="*/ 730988 w 3200526"/>
              <a:gd name="connsiteY16" fmla="*/ 1474520 h 1474520"/>
              <a:gd name="connsiteX17" fmla="*/ 1467192 w 3200526"/>
              <a:gd name="connsiteY17" fmla="*/ 771475 h 1474520"/>
              <a:gd name="connsiteX18" fmla="*/ 1467938 w 3200526"/>
              <a:gd name="connsiteY18" fmla="*/ 760049 h 1474520"/>
              <a:gd name="connsiteX19" fmla="*/ 1778042 w 3200526"/>
              <a:gd name="connsiteY19" fmla="*/ 760049 h 1474520"/>
              <a:gd name="connsiteX20" fmla="*/ 1778042 w 3200526"/>
              <a:gd name="connsiteY20" fmla="*/ 737322 h 14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00526" h="1474520">
                <a:moveTo>
                  <a:pt x="1777918" y="737322"/>
                </a:moveTo>
                <a:cubicBezTo>
                  <a:pt x="1777918" y="731609"/>
                  <a:pt x="1778291" y="725897"/>
                  <a:pt x="1778415" y="720184"/>
                </a:cubicBezTo>
                <a:cubicBezTo>
                  <a:pt x="1778539" y="714471"/>
                  <a:pt x="1778663" y="708758"/>
                  <a:pt x="1778912" y="703045"/>
                </a:cubicBezTo>
                <a:cubicBezTo>
                  <a:pt x="1796795" y="337551"/>
                  <a:pt x="2099821" y="45578"/>
                  <a:pt x="2469662" y="45578"/>
                </a:cubicBezTo>
                <a:cubicBezTo>
                  <a:pt x="2818887" y="45578"/>
                  <a:pt x="3108252" y="305758"/>
                  <a:pt x="3154575" y="642440"/>
                </a:cubicBezTo>
                <a:lnTo>
                  <a:pt x="3200526" y="642440"/>
                </a:lnTo>
                <a:cubicBezTo>
                  <a:pt x="3153830" y="280548"/>
                  <a:pt x="2844098" y="0"/>
                  <a:pt x="2469662" y="0"/>
                </a:cubicBezTo>
                <a:cubicBezTo>
                  <a:pt x="2074611" y="0"/>
                  <a:pt x="1751466" y="312340"/>
                  <a:pt x="1733458" y="703045"/>
                </a:cubicBezTo>
                <a:cubicBezTo>
                  <a:pt x="1733210" y="706771"/>
                  <a:pt x="1732837" y="710621"/>
                  <a:pt x="1732837" y="714471"/>
                </a:cubicBezTo>
                <a:lnTo>
                  <a:pt x="1422732" y="714471"/>
                </a:lnTo>
                <a:lnTo>
                  <a:pt x="1422732" y="737198"/>
                </a:lnTo>
                <a:cubicBezTo>
                  <a:pt x="1422732" y="742911"/>
                  <a:pt x="1422359" y="748624"/>
                  <a:pt x="1422235" y="754336"/>
                </a:cubicBezTo>
                <a:cubicBezTo>
                  <a:pt x="1422111" y="760049"/>
                  <a:pt x="1421987" y="765762"/>
                  <a:pt x="1421738" y="771475"/>
                </a:cubicBezTo>
                <a:cubicBezTo>
                  <a:pt x="1403855" y="1136969"/>
                  <a:pt x="1100829" y="1428942"/>
                  <a:pt x="730988" y="1428942"/>
                </a:cubicBezTo>
                <a:cubicBezTo>
                  <a:pt x="381515" y="1428942"/>
                  <a:pt x="92026" y="1168389"/>
                  <a:pt x="45951" y="831459"/>
                </a:cubicBezTo>
                <a:lnTo>
                  <a:pt x="0" y="831459"/>
                </a:lnTo>
                <a:cubicBezTo>
                  <a:pt x="46323" y="1193600"/>
                  <a:pt x="356304" y="1474520"/>
                  <a:pt x="730988" y="1474520"/>
                </a:cubicBezTo>
                <a:cubicBezTo>
                  <a:pt x="1126040" y="1474520"/>
                  <a:pt x="1449185" y="1162180"/>
                  <a:pt x="1467192" y="771475"/>
                </a:cubicBezTo>
                <a:cubicBezTo>
                  <a:pt x="1467441" y="767749"/>
                  <a:pt x="1467689" y="763899"/>
                  <a:pt x="1467938" y="760049"/>
                </a:cubicBezTo>
                <a:lnTo>
                  <a:pt x="1778042" y="760049"/>
                </a:lnTo>
                <a:lnTo>
                  <a:pt x="1778042" y="737322"/>
                </a:lnTo>
                <a:close/>
              </a:path>
            </a:pathLst>
          </a:custGeom>
          <a:solidFill>
            <a:sysClr val="window" lastClr="FFFFFF">
              <a:lumMod val="50000"/>
            </a:sysClr>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3" name="Freeform: Shape 52">
            <a:extLst>
              <a:ext uri="{FF2B5EF4-FFF2-40B4-BE49-F238E27FC236}">
                <a16:creationId xmlns:a16="http://schemas.microsoft.com/office/drawing/2014/main" id="{75B62745-8AC7-4E8D-98B3-2BD97F77E53D}"/>
              </a:ext>
            </a:extLst>
          </p:cNvPr>
          <p:cNvSpPr/>
          <p:nvPr/>
        </p:nvSpPr>
        <p:spPr>
          <a:xfrm>
            <a:off x="6256735" y="3007087"/>
            <a:ext cx="3610923" cy="1663335"/>
          </a:xfrm>
          <a:custGeom>
            <a:avLst/>
            <a:gdLst>
              <a:gd name="connsiteX0" fmla="*/ 2469786 w 3201022"/>
              <a:gd name="connsiteY0" fmla="*/ 0 h 1474520"/>
              <a:gd name="connsiteX1" fmla="*/ 1732961 w 3201022"/>
              <a:gd name="connsiteY1" fmla="*/ 713602 h 1474520"/>
              <a:gd name="connsiteX2" fmla="*/ 1732961 w 3201022"/>
              <a:gd name="connsiteY2" fmla="*/ 714471 h 1474520"/>
              <a:gd name="connsiteX3" fmla="*/ 1422732 w 3201022"/>
              <a:gd name="connsiteY3" fmla="*/ 714471 h 1474520"/>
              <a:gd name="connsiteX4" fmla="*/ 1422732 w 3201022"/>
              <a:gd name="connsiteY4" fmla="*/ 737198 h 1474520"/>
              <a:gd name="connsiteX5" fmla="*/ 1422235 w 3201022"/>
              <a:gd name="connsiteY5" fmla="*/ 754336 h 1474520"/>
              <a:gd name="connsiteX6" fmla="*/ 1421738 w 3201022"/>
              <a:gd name="connsiteY6" fmla="*/ 771475 h 1474520"/>
              <a:gd name="connsiteX7" fmla="*/ 730988 w 3201022"/>
              <a:gd name="connsiteY7" fmla="*/ 1428942 h 1474520"/>
              <a:gd name="connsiteX8" fmla="*/ 45950 w 3201022"/>
              <a:gd name="connsiteY8" fmla="*/ 831459 h 1474520"/>
              <a:gd name="connsiteX9" fmla="*/ 0 w 3201022"/>
              <a:gd name="connsiteY9" fmla="*/ 831459 h 1474520"/>
              <a:gd name="connsiteX10" fmla="*/ 8817 w 3201022"/>
              <a:gd name="connsiteY10" fmla="*/ 885606 h 1474520"/>
              <a:gd name="connsiteX11" fmla="*/ 27074 w 3201022"/>
              <a:gd name="connsiteY11" fmla="*/ 956147 h 1474520"/>
              <a:gd name="connsiteX12" fmla="*/ 82959 w 3201022"/>
              <a:gd name="connsiteY12" fmla="*/ 1088286 h 1474520"/>
              <a:gd name="connsiteX13" fmla="*/ 185541 w 3201022"/>
              <a:gd name="connsiteY13" fmla="*/ 1232720 h 1474520"/>
              <a:gd name="connsiteX14" fmla="*/ 235590 w 3201022"/>
              <a:gd name="connsiteY14" fmla="*/ 1282769 h 1474520"/>
              <a:gd name="connsiteX15" fmla="*/ 290234 w 3201022"/>
              <a:gd name="connsiteY15" fmla="*/ 1327851 h 1474520"/>
              <a:gd name="connsiteX16" fmla="*/ 444479 w 3201022"/>
              <a:gd name="connsiteY16" fmla="*/ 1416399 h 1474520"/>
              <a:gd name="connsiteX17" fmla="*/ 512164 w 3201022"/>
              <a:gd name="connsiteY17" fmla="*/ 1441237 h 1474520"/>
              <a:gd name="connsiteX18" fmla="*/ 731112 w 3201022"/>
              <a:gd name="connsiteY18" fmla="*/ 1474520 h 1474520"/>
              <a:gd name="connsiteX19" fmla="*/ 768742 w 3201022"/>
              <a:gd name="connsiteY19" fmla="*/ 1473651 h 1474520"/>
              <a:gd name="connsiteX20" fmla="*/ 781037 w 3201022"/>
              <a:gd name="connsiteY20" fmla="*/ 1472782 h 1474520"/>
              <a:gd name="connsiteX21" fmla="*/ 805751 w 3201022"/>
              <a:gd name="connsiteY21" fmla="*/ 1470794 h 1474520"/>
              <a:gd name="connsiteX22" fmla="*/ 820157 w 3201022"/>
              <a:gd name="connsiteY22" fmla="*/ 1468932 h 1474520"/>
              <a:gd name="connsiteX23" fmla="*/ 842263 w 3201022"/>
              <a:gd name="connsiteY23" fmla="*/ 1466075 h 1474520"/>
              <a:gd name="connsiteX24" fmla="*/ 857539 w 3201022"/>
              <a:gd name="connsiteY24" fmla="*/ 1463467 h 1474520"/>
              <a:gd name="connsiteX25" fmla="*/ 878278 w 3201022"/>
              <a:gd name="connsiteY25" fmla="*/ 1459741 h 1474520"/>
              <a:gd name="connsiteX26" fmla="*/ 893927 w 3201022"/>
              <a:gd name="connsiteY26" fmla="*/ 1456264 h 1474520"/>
              <a:gd name="connsiteX27" fmla="*/ 913673 w 3201022"/>
              <a:gd name="connsiteY27" fmla="*/ 1451669 h 1474520"/>
              <a:gd name="connsiteX28" fmla="*/ 929445 w 3201022"/>
              <a:gd name="connsiteY28" fmla="*/ 1447322 h 1474520"/>
              <a:gd name="connsiteX29" fmla="*/ 948322 w 3201022"/>
              <a:gd name="connsiteY29" fmla="*/ 1441858 h 1474520"/>
              <a:gd name="connsiteX30" fmla="*/ 963970 w 3201022"/>
              <a:gd name="connsiteY30" fmla="*/ 1436766 h 1474520"/>
              <a:gd name="connsiteX31" fmla="*/ 982350 w 3201022"/>
              <a:gd name="connsiteY31" fmla="*/ 1430556 h 1474520"/>
              <a:gd name="connsiteX32" fmla="*/ 997874 w 3201022"/>
              <a:gd name="connsiteY32" fmla="*/ 1424595 h 1474520"/>
              <a:gd name="connsiteX33" fmla="*/ 1015634 w 3201022"/>
              <a:gd name="connsiteY33" fmla="*/ 1417517 h 1474520"/>
              <a:gd name="connsiteX34" fmla="*/ 1030785 w 3201022"/>
              <a:gd name="connsiteY34" fmla="*/ 1410810 h 1474520"/>
              <a:gd name="connsiteX35" fmla="*/ 1048048 w 3201022"/>
              <a:gd name="connsiteY35" fmla="*/ 1402986 h 1474520"/>
              <a:gd name="connsiteX36" fmla="*/ 1062826 w 3201022"/>
              <a:gd name="connsiteY36" fmla="*/ 1395535 h 1474520"/>
              <a:gd name="connsiteX37" fmla="*/ 1079592 w 3201022"/>
              <a:gd name="connsiteY37" fmla="*/ 1386966 h 1474520"/>
              <a:gd name="connsiteX38" fmla="*/ 1093998 w 3201022"/>
              <a:gd name="connsiteY38" fmla="*/ 1378769 h 1474520"/>
              <a:gd name="connsiteX39" fmla="*/ 1110143 w 3201022"/>
              <a:gd name="connsiteY39" fmla="*/ 1369455 h 1474520"/>
              <a:gd name="connsiteX40" fmla="*/ 1124177 w 3201022"/>
              <a:gd name="connsiteY40" fmla="*/ 1360637 h 1474520"/>
              <a:gd name="connsiteX41" fmla="*/ 1139949 w 3201022"/>
              <a:gd name="connsiteY41" fmla="*/ 1350453 h 1474520"/>
              <a:gd name="connsiteX42" fmla="*/ 1153486 w 3201022"/>
              <a:gd name="connsiteY42" fmla="*/ 1341015 h 1474520"/>
              <a:gd name="connsiteX43" fmla="*/ 1168637 w 3201022"/>
              <a:gd name="connsiteY43" fmla="*/ 1330334 h 1474520"/>
              <a:gd name="connsiteX44" fmla="*/ 1181801 w 3201022"/>
              <a:gd name="connsiteY44" fmla="*/ 1320151 h 1474520"/>
              <a:gd name="connsiteX45" fmla="*/ 1196331 w 3201022"/>
              <a:gd name="connsiteY45" fmla="*/ 1308601 h 1474520"/>
              <a:gd name="connsiteX46" fmla="*/ 1208999 w 3201022"/>
              <a:gd name="connsiteY46" fmla="*/ 1297921 h 1474520"/>
              <a:gd name="connsiteX47" fmla="*/ 1223033 w 3201022"/>
              <a:gd name="connsiteY47" fmla="*/ 1285874 h 1474520"/>
              <a:gd name="connsiteX48" fmla="*/ 1235203 w 3201022"/>
              <a:gd name="connsiteY48" fmla="*/ 1274573 h 1474520"/>
              <a:gd name="connsiteX49" fmla="*/ 1248492 w 3201022"/>
              <a:gd name="connsiteY49" fmla="*/ 1261781 h 1474520"/>
              <a:gd name="connsiteX50" fmla="*/ 1260166 w 3201022"/>
              <a:gd name="connsiteY50" fmla="*/ 1249983 h 1474520"/>
              <a:gd name="connsiteX51" fmla="*/ 1272958 w 3201022"/>
              <a:gd name="connsiteY51" fmla="*/ 1236570 h 1474520"/>
              <a:gd name="connsiteX52" fmla="*/ 1284134 w 3201022"/>
              <a:gd name="connsiteY52" fmla="*/ 1224151 h 1474520"/>
              <a:gd name="connsiteX53" fmla="*/ 1296057 w 3201022"/>
              <a:gd name="connsiteY53" fmla="*/ 1210242 h 1474520"/>
              <a:gd name="connsiteX54" fmla="*/ 1306613 w 3201022"/>
              <a:gd name="connsiteY54" fmla="*/ 1197202 h 1474520"/>
              <a:gd name="connsiteX55" fmla="*/ 1318039 w 3201022"/>
              <a:gd name="connsiteY55" fmla="*/ 1182795 h 1474520"/>
              <a:gd name="connsiteX56" fmla="*/ 1327974 w 3201022"/>
              <a:gd name="connsiteY56" fmla="*/ 1169383 h 1474520"/>
              <a:gd name="connsiteX57" fmla="*/ 1338654 w 3201022"/>
              <a:gd name="connsiteY57" fmla="*/ 1154356 h 1474520"/>
              <a:gd name="connsiteX58" fmla="*/ 1347969 w 3201022"/>
              <a:gd name="connsiteY58" fmla="*/ 1140446 h 1474520"/>
              <a:gd name="connsiteX59" fmla="*/ 1357904 w 3201022"/>
              <a:gd name="connsiteY59" fmla="*/ 1124922 h 1474520"/>
              <a:gd name="connsiteX60" fmla="*/ 1366597 w 3201022"/>
              <a:gd name="connsiteY60" fmla="*/ 1110516 h 1474520"/>
              <a:gd name="connsiteX61" fmla="*/ 1375787 w 3201022"/>
              <a:gd name="connsiteY61" fmla="*/ 1094620 h 1474520"/>
              <a:gd name="connsiteX62" fmla="*/ 1383860 w 3201022"/>
              <a:gd name="connsiteY62" fmla="*/ 1079717 h 1474520"/>
              <a:gd name="connsiteX63" fmla="*/ 1392305 w 3201022"/>
              <a:gd name="connsiteY63" fmla="*/ 1063324 h 1474520"/>
              <a:gd name="connsiteX64" fmla="*/ 1399633 w 3201022"/>
              <a:gd name="connsiteY64" fmla="*/ 1047924 h 1474520"/>
              <a:gd name="connsiteX65" fmla="*/ 1407208 w 3201022"/>
              <a:gd name="connsiteY65" fmla="*/ 1031034 h 1474520"/>
              <a:gd name="connsiteX66" fmla="*/ 1413790 w 3201022"/>
              <a:gd name="connsiteY66" fmla="*/ 1015262 h 1474520"/>
              <a:gd name="connsiteX67" fmla="*/ 1420621 w 3201022"/>
              <a:gd name="connsiteY67" fmla="*/ 998123 h 1474520"/>
              <a:gd name="connsiteX68" fmla="*/ 1426582 w 3201022"/>
              <a:gd name="connsiteY68" fmla="*/ 981979 h 1474520"/>
              <a:gd name="connsiteX69" fmla="*/ 1432543 w 3201022"/>
              <a:gd name="connsiteY69" fmla="*/ 964468 h 1474520"/>
              <a:gd name="connsiteX70" fmla="*/ 1437635 w 3201022"/>
              <a:gd name="connsiteY70" fmla="*/ 947950 h 1474520"/>
              <a:gd name="connsiteX71" fmla="*/ 1442727 w 3201022"/>
              <a:gd name="connsiteY71" fmla="*/ 929942 h 1474520"/>
              <a:gd name="connsiteX72" fmla="*/ 1447197 w 3201022"/>
              <a:gd name="connsiteY72" fmla="*/ 913052 h 1474520"/>
              <a:gd name="connsiteX73" fmla="*/ 1451420 w 3201022"/>
              <a:gd name="connsiteY73" fmla="*/ 894672 h 1474520"/>
              <a:gd name="connsiteX74" fmla="*/ 1454897 w 3201022"/>
              <a:gd name="connsiteY74" fmla="*/ 877534 h 1474520"/>
              <a:gd name="connsiteX75" fmla="*/ 1458250 w 3201022"/>
              <a:gd name="connsiteY75" fmla="*/ 858905 h 1474520"/>
              <a:gd name="connsiteX76" fmla="*/ 1460983 w 3201022"/>
              <a:gd name="connsiteY76" fmla="*/ 841518 h 1474520"/>
              <a:gd name="connsiteX77" fmla="*/ 1463342 w 3201022"/>
              <a:gd name="connsiteY77" fmla="*/ 822641 h 1474520"/>
              <a:gd name="connsiteX78" fmla="*/ 1465329 w 3201022"/>
              <a:gd name="connsiteY78" fmla="*/ 805006 h 1474520"/>
              <a:gd name="connsiteX79" fmla="*/ 1466820 w 3201022"/>
              <a:gd name="connsiteY79" fmla="*/ 785633 h 1474520"/>
              <a:gd name="connsiteX80" fmla="*/ 1467440 w 3201022"/>
              <a:gd name="connsiteY80" fmla="*/ 771350 h 1474520"/>
              <a:gd name="connsiteX81" fmla="*/ 1467689 w 3201022"/>
              <a:gd name="connsiteY81" fmla="*/ 767749 h 1474520"/>
              <a:gd name="connsiteX82" fmla="*/ 1468186 w 3201022"/>
              <a:gd name="connsiteY82" fmla="*/ 760049 h 1474520"/>
              <a:gd name="connsiteX83" fmla="*/ 1778415 w 3201022"/>
              <a:gd name="connsiteY83" fmla="*/ 760049 h 1474520"/>
              <a:gd name="connsiteX84" fmla="*/ 1778415 w 3201022"/>
              <a:gd name="connsiteY84" fmla="*/ 737322 h 1474520"/>
              <a:gd name="connsiteX85" fmla="*/ 1778663 w 3201022"/>
              <a:gd name="connsiteY85" fmla="*/ 720184 h 1474520"/>
              <a:gd name="connsiteX86" fmla="*/ 1779036 w 3201022"/>
              <a:gd name="connsiteY86" fmla="*/ 711615 h 1474520"/>
              <a:gd name="connsiteX87" fmla="*/ 1779408 w 3201022"/>
              <a:gd name="connsiteY87" fmla="*/ 703045 h 1474520"/>
              <a:gd name="connsiteX88" fmla="*/ 2470158 w 3201022"/>
              <a:gd name="connsiteY88" fmla="*/ 45578 h 1474520"/>
              <a:gd name="connsiteX89" fmla="*/ 3154823 w 3201022"/>
              <a:gd name="connsiteY89" fmla="*/ 642440 h 1474520"/>
              <a:gd name="connsiteX90" fmla="*/ 3201023 w 3201022"/>
              <a:gd name="connsiteY90" fmla="*/ 642440 h 1474520"/>
              <a:gd name="connsiteX91" fmla="*/ 2469786 w 3201022"/>
              <a:gd name="connsiteY91" fmla="*/ 0 h 14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3201022" h="1474520">
                <a:moveTo>
                  <a:pt x="2469786" y="0"/>
                </a:moveTo>
                <a:cubicBezTo>
                  <a:pt x="2071257" y="0"/>
                  <a:pt x="1745380" y="317929"/>
                  <a:pt x="1732961" y="713602"/>
                </a:cubicBezTo>
                <a:lnTo>
                  <a:pt x="1732961" y="714471"/>
                </a:lnTo>
                <a:lnTo>
                  <a:pt x="1422732" y="714471"/>
                </a:lnTo>
                <a:lnTo>
                  <a:pt x="1422732" y="737198"/>
                </a:lnTo>
                <a:cubicBezTo>
                  <a:pt x="1422732" y="742911"/>
                  <a:pt x="1422359" y="748624"/>
                  <a:pt x="1422235" y="754336"/>
                </a:cubicBezTo>
                <a:cubicBezTo>
                  <a:pt x="1422111" y="760049"/>
                  <a:pt x="1422111" y="765762"/>
                  <a:pt x="1421738" y="771475"/>
                </a:cubicBezTo>
                <a:cubicBezTo>
                  <a:pt x="1403855" y="1136969"/>
                  <a:pt x="1100953" y="1428942"/>
                  <a:pt x="730988" y="1428942"/>
                </a:cubicBezTo>
                <a:cubicBezTo>
                  <a:pt x="381514" y="1428942"/>
                  <a:pt x="92150" y="1168389"/>
                  <a:pt x="45950" y="831459"/>
                </a:cubicBezTo>
                <a:lnTo>
                  <a:pt x="0" y="831459"/>
                </a:lnTo>
                <a:cubicBezTo>
                  <a:pt x="2235" y="849715"/>
                  <a:pt x="5091" y="867847"/>
                  <a:pt x="8817" y="885606"/>
                </a:cubicBezTo>
                <a:cubicBezTo>
                  <a:pt x="13661" y="909575"/>
                  <a:pt x="19870" y="933172"/>
                  <a:pt x="27074" y="956147"/>
                </a:cubicBezTo>
                <a:cubicBezTo>
                  <a:pt x="41480" y="1002222"/>
                  <a:pt x="60232" y="1046434"/>
                  <a:pt x="82959" y="1088286"/>
                </a:cubicBezTo>
                <a:cubicBezTo>
                  <a:pt x="111275" y="1140571"/>
                  <a:pt x="145800" y="1189005"/>
                  <a:pt x="185541" y="1232720"/>
                </a:cubicBezTo>
                <a:cubicBezTo>
                  <a:pt x="201313" y="1250107"/>
                  <a:pt x="218079" y="1266873"/>
                  <a:pt x="235590" y="1282769"/>
                </a:cubicBezTo>
                <a:cubicBezTo>
                  <a:pt x="253101" y="1298666"/>
                  <a:pt x="271357" y="1313693"/>
                  <a:pt x="290234" y="1327851"/>
                </a:cubicBezTo>
                <a:cubicBezTo>
                  <a:pt x="337551" y="1363245"/>
                  <a:pt x="389338" y="1393051"/>
                  <a:pt x="444479" y="1416399"/>
                </a:cubicBezTo>
                <a:cubicBezTo>
                  <a:pt x="466461" y="1425713"/>
                  <a:pt x="489064" y="1434034"/>
                  <a:pt x="512164" y="1441237"/>
                </a:cubicBezTo>
                <a:cubicBezTo>
                  <a:pt x="581462" y="1462846"/>
                  <a:pt x="654983" y="1474520"/>
                  <a:pt x="731112" y="1474520"/>
                </a:cubicBezTo>
                <a:cubicBezTo>
                  <a:pt x="743780" y="1474520"/>
                  <a:pt x="756199" y="1474148"/>
                  <a:pt x="768742" y="1473651"/>
                </a:cubicBezTo>
                <a:cubicBezTo>
                  <a:pt x="772840" y="1473403"/>
                  <a:pt x="776939" y="1472906"/>
                  <a:pt x="781037" y="1472782"/>
                </a:cubicBezTo>
                <a:cubicBezTo>
                  <a:pt x="789234" y="1472161"/>
                  <a:pt x="797554" y="1471664"/>
                  <a:pt x="805751" y="1470794"/>
                </a:cubicBezTo>
                <a:cubicBezTo>
                  <a:pt x="810594" y="1470298"/>
                  <a:pt x="815314" y="1469552"/>
                  <a:pt x="820157" y="1468932"/>
                </a:cubicBezTo>
                <a:cubicBezTo>
                  <a:pt x="827484" y="1468062"/>
                  <a:pt x="834936" y="1467193"/>
                  <a:pt x="842263" y="1466075"/>
                </a:cubicBezTo>
                <a:cubicBezTo>
                  <a:pt x="847355" y="1465330"/>
                  <a:pt x="852447" y="1464336"/>
                  <a:pt x="857539" y="1463467"/>
                </a:cubicBezTo>
                <a:cubicBezTo>
                  <a:pt x="864493" y="1462225"/>
                  <a:pt x="871448" y="1461232"/>
                  <a:pt x="878278" y="1459741"/>
                </a:cubicBezTo>
                <a:cubicBezTo>
                  <a:pt x="883495" y="1458748"/>
                  <a:pt x="888586" y="1457382"/>
                  <a:pt x="893927" y="1456264"/>
                </a:cubicBezTo>
                <a:cubicBezTo>
                  <a:pt x="900509" y="1454774"/>
                  <a:pt x="907091" y="1453408"/>
                  <a:pt x="913673" y="1451669"/>
                </a:cubicBezTo>
                <a:cubicBezTo>
                  <a:pt x="918889" y="1450303"/>
                  <a:pt x="924105" y="1448688"/>
                  <a:pt x="929445" y="1447322"/>
                </a:cubicBezTo>
                <a:cubicBezTo>
                  <a:pt x="935655" y="1445460"/>
                  <a:pt x="942113" y="1443845"/>
                  <a:pt x="948322" y="1441858"/>
                </a:cubicBezTo>
                <a:cubicBezTo>
                  <a:pt x="953538" y="1440243"/>
                  <a:pt x="958754" y="1438381"/>
                  <a:pt x="963970" y="1436766"/>
                </a:cubicBezTo>
                <a:cubicBezTo>
                  <a:pt x="970180" y="1434655"/>
                  <a:pt x="976265" y="1432668"/>
                  <a:pt x="982350" y="1430556"/>
                </a:cubicBezTo>
                <a:cubicBezTo>
                  <a:pt x="987567" y="1428694"/>
                  <a:pt x="992659" y="1426582"/>
                  <a:pt x="997874" y="1424595"/>
                </a:cubicBezTo>
                <a:cubicBezTo>
                  <a:pt x="1003836" y="1422236"/>
                  <a:pt x="1009797" y="1420000"/>
                  <a:pt x="1015634" y="1417517"/>
                </a:cubicBezTo>
                <a:cubicBezTo>
                  <a:pt x="1020725" y="1415405"/>
                  <a:pt x="1025817" y="1413046"/>
                  <a:pt x="1030785" y="1410810"/>
                </a:cubicBezTo>
                <a:cubicBezTo>
                  <a:pt x="1036622" y="1408202"/>
                  <a:pt x="1042459" y="1405718"/>
                  <a:pt x="1048048" y="1402986"/>
                </a:cubicBezTo>
                <a:cubicBezTo>
                  <a:pt x="1053015" y="1400627"/>
                  <a:pt x="1057859" y="1398143"/>
                  <a:pt x="1062826" y="1395535"/>
                </a:cubicBezTo>
                <a:cubicBezTo>
                  <a:pt x="1068415" y="1392678"/>
                  <a:pt x="1074003" y="1389946"/>
                  <a:pt x="1079592" y="1386966"/>
                </a:cubicBezTo>
                <a:cubicBezTo>
                  <a:pt x="1084435" y="1384357"/>
                  <a:pt x="1089279" y="1381501"/>
                  <a:pt x="1093998" y="1378769"/>
                </a:cubicBezTo>
                <a:cubicBezTo>
                  <a:pt x="1099339" y="1375664"/>
                  <a:pt x="1104803" y="1372559"/>
                  <a:pt x="1110143" y="1369455"/>
                </a:cubicBezTo>
                <a:cubicBezTo>
                  <a:pt x="1114987" y="1366598"/>
                  <a:pt x="1119582" y="1363618"/>
                  <a:pt x="1124177" y="1360637"/>
                </a:cubicBezTo>
                <a:cubicBezTo>
                  <a:pt x="1129517" y="1357284"/>
                  <a:pt x="1134733" y="1354055"/>
                  <a:pt x="1139949" y="1350453"/>
                </a:cubicBezTo>
                <a:cubicBezTo>
                  <a:pt x="1144544" y="1347349"/>
                  <a:pt x="1148891" y="1344244"/>
                  <a:pt x="1153486" y="1341015"/>
                </a:cubicBezTo>
                <a:cubicBezTo>
                  <a:pt x="1158578" y="1337538"/>
                  <a:pt x="1163670" y="1333936"/>
                  <a:pt x="1168637" y="1330334"/>
                </a:cubicBezTo>
                <a:cubicBezTo>
                  <a:pt x="1173108" y="1326981"/>
                  <a:pt x="1177455" y="1323628"/>
                  <a:pt x="1181801" y="1320151"/>
                </a:cubicBezTo>
                <a:cubicBezTo>
                  <a:pt x="1186645" y="1316425"/>
                  <a:pt x="1191613" y="1312575"/>
                  <a:pt x="1196331" y="1308601"/>
                </a:cubicBezTo>
                <a:cubicBezTo>
                  <a:pt x="1200554" y="1305248"/>
                  <a:pt x="1204777" y="1301522"/>
                  <a:pt x="1208999" y="1297921"/>
                </a:cubicBezTo>
                <a:cubicBezTo>
                  <a:pt x="1213718" y="1293946"/>
                  <a:pt x="1218313" y="1289972"/>
                  <a:pt x="1223033" y="1285874"/>
                </a:cubicBezTo>
                <a:cubicBezTo>
                  <a:pt x="1227131" y="1282148"/>
                  <a:pt x="1231105" y="1278298"/>
                  <a:pt x="1235203" y="1274573"/>
                </a:cubicBezTo>
                <a:cubicBezTo>
                  <a:pt x="1239675" y="1270350"/>
                  <a:pt x="1244145" y="1266128"/>
                  <a:pt x="1248492" y="1261781"/>
                </a:cubicBezTo>
                <a:cubicBezTo>
                  <a:pt x="1252466" y="1257931"/>
                  <a:pt x="1256191" y="1253957"/>
                  <a:pt x="1260166" y="1249983"/>
                </a:cubicBezTo>
                <a:cubicBezTo>
                  <a:pt x="1264513" y="1245512"/>
                  <a:pt x="1268859" y="1241041"/>
                  <a:pt x="1272958" y="1236570"/>
                </a:cubicBezTo>
                <a:cubicBezTo>
                  <a:pt x="1276683" y="1232596"/>
                  <a:pt x="1280409" y="1228374"/>
                  <a:pt x="1284134" y="1224151"/>
                </a:cubicBezTo>
                <a:cubicBezTo>
                  <a:pt x="1288109" y="1219556"/>
                  <a:pt x="1292207" y="1215085"/>
                  <a:pt x="1296057" y="1210242"/>
                </a:cubicBezTo>
                <a:cubicBezTo>
                  <a:pt x="1299658" y="1206019"/>
                  <a:pt x="1303136" y="1201673"/>
                  <a:pt x="1306613" y="1197202"/>
                </a:cubicBezTo>
                <a:cubicBezTo>
                  <a:pt x="1310463" y="1192358"/>
                  <a:pt x="1314189" y="1187639"/>
                  <a:pt x="1318039" y="1182795"/>
                </a:cubicBezTo>
                <a:cubicBezTo>
                  <a:pt x="1321516" y="1178325"/>
                  <a:pt x="1324621" y="1173854"/>
                  <a:pt x="1327974" y="1169383"/>
                </a:cubicBezTo>
                <a:cubicBezTo>
                  <a:pt x="1331575" y="1164539"/>
                  <a:pt x="1335178" y="1159447"/>
                  <a:pt x="1338654" y="1154356"/>
                </a:cubicBezTo>
                <a:cubicBezTo>
                  <a:pt x="1341884" y="1149761"/>
                  <a:pt x="1344864" y="1145166"/>
                  <a:pt x="1347969" y="1140446"/>
                </a:cubicBezTo>
                <a:cubicBezTo>
                  <a:pt x="1351322" y="1135355"/>
                  <a:pt x="1354675" y="1130139"/>
                  <a:pt x="1357904" y="1124922"/>
                </a:cubicBezTo>
                <a:cubicBezTo>
                  <a:pt x="1360884" y="1120079"/>
                  <a:pt x="1363741" y="1115360"/>
                  <a:pt x="1366597" y="1110516"/>
                </a:cubicBezTo>
                <a:cubicBezTo>
                  <a:pt x="1369827" y="1105300"/>
                  <a:pt x="1372807" y="1099960"/>
                  <a:pt x="1375787" y="1094620"/>
                </a:cubicBezTo>
                <a:cubicBezTo>
                  <a:pt x="1378520" y="1089652"/>
                  <a:pt x="1381252" y="1084685"/>
                  <a:pt x="1383860" y="1079717"/>
                </a:cubicBezTo>
                <a:cubicBezTo>
                  <a:pt x="1386716" y="1074253"/>
                  <a:pt x="1389573" y="1068788"/>
                  <a:pt x="1392305" y="1063324"/>
                </a:cubicBezTo>
                <a:cubicBezTo>
                  <a:pt x="1394789" y="1058232"/>
                  <a:pt x="1397149" y="1053016"/>
                  <a:pt x="1399633" y="1047924"/>
                </a:cubicBezTo>
                <a:cubicBezTo>
                  <a:pt x="1402240" y="1042335"/>
                  <a:pt x="1404724" y="1036747"/>
                  <a:pt x="1407208" y="1031034"/>
                </a:cubicBezTo>
                <a:cubicBezTo>
                  <a:pt x="1409443" y="1025942"/>
                  <a:pt x="1411679" y="1020726"/>
                  <a:pt x="1413790" y="1015262"/>
                </a:cubicBezTo>
                <a:cubicBezTo>
                  <a:pt x="1416150" y="1009549"/>
                  <a:pt x="1418509" y="1003836"/>
                  <a:pt x="1420621" y="998123"/>
                </a:cubicBezTo>
                <a:cubicBezTo>
                  <a:pt x="1422732" y="992783"/>
                  <a:pt x="1424594" y="987443"/>
                  <a:pt x="1426582" y="981979"/>
                </a:cubicBezTo>
                <a:cubicBezTo>
                  <a:pt x="1428693" y="976142"/>
                  <a:pt x="1430556" y="970305"/>
                  <a:pt x="1432543" y="964468"/>
                </a:cubicBezTo>
                <a:cubicBezTo>
                  <a:pt x="1434406" y="959003"/>
                  <a:pt x="1436021" y="953415"/>
                  <a:pt x="1437635" y="947950"/>
                </a:cubicBezTo>
                <a:cubicBezTo>
                  <a:pt x="1439497" y="941865"/>
                  <a:pt x="1441112" y="936028"/>
                  <a:pt x="1442727" y="929942"/>
                </a:cubicBezTo>
                <a:cubicBezTo>
                  <a:pt x="1444341" y="924354"/>
                  <a:pt x="1445707" y="918765"/>
                  <a:pt x="1447197" y="913052"/>
                </a:cubicBezTo>
                <a:cubicBezTo>
                  <a:pt x="1448687" y="906967"/>
                  <a:pt x="1450054" y="900882"/>
                  <a:pt x="1451420" y="894672"/>
                </a:cubicBezTo>
                <a:cubicBezTo>
                  <a:pt x="1452662" y="888959"/>
                  <a:pt x="1453780" y="883247"/>
                  <a:pt x="1454897" y="877534"/>
                </a:cubicBezTo>
                <a:cubicBezTo>
                  <a:pt x="1456015" y="871324"/>
                  <a:pt x="1457132" y="865115"/>
                  <a:pt x="1458250" y="858905"/>
                </a:cubicBezTo>
                <a:cubicBezTo>
                  <a:pt x="1459244" y="853068"/>
                  <a:pt x="1460237" y="847231"/>
                  <a:pt x="1460983" y="841518"/>
                </a:cubicBezTo>
                <a:cubicBezTo>
                  <a:pt x="1461852" y="835309"/>
                  <a:pt x="1462721" y="828851"/>
                  <a:pt x="1463342" y="822641"/>
                </a:cubicBezTo>
                <a:cubicBezTo>
                  <a:pt x="1463964" y="816680"/>
                  <a:pt x="1464709" y="810843"/>
                  <a:pt x="1465329" y="805006"/>
                </a:cubicBezTo>
                <a:cubicBezTo>
                  <a:pt x="1465950" y="798548"/>
                  <a:pt x="1466323" y="792091"/>
                  <a:pt x="1466820" y="785633"/>
                </a:cubicBezTo>
                <a:cubicBezTo>
                  <a:pt x="1467068" y="780913"/>
                  <a:pt x="1467440" y="776194"/>
                  <a:pt x="1467440" y="771350"/>
                </a:cubicBezTo>
                <a:cubicBezTo>
                  <a:pt x="1467565" y="770109"/>
                  <a:pt x="1467689" y="768991"/>
                  <a:pt x="1467689" y="767749"/>
                </a:cubicBezTo>
                <a:cubicBezTo>
                  <a:pt x="1467813" y="765141"/>
                  <a:pt x="1468061" y="762657"/>
                  <a:pt x="1468186" y="760049"/>
                </a:cubicBezTo>
                <a:lnTo>
                  <a:pt x="1778415" y="760049"/>
                </a:lnTo>
                <a:lnTo>
                  <a:pt x="1778415" y="737322"/>
                </a:lnTo>
                <a:cubicBezTo>
                  <a:pt x="1778415" y="731609"/>
                  <a:pt x="1778539" y="725897"/>
                  <a:pt x="1778663" y="720184"/>
                </a:cubicBezTo>
                <a:cubicBezTo>
                  <a:pt x="1778663" y="717327"/>
                  <a:pt x="1778787" y="714471"/>
                  <a:pt x="1779036" y="711615"/>
                </a:cubicBezTo>
                <a:cubicBezTo>
                  <a:pt x="1779036" y="708758"/>
                  <a:pt x="1779160" y="705902"/>
                  <a:pt x="1779408" y="703045"/>
                </a:cubicBezTo>
                <a:cubicBezTo>
                  <a:pt x="1797167" y="337551"/>
                  <a:pt x="2100318" y="45578"/>
                  <a:pt x="2470158" y="45578"/>
                </a:cubicBezTo>
                <a:cubicBezTo>
                  <a:pt x="2819383" y="45578"/>
                  <a:pt x="3108500" y="305758"/>
                  <a:pt x="3154823" y="642440"/>
                </a:cubicBezTo>
                <a:lnTo>
                  <a:pt x="3201023" y="642440"/>
                </a:lnTo>
                <a:cubicBezTo>
                  <a:pt x="3153954" y="280423"/>
                  <a:pt x="2844098" y="0"/>
                  <a:pt x="2469786" y="0"/>
                </a:cubicBezTo>
                <a:close/>
              </a:path>
            </a:pathLst>
          </a:custGeom>
          <a:solidFill>
            <a:sysClr val="window" lastClr="FFFFFF">
              <a:lumMod val="50000"/>
            </a:sysClr>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4" name="Freeform: Shape 53">
            <a:extLst>
              <a:ext uri="{FF2B5EF4-FFF2-40B4-BE49-F238E27FC236}">
                <a16:creationId xmlns:a16="http://schemas.microsoft.com/office/drawing/2014/main" id="{741A78A8-A8D0-4F91-99F9-E6815DA81377}"/>
              </a:ext>
            </a:extLst>
          </p:cNvPr>
          <p:cNvSpPr/>
          <p:nvPr/>
        </p:nvSpPr>
        <p:spPr>
          <a:xfrm>
            <a:off x="8218052" y="3006945"/>
            <a:ext cx="3618347" cy="1663616"/>
          </a:xfrm>
          <a:custGeom>
            <a:avLst/>
            <a:gdLst>
              <a:gd name="connsiteX0" fmla="*/ 3206612 w 3207604"/>
              <a:gd name="connsiteY0" fmla="*/ 720184 h 1474768"/>
              <a:gd name="connsiteX1" fmla="*/ 3206114 w 3207604"/>
              <a:gd name="connsiteY1" fmla="*/ 703045 h 1474768"/>
              <a:gd name="connsiteX2" fmla="*/ 2469786 w 3207604"/>
              <a:gd name="connsiteY2" fmla="*/ 0 h 1474768"/>
              <a:gd name="connsiteX3" fmla="*/ 1732961 w 3207604"/>
              <a:gd name="connsiteY3" fmla="*/ 714471 h 1474768"/>
              <a:gd name="connsiteX4" fmla="*/ 1422732 w 3207604"/>
              <a:gd name="connsiteY4" fmla="*/ 714471 h 1474768"/>
              <a:gd name="connsiteX5" fmla="*/ 1422732 w 3207604"/>
              <a:gd name="connsiteY5" fmla="*/ 737198 h 1474768"/>
              <a:gd name="connsiteX6" fmla="*/ 1422235 w 3207604"/>
              <a:gd name="connsiteY6" fmla="*/ 754336 h 1474768"/>
              <a:gd name="connsiteX7" fmla="*/ 1421738 w 3207604"/>
              <a:gd name="connsiteY7" fmla="*/ 771475 h 1474768"/>
              <a:gd name="connsiteX8" fmla="*/ 730988 w 3207604"/>
              <a:gd name="connsiteY8" fmla="*/ 1428942 h 1474768"/>
              <a:gd name="connsiteX9" fmla="*/ 45951 w 3207604"/>
              <a:gd name="connsiteY9" fmla="*/ 831459 h 1474768"/>
              <a:gd name="connsiteX10" fmla="*/ 0 w 3207604"/>
              <a:gd name="connsiteY10" fmla="*/ 831459 h 1474768"/>
              <a:gd name="connsiteX11" fmla="*/ 8817 w 3207604"/>
              <a:gd name="connsiteY11" fmla="*/ 885606 h 1474768"/>
              <a:gd name="connsiteX12" fmla="*/ 27074 w 3207604"/>
              <a:gd name="connsiteY12" fmla="*/ 956147 h 1474768"/>
              <a:gd name="connsiteX13" fmla="*/ 82959 w 3207604"/>
              <a:gd name="connsiteY13" fmla="*/ 1088286 h 1474768"/>
              <a:gd name="connsiteX14" fmla="*/ 185541 w 3207604"/>
              <a:gd name="connsiteY14" fmla="*/ 1232720 h 1474768"/>
              <a:gd name="connsiteX15" fmla="*/ 235590 w 3207604"/>
              <a:gd name="connsiteY15" fmla="*/ 1282769 h 1474768"/>
              <a:gd name="connsiteX16" fmla="*/ 290234 w 3207604"/>
              <a:gd name="connsiteY16" fmla="*/ 1327851 h 1474768"/>
              <a:gd name="connsiteX17" fmla="*/ 444355 w 3207604"/>
              <a:gd name="connsiteY17" fmla="*/ 1416399 h 1474768"/>
              <a:gd name="connsiteX18" fmla="*/ 512164 w 3207604"/>
              <a:gd name="connsiteY18" fmla="*/ 1441237 h 1474768"/>
              <a:gd name="connsiteX19" fmla="*/ 731112 w 3207604"/>
              <a:gd name="connsiteY19" fmla="*/ 1474520 h 1474768"/>
              <a:gd name="connsiteX20" fmla="*/ 768742 w 3207604"/>
              <a:gd name="connsiteY20" fmla="*/ 1473651 h 1474768"/>
              <a:gd name="connsiteX21" fmla="*/ 781037 w 3207604"/>
              <a:gd name="connsiteY21" fmla="*/ 1472781 h 1474768"/>
              <a:gd name="connsiteX22" fmla="*/ 805751 w 3207604"/>
              <a:gd name="connsiteY22" fmla="*/ 1470795 h 1474768"/>
              <a:gd name="connsiteX23" fmla="*/ 820157 w 3207604"/>
              <a:gd name="connsiteY23" fmla="*/ 1468932 h 1474768"/>
              <a:gd name="connsiteX24" fmla="*/ 842387 w 3207604"/>
              <a:gd name="connsiteY24" fmla="*/ 1466075 h 1474768"/>
              <a:gd name="connsiteX25" fmla="*/ 857663 w 3207604"/>
              <a:gd name="connsiteY25" fmla="*/ 1463467 h 1474768"/>
              <a:gd name="connsiteX26" fmla="*/ 878278 w 3207604"/>
              <a:gd name="connsiteY26" fmla="*/ 1459742 h 1474768"/>
              <a:gd name="connsiteX27" fmla="*/ 894051 w 3207604"/>
              <a:gd name="connsiteY27" fmla="*/ 1456264 h 1474768"/>
              <a:gd name="connsiteX28" fmla="*/ 913797 w 3207604"/>
              <a:gd name="connsiteY28" fmla="*/ 1451669 h 1474768"/>
              <a:gd name="connsiteX29" fmla="*/ 929569 w 3207604"/>
              <a:gd name="connsiteY29" fmla="*/ 1447322 h 1474768"/>
              <a:gd name="connsiteX30" fmla="*/ 948447 w 3207604"/>
              <a:gd name="connsiteY30" fmla="*/ 1441858 h 1474768"/>
              <a:gd name="connsiteX31" fmla="*/ 964095 w 3207604"/>
              <a:gd name="connsiteY31" fmla="*/ 1436766 h 1474768"/>
              <a:gd name="connsiteX32" fmla="*/ 982475 w 3207604"/>
              <a:gd name="connsiteY32" fmla="*/ 1430557 h 1474768"/>
              <a:gd name="connsiteX33" fmla="*/ 997999 w 3207604"/>
              <a:gd name="connsiteY33" fmla="*/ 1424595 h 1474768"/>
              <a:gd name="connsiteX34" fmla="*/ 1015758 w 3207604"/>
              <a:gd name="connsiteY34" fmla="*/ 1417516 h 1474768"/>
              <a:gd name="connsiteX35" fmla="*/ 1030910 w 3207604"/>
              <a:gd name="connsiteY35" fmla="*/ 1410810 h 1474768"/>
              <a:gd name="connsiteX36" fmla="*/ 1048172 w 3207604"/>
              <a:gd name="connsiteY36" fmla="*/ 1402986 h 1474768"/>
              <a:gd name="connsiteX37" fmla="*/ 1062826 w 3207604"/>
              <a:gd name="connsiteY37" fmla="*/ 1395535 h 1474768"/>
              <a:gd name="connsiteX38" fmla="*/ 1079717 w 3207604"/>
              <a:gd name="connsiteY38" fmla="*/ 1386966 h 1474768"/>
              <a:gd name="connsiteX39" fmla="*/ 1094122 w 3207604"/>
              <a:gd name="connsiteY39" fmla="*/ 1378769 h 1474768"/>
              <a:gd name="connsiteX40" fmla="*/ 1110267 w 3207604"/>
              <a:gd name="connsiteY40" fmla="*/ 1369455 h 1474768"/>
              <a:gd name="connsiteX41" fmla="*/ 1124301 w 3207604"/>
              <a:gd name="connsiteY41" fmla="*/ 1360637 h 1474768"/>
              <a:gd name="connsiteX42" fmla="*/ 1140073 w 3207604"/>
              <a:gd name="connsiteY42" fmla="*/ 1350453 h 1474768"/>
              <a:gd name="connsiteX43" fmla="*/ 1153734 w 3207604"/>
              <a:gd name="connsiteY43" fmla="*/ 1341015 h 1474768"/>
              <a:gd name="connsiteX44" fmla="*/ 1168886 w 3207604"/>
              <a:gd name="connsiteY44" fmla="*/ 1330334 h 1474768"/>
              <a:gd name="connsiteX45" fmla="*/ 1182050 w 3207604"/>
              <a:gd name="connsiteY45" fmla="*/ 1320151 h 1474768"/>
              <a:gd name="connsiteX46" fmla="*/ 1196456 w 3207604"/>
              <a:gd name="connsiteY46" fmla="*/ 1308601 h 1474768"/>
              <a:gd name="connsiteX47" fmla="*/ 1209248 w 3207604"/>
              <a:gd name="connsiteY47" fmla="*/ 1297921 h 1474768"/>
              <a:gd name="connsiteX48" fmla="*/ 1223281 w 3207604"/>
              <a:gd name="connsiteY48" fmla="*/ 1285874 h 1474768"/>
              <a:gd name="connsiteX49" fmla="*/ 1235327 w 3207604"/>
              <a:gd name="connsiteY49" fmla="*/ 1274573 h 1474768"/>
              <a:gd name="connsiteX50" fmla="*/ 1248740 w 3207604"/>
              <a:gd name="connsiteY50" fmla="*/ 1261781 h 1474768"/>
              <a:gd name="connsiteX51" fmla="*/ 1260414 w 3207604"/>
              <a:gd name="connsiteY51" fmla="*/ 1249983 h 1474768"/>
              <a:gd name="connsiteX52" fmla="*/ 1273206 w 3207604"/>
              <a:gd name="connsiteY52" fmla="*/ 1236570 h 1474768"/>
              <a:gd name="connsiteX53" fmla="*/ 1284259 w 3207604"/>
              <a:gd name="connsiteY53" fmla="*/ 1224151 h 1474768"/>
              <a:gd name="connsiteX54" fmla="*/ 1296306 w 3207604"/>
              <a:gd name="connsiteY54" fmla="*/ 1210242 h 1474768"/>
              <a:gd name="connsiteX55" fmla="*/ 1306862 w 3207604"/>
              <a:gd name="connsiteY55" fmla="*/ 1197202 h 1474768"/>
              <a:gd name="connsiteX56" fmla="*/ 1318287 w 3207604"/>
              <a:gd name="connsiteY56" fmla="*/ 1182796 h 1474768"/>
              <a:gd name="connsiteX57" fmla="*/ 1328223 w 3207604"/>
              <a:gd name="connsiteY57" fmla="*/ 1169383 h 1474768"/>
              <a:gd name="connsiteX58" fmla="*/ 1338903 w 3207604"/>
              <a:gd name="connsiteY58" fmla="*/ 1154356 h 1474768"/>
              <a:gd name="connsiteX59" fmla="*/ 1348217 w 3207604"/>
              <a:gd name="connsiteY59" fmla="*/ 1140446 h 1474768"/>
              <a:gd name="connsiteX60" fmla="*/ 1358153 w 3207604"/>
              <a:gd name="connsiteY60" fmla="*/ 1124922 h 1474768"/>
              <a:gd name="connsiteX61" fmla="*/ 1366846 w 3207604"/>
              <a:gd name="connsiteY61" fmla="*/ 1110516 h 1474768"/>
              <a:gd name="connsiteX62" fmla="*/ 1376036 w 3207604"/>
              <a:gd name="connsiteY62" fmla="*/ 1094620 h 1474768"/>
              <a:gd name="connsiteX63" fmla="*/ 1383984 w 3207604"/>
              <a:gd name="connsiteY63" fmla="*/ 1079717 h 1474768"/>
              <a:gd name="connsiteX64" fmla="*/ 1392554 w 3207604"/>
              <a:gd name="connsiteY64" fmla="*/ 1063324 h 1474768"/>
              <a:gd name="connsiteX65" fmla="*/ 1399881 w 3207604"/>
              <a:gd name="connsiteY65" fmla="*/ 1047924 h 1474768"/>
              <a:gd name="connsiteX66" fmla="*/ 1407456 w 3207604"/>
              <a:gd name="connsiteY66" fmla="*/ 1031034 h 1474768"/>
              <a:gd name="connsiteX67" fmla="*/ 1414038 w 3207604"/>
              <a:gd name="connsiteY67" fmla="*/ 1015262 h 1474768"/>
              <a:gd name="connsiteX68" fmla="*/ 1420869 w 3207604"/>
              <a:gd name="connsiteY68" fmla="*/ 998123 h 1474768"/>
              <a:gd name="connsiteX69" fmla="*/ 1426831 w 3207604"/>
              <a:gd name="connsiteY69" fmla="*/ 981979 h 1474768"/>
              <a:gd name="connsiteX70" fmla="*/ 1432791 w 3207604"/>
              <a:gd name="connsiteY70" fmla="*/ 964468 h 1474768"/>
              <a:gd name="connsiteX71" fmla="*/ 1437883 w 3207604"/>
              <a:gd name="connsiteY71" fmla="*/ 947950 h 1474768"/>
              <a:gd name="connsiteX72" fmla="*/ 1442975 w 3207604"/>
              <a:gd name="connsiteY72" fmla="*/ 929943 h 1474768"/>
              <a:gd name="connsiteX73" fmla="*/ 1447322 w 3207604"/>
              <a:gd name="connsiteY73" fmla="*/ 913053 h 1474768"/>
              <a:gd name="connsiteX74" fmla="*/ 1451669 w 3207604"/>
              <a:gd name="connsiteY74" fmla="*/ 894672 h 1474768"/>
              <a:gd name="connsiteX75" fmla="*/ 1455146 w 3207604"/>
              <a:gd name="connsiteY75" fmla="*/ 877534 h 1474768"/>
              <a:gd name="connsiteX76" fmla="*/ 1458499 w 3207604"/>
              <a:gd name="connsiteY76" fmla="*/ 858905 h 1474768"/>
              <a:gd name="connsiteX77" fmla="*/ 1461231 w 3207604"/>
              <a:gd name="connsiteY77" fmla="*/ 841519 h 1474768"/>
              <a:gd name="connsiteX78" fmla="*/ 1463591 w 3207604"/>
              <a:gd name="connsiteY78" fmla="*/ 822641 h 1474768"/>
              <a:gd name="connsiteX79" fmla="*/ 1465454 w 3207604"/>
              <a:gd name="connsiteY79" fmla="*/ 805006 h 1474768"/>
              <a:gd name="connsiteX80" fmla="*/ 1466944 w 3207604"/>
              <a:gd name="connsiteY80" fmla="*/ 785633 h 1474768"/>
              <a:gd name="connsiteX81" fmla="*/ 1467689 w 3207604"/>
              <a:gd name="connsiteY81" fmla="*/ 771351 h 1474768"/>
              <a:gd name="connsiteX82" fmla="*/ 1467938 w 3207604"/>
              <a:gd name="connsiteY82" fmla="*/ 767749 h 1474768"/>
              <a:gd name="connsiteX83" fmla="*/ 1468434 w 3207604"/>
              <a:gd name="connsiteY83" fmla="*/ 760049 h 1474768"/>
              <a:gd name="connsiteX84" fmla="*/ 1778663 w 3207604"/>
              <a:gd name="connsiteY84" fmla="*/ 760049 h 1474768"/>
              <a:gd name="connsiteX85" fmla="*/ 1778663 w 3207604"/>
              <a:gd name="connsiteY85" fmla="*/ 737322 h 1474768"/>
              <a:gd name="connsiteX86" fmla="*/ 2470283 w 3207604"/>
              <a:gd name="connsiteY86" fmla="*/ 45702 h 1474768"/>
              <a:gd name="connsiteX87" fmla="*/ 3161033 w 3207604"/>
              <a:gd name="connsiteY87" fmla="*/ 703170 h 1474768"/>
              <a:gd name="connsiteX88" fmla="*/ 3161530 w 3207604"/>
              <a:gd name="connsiteY88" fmla="*/ 720308 h 1474768"/>
              <a:gd name="connsiteX89" fmla="*/ 3162027 w 3207604"/>
              <a:gd name="connsiteY89" fmla="*/ 737446 h 1474768"/>
              <a:gd name="connsiteX90" fmla="*/ 3161530 w 3207604"/>
              <a:gd name="connsiteY90" fmla="*/ 754585 h 1474768"/>
              <a:gd name="connsiteX91" fmla="*/ 3161033 w 3207604"/>
              <a:gd name="connsiteY91" fmla="*/ 771723 h 1474768"/>
              <a:gd name="connsiteX92" fmla="*/ 2470283 w 3207604"/>
              <a:gd name="connsiteY92" fmla="*/ 1429190 h 1474768"/>
              <a:gd name="connsiteX93" fmla="*/ 2470283 w 3207604"/>
              <a:gd name="connsiteY93" fmla="*/ 1474769 h 1474768"/>
              <a:gd name="connsiteX94" fmla="*/ 3206612 w 3207604"/>
              <a:gd name="connsiteY94" fmla="*/ 771723 h 1474768"/>
              <a:gd name="connsiteX95" fmla="*/ 3207108 w 3207604"/>
              <a:gd name="connsiteY95" fmla="*/ 754585 h 1474768"/>
              <a:gd name="connsiteX96" fmla="*/ 3207605 w 3207604"/>
              <a:gd name="connsiteY96" fmla="*/ 737446 h 1474768"/>
              <a:gd name="connsiteX97" fmla="*/ 3206612 w 3207604"/>
              <a:gd name="connsiteY97" fmla="*/ 720184 h 147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207604" h="1474768">
                <a:moveTo>
                  <a:pt x="3206612" y="720184"/>
                </a:moveTo>
                <a:cubicBezTo>
                  <a:pt x="3206487" y="714471"/>
                  <a:pt x="3206363" y="708758"/>
                  <a:pt x="3206114" y="703045"/>
                </a:cubicBezTo>
                <a:cubicBezTo>
                  <a:pt x="3188231" y="312340"/>
                  <a:pt x="2864838" y="0"/>
                  <a:pt x="2469786" y="0"/>
                </a:cubicBezTo>
                <a:cubicBezTo>
                  <a:pt x="2070885" y="0"/>
                  <a:pt x="1745008" y="318426"/>
                  <a:pt x="1732961" y="714471"/>
                </a:cubicBezTo>
                <a:lnTo>
                  <a:pt x="1422732" y="714471"/>
                </a:lnTo>
                <a:lnTo>
                  <a:pt x="1422732" y="737198"/>
                </a:lnTo>
                <a:cubicBezTo>
                  <a:pt x="1422732" y="742911"/>
                  <a:pt x="1422359" y="748624"/>
                  <a:pt x="1422235" y="754336"/>
                </a:cubicBezTo>
                <a:cubicBezTo>
                  <a:pt x="1422111" y="760049"/>
                  <a:pt x="1422111" y="765762"/>
                  <a:pt x="1421738" y="771475"/>
                </a:cubicBezTo>
                <a:cubicBezTo>
                  <a:pt x="1403855" y="1136969"/>
                  <a:pt x="1100953" y="1428942"/>
                  <a:pt x="730988" y="1428942"/>
                </a:cubicBezTo>
                <a:cubicBezTo>
                  <a:pt x="381514" y="1428942"/>
                  <a:pt x="92150" y="1168389"/>
                  <a:pt x="45951" y="831459"/>
                </a:cubicBezTo>
                <a:lnTo>
                  <a:pt x="0" y="831459"/>
                </a:lnTo>
                <a:cubicBezTo>
                  <a:pt x="2235" y="849715"/>
                  <a:pt x="5091" y="867847"/>
                  <a:pt x="8817" y="885606"/>
                </a:cubicBezTo>
                <a:cubicBezTo>
                  <a:pt x="13661" y="909575"/>
                  <a:pt x="19746" y="933171"/>
                  <a:pt x="27074" y="956147"/>
                </a:cubicBezTo>
                <a:cubicBezTo>
                  <a:pt x="41479" y="1002222"/>
                  <a:pt x="60232" y="1046434"/>
                  <a:pt x="82959" y="1088286"/>
                </a:cubicBezTo>
                <a:cubicBezTo>
                  <a:pt x="111275" y="1140570"/>
                  <a:pt x="145800" y="1189005"/>
                  <a:pt x="185541" y="1232720"/>
                </a:cubicBezTo>
                <a:cubicBezTo>
                  <a:pt x="201313" y="1250107"/>
                  <a:pt x="218079" y="1266873"/>
                  <a:pt x="235590" y="1282769"/>
                </a:cubicBezTo>
                <a:cubicBezTo>
                  <a:pt x="253101" y="1298666"/>
                  <a:pt x="271357" y="1313693"/>
                  <a:pt x="290234" y="1327851"/>
                </a:cubicBezTo>
                <a:cubicBezTo>
                  <a:pt x="337551" y="1363245"/>
                  <a:pt x="389338" y="1393051"/>
                  <a:pt x="444355" y="1416399"/>
                </a:cubicBezTo>
                <a:cubicBezTo>
                  <a:pt x="466461" y="1425713"/>
                  <a:pt x="488940" y="1434034"/>
                  <a:pt x="512164" y="1441237"/>
                </a:cubicBezTo>
                <a:cubicBezTo>
                  <a:pt x="581462" y="1462846"/>
                  <a:pt x="654983" y="1474520"/>
                  <a:pt x="731112" y="1474520"/>
                </a:cubicBezTo>
                <a:cubicBezTo>
                  <a:pt x="743656" y="1474520"/>
                  <a:pt x="756199" y="1474148"/>
                  <a:pt x="768742" y="1473651"/>
                </a:cubicBezTo>
                <a:cubicBezTo>
                  <a:pt x="772840" y="1473402"/>
                  <a:pt x="776815" y="1472906"/>
                  <a:pt x="781037" y="1472781"/>
                </a:cubicBezTo>
                <a:cubicBezTo>
                  <a:pt x="789234" y="1472161"/>
                  <a:pt x="797554" y="1471664"/>
                  <a:pt x="805751" y="1470795"/>
                </a:cubicBezTo>
                <a:cubicBezTo>
                  <a:pt x="810594" y="1470298"/>
                  <a:pt x="815313" y="1469553"/>
                  <a:pt x="820157" y="1468932"/>
                </a:cubicBezTo>
                <a:cubicBezTo>
                  <a:pt x="827609" y="1468062"/>
                  <a:pt x="834936" y="1467193"/>
                  <a:pt x="842387" y="1466075"/>
                </a:cubicBezTo>
                <a:cubicBezTo>
                  <a:pt x="847479" y="1465330"/>
                  <a:pt x="852571" y="1464337"/>
                  <a:pt x="857663" y="1463467"/>
                </a:cubicBezTo>
                <a:cubicBezTo>
                  <a:pt x="864618" y="1462225"/>
                  <a:pt x="871448" y="1461232"/>
                  <a:pt x="878278" y="1459742"/>
                </a:cubicBezTo>
                <a:cubicBezTo>
                  <a:pt x="883618" y="1458748"/>
                  <a:pt x="888711" y="1457382"/>
                  <a:pt x="894051" y="1456264"/>
                </a:cubicBezTo>
                <a:cubicBezTo>
                  <a:pt x="900633" y="1454774"/>
                  <a:pt x="907215" y="1453408"/>
                  <a:pt x="913797" y="1451669"/>
                </a:cubicBezTo>
                <a:cubicBezTo>
                  <a:pt x="919013" y="1450303"/>
                  <a:pt x="924229" y="1448689"/>
                  <a:pt x="929569" y="1447322"/>
                </a:cubicBezTo>
                <a:cubicBezTo>
                  <a:pt x="935779" y="1445459"/>
                  <a:pt x="942237" y="1443845"/>
                  <a:pt x="948447" y="1441858"/>
                </a:cubicBezTo>
                <a:cubicBezTo>
                  <a:pt x="953662" y="1440243"/>
                  <a:pt x="958755" y="1438381"/>
                  <a:pt x="964095" y="1436766"/>
                </a:cubicBezTo>
                <a:cubicBezTo>
                  <a:pt x="970304" y="1434655"/>
                  <a:pt x="976390" y="1432668"/>
                  <a:pt x="982475" y="1430557"/>
                </a:cubicBezTo>
                <a:cubicBezTo>
                  <a:pt x="987691" y="1428694"/>
                  <a:pt x="992783" y="1426582"/>
                  <a:pt x="997999" y="1424595"/>
                </a:cubicBezTo>
                <a:cubicBezTo>
                  <a:pt x="1003960" y="1422236"/>
                  <a:pt x="1009797" y="1420000"/>
                  <a:pt x="1015758" y="1417516"/>
                </a:cubicBezTo>
                <a:cubicBezTo>
                  <a:pt x="1020850" y="1415405"/>
                  <a:pt x="1025942" y="1413046"/>
                  <a:pt x="1030910" y="1410810"/>
                </a:cubicBezTo>
                <a:cubicBezTo>
                  <a:pt x="1036622" y="1408202"/>
                  <a:pt x="1042584" y="1405718"/>
                  <a:pt x="1048172" y="1402986"/>
                </a:cubicBezTo>
                <a:cubicBezTo>
                  <a:pt x="1053015" y="1400627"/>
                  <a:pt x="1057983" y="1398143"/>
                  <a:pt x="1062826" y="1395535"/>
                </a:cubicBezTo>
                <a:cubicBezTo>
                  <a:pt x="1068539" y="1392678"/>
                  <a:pt x="1074128" y="1389946"/>
                  <a:pt x="1079717" y="1386966"/>
                </a:cubicBezTo>
                <a:cubicBezTo>
                  <a:pt x="1084559" y="1384358"/>
                  <a:pt x="1089279" y="1381501"/>
                  <a:pt x="1094122" y="1378769"/>
                </a:cubicBezTo>
                <a:cubicBezTo>
                  <a:pt x="1099462" y="1375664"/>
                  <a:pt x="1104927" y="1372559"/>
                  <a:pt x="1110267" y="1369455"/>
                </a:cubicBezTo>
                <a:cubicBezTo>
                  <a:pt x="1115111" y="1366598"/>
                  <a:pt x="1119581" y="1363618"/>
                  <a:pt x="1124301" y="1360637"/>
                </a:cubicBezTo>
                <a:cubicBezTo>
                  <a:pt x="1129641" y="1357284"/>
                  <a:pt x="1134857" y="1354055"/>
                  <a:pt x="1140073" y="1350453"/>
                </a:cubicBezTo>
                <a:cubicBezTo>
                  <a:pt x="1144793" y="1347349"/>
                  <a:pt x="1149139" y="1344244"/>
                  <a:pt x="1153734" y="1341015"/>
                </a:cubicBezTo>
                <a:cubicBezTo>
                  <a:pt x="1158702" y="1337537"/>
                  <a:pt x="1163918" y="1333936"/>
                  <a:pt x="1168886" y="1330334"/>
                </a:cubicBezTo>
                <a:cubicBezTo>
                  <a:pt x="1173356" y="1326981"/>
                  <a:pt x="1177703" y="1323628"/>
                  <a:pt x="1182050" y="1320151"/>
                </a:cubicBezTo>
                <a:cubicBezTo>
                  <a:pt x="1186893" y="1316425"/>
                  <a:pt x="1191736" y="1312575"/>
                  <a:pt x="1196456" y="1308601"/>
                </a:cubicBezTo>
                <a:cubicBezTo>
                  <a:pt x="1200803" y="1305248"/>
                  <a:pt x="1205025" y="1301522"/>
                  <a:pt x="1209248" y="1297921"/>
                </a:cubicBezTo>
                <a:cubicBezTo>
                  <a:pt x="1213967" y="1293946"/>
                  <a:pt x="1218562" y="1289972"/>
                  <a:pt x="1223281" y="1285874"/>
                </a:cubicBezTo>
                <a:cubicBezTo>
                  <a:pt x="1227379" y="1282148"/>
                  <a:pt x="1231353" y="1278298"/>
                  <a:pt x="1235327" y="1274573"/>
                </a:cubicBezTo>
                <a:cubicBezTo>
                  <a:pt x="1239922" y="1270350"/>
                  <a:pt x="1244270" y="1266128"/>
                  <a:pt x="1248740" y="1261781"/>
                </a:cubicBezTo>
                <a:cubicBezTo>
                  <a:pt x="1252715" y="1257931"/>
                  <a:pt x="1256440" y="1253957"/>
                  <a:pt x="1260414" y="1249983"/>
                </a:cubicBezTo>
                <a:cubicBezTo>
                  <a:pt x="1264761" y="1245512"/>
                  <a:pt x="1268983" y="1241041"/>
                  <a:pt x="1273206" y="1236570"/>
                </a:cubicBezTo>
                <a:cubicBezTo>
                  <a:pt x="1276932" y="1232596"/>
                  <a:pt x="1280657" y="1228374"/>
                  <a:pt x="1284259" y="1224151"/>
                </a:cubicBezTo>
                <a:cubicBezTo>
                  <a:pt x="1288357" y="1219556"/>
                  <a:pt x="1292456" y="1215085"/>
                  <a:pt x="1296306" y="1210242"/>
                </a:cubicBezTo>
                <a:cubicBezTo>
                  <a:pt x="1299907" y="1206019"/>
                  <a:pt x="1303385" y="1201673"/>
                  <a:pt x="1306862" y="1197202"/>
                </a:cubicBezTo>
                <a:cubicBezTo>
                  <a:pt x="1310711" y="1192358"/>
                  <a:pt x="1314437" y="1187639"/>
                  <a:pt x="1318287" y="1182796"/>
                </a:cubicBezTo>
                <a:cubicBezTo>
                  <a:pt x="1321765" y="1178325"/>
                  <a:pt x="1324869" y="1173854"/>
                  <a:pt x="1328223" y="1169383"/>
                </a:cubicBezTo>
                <a:cubicBezTo>
                  <a:pt x="1331824" y="1164539"/>
                  <a:pt x="1335425" y="1159448"/>
                  <a:pt x="1338903" y="1154356"/>
                </a:cubicBezTo>
                <a:cubicBezTo>
                  <a:pt x="1342132" y="1149761"/>
                  <a:pt x="1345113" y="1145166"/>
                  <a:pt x="1348217" y="1140446"/>
                </a:cubicBezTo>
                <a:cubicBezTo>
                  <a:pt x="1351570" y="1135354"/>
                  <a:pt x="1354923" y="1130138"/>
                  <a:pt x="1358153" y="1124922"/>
                </a:cubicBezTo>
                <a:cubicBezTo>
                  <a:pt x="1361133" y="1120079"/>
                  <a:pt x="1363989" y="1115360"/>
                  <a:pt x="1366846" y="1110516"/>
                </a:cubicBezTo>
                <a:cubicBezTo>
                  <a:pt x="1370075" y="1105300"/>
                  <a:pt x="1373056" y="1099960"/>
                  <a:pt x="1376036" y="1094620"/>
                </a:cubicBezTo>
                <a:cubicBezTo>
                  <a:pt x="1378768" y="1089652"/>
                  <a:pt x="1381376" y="1084684"/>
                  <a:pt x="1383984" y="1079717"/>
                </a:cubicBezTo>
                <a:cubicBezTo>
                  <a:pt x="1386965" y="1074252"/>
                  <a:pt x="1389697" y="1068788"/>
                  <a:pt x="1392554" y="1063324"/>
                </a:cubicBezTo>
                <a:cubicBezTo>
                  <a:pt x="1395037" y="1058232"/>
                  <a:pt x="1397397" y="1053016"/>
                  <a:pt x="1399881" y="1047924"/>
                </a:cubicBezTo>
                <a:cubicBezTo>
                  <a:pt x="1402489" y="1042335"/>
                  <a:pt x="1404973" y="1036747"/>
                  <a:pt x="1407456" y="1031034"/>
                </a:cubicBezTo>
                <a:cubicBezTo>
                  <a:pt x="1409692" y="1025942"/>
                  <a:pt x="1411927" y="1020726"/>
                  <a:pt x="1414038" y="1015262"/>
                </a:cubicBezTo>
                <a:cubicBezTo>
                  <a:pt x="1416398" y="1009549"/>
                  <a:pt x="1418758" y="1003836"/>
                  <a:pt x="1420869" y="998123"/>
                </a:cubicBezTo>
                <a:cubicBezTo>
                  <a:pt x="1422856" y="992783"/>
                  <a:pt x="1424843" y="987443"/>
                  <a:pt x="1426831" y="981979"/>
                </a:cubicBezTo>
                <a:cubicBezTo>
                  <a:pt x="1428817" y="976142"/>
                  <a:pt x="1430804" y="970305"/>
                  <a:pt x="1432791" y="964468"/>
                </a:cubicBezTo>
                <a:cubicBezTo>
                  <a:pt x="1434654" y="959003"/>
                  <a:pt x="1436268" y="953415"/>
                  <a:pt x="1437883" y="947950"/>
                </a:cubicBezTo>
                <a:cubicBezTo>
                  <a:pt x="1439746" y="941865"/>
                  <a:pt x="1441361" y="936028"/>
                  <a:pt x="1442975" y="929943"/>
                </a:cubicBezTo>
                <a:cubicBezTo>
                  <a:pt x="1444465" y="924354"/>
                  <a:pt x="1445956" y="918765"/>
                  <a:pt x="1447322" y="913053"/>
                </a:cubicBezTo>
                <a:cubicBezTo>
                  <a:pt x="1448812" y="906967"/>
                  <a:pt x="1450302" y="900882"/>
                  <a:pt x="1451669" y="894672"/>
                </a:cubicBezTo>
                <a:cubicBezTo>
                  <a:pt x="1452910" y="888959"/>
                  <a:pt x="1454028" y="883247"/>
                  <a:pt x="1455146" y="877534"/>
                </a:cubicBezTo>
                <a:cubicBezTo>
                  <a:pt x="1456264" y="871324"/>
                  <a:pt x="1457381" y="865115"/>
                  <a:pt x="1458499" y="858905"/>
                </a:cubicBezTo>
                <a:cubicBezTo>
                  <a:pt x="1459492" y="853068"/>
                  <a:pt x="1460486" y="847231"/>
                  <a:pt x="1461231" y="841519"/>
                </a:cubicBezTo>
                <a:cubicBezTo>
                  <a:pt x="1462100" y="835309"/>
                  <a:pt x="1462970" y="828851"/>
                  <a:pt x="1463591" y="822641"/>
                </a:cubicBezTo>
                <a:cubicBezTo>
                  <a:pt x="1464211" y="816680"/>
                  <a:pt x="1464956" y="810843"/>
                  <a:pt x="1465454" y="805006"/>
                </a:cubicBezTo>
                <a:cubicBezTo>
                  <a:pt x="1466075" y="798548"/>
                  <a:pt x="1466571" y="792090"/>
                  <a:pt x="1466944" y="785633"/>
                </a:cubicBezTo>
                <a:cubicBezTo>
                  <a:pt x="1467316" y="780913"/>
                  <a:pt x="1467565" y="776194"/>
                  <a:pt x="1467689" y="771351"/>
                </a:cubicBezTo>
                <a:cubicBezTo>
                  <a:pt x="1467813" y="770109"/>
                  <a:pt x="1467938" y="768991"/>
                  <a:pt x="1467938" y="767749"/>
                </a:cubicBezTo>
                <a:cubicBezTo>
                  <a:pt x="1468061" y="765141"/>
                  <a:pt x="1468310" y="762657"/>
                  <a:pt x="1468434" y="760049"/>
                </a:cubicBezTo>
                <a:lnTo>
                  <a:pt x="1778663" y="760049"/>
                </a:lnTo>
                <a:lnTo>
                  <a:pt x="1778663" y="737322"/>
                </a:lnTo>
                <a:cubicBezTo>
                  <a:pt x="1778663" y="355932"/>
                  <a:pt x="2088893" y="45702"/>
                  <a:pt x="2470283" y="45702"/>
                </a:cubicBezTo>
                <a:cubicBezTo>
                  <a:pt x="2840124" y="45702"/>
                  <a:pt x="3143149" y="337675"/>
                  <a:pt x="3161033" y="703170"/>
                </a:cubicBezTo>
                <a:cubicBezTo>
                  <a:pt x="3161282" y="708882"/>
                  <a:pt x="3161406" y="714595"/>
                  <a:pt x="3161530" y="720308"/>
                </a:cubicBezTo>
                <a:cubicBezTo>
                  <a:pt x="3161654" y="726021"/>
                  <a:pt x="3162027" y="731734"/>
                  <a:pt x="3162027" y="737446"/>
                </a:cubicBezTo>
                <a:cubicBezTo>
                  <a:pt x="3162027" y="743159"/>
                  <a:pt x="3161654" y="748872"/>
                  <a:pt x="3161530" y="754585"/>
                </a:cubicBezTo>
                <a:cubicBezTo>
                  <a:pt x="3161406" y="760298"/>
                  <a:pt x="3161282" y="766010"/>
                  <a:pt x="3161033" y="771723"/>
                </a:cubicBezTo>
                <a:cubicBezTo>
                  <a:pt x="3143149" y="1137217"/>
                  <a:pt x="2840124" y="1429190"/>
                  <a:pt x="2470283" y="1429190"/>
                </a:cubicBezTo>
                <a:lnTo>
                  <a:pt x="2470283" y="1474769"/>
                </a:lnTo>
                <a:cubicBezTo>
                  <a:pt x="2865334" y="1474769"/>
                  <a:pt x="3188728" y="1162428"/>
                  <a:pt x="3206612" y="771723"/>
                </a:cubicBezTo>
                <a:cubicBezTo>
                  <a:pt x="3206859" y="766010"/>
                  <a:pt x="3206984" y="760298"/>
                  <a:pt x="3207108" y="754585"/>
                </a:cubicBezTo>
                <a:cubicBezTo>
                  <a:pt x="3207232" y="748872"/>
                  <a:pt x="3207605" y="743159"/>
                  <a:pt x="3207605" y="737446"/>
                </a:cubicBezTo>
                <a:cubicBezTo>
                  <a:pt x="3207108" y="731609"/>
                  <a:pt x="3206735" y="725897"/>
                  <a:pt x="3206612" y="720184"/>
                </a:cubicBezTo>
                <a:close/>
              </a:path>
            </a:pathLst>
          </a:custGeom>
          <a:solidFill>
            <a:sysClr val="window" lastClr="FFFFFF">
              <a:lumMod val="50000"/>
            </a:sysClr>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5" name="Freeform: Shape 54">
            <a:extLst>
              <a:ext uri="{FF2B5EF4-FFF2-40B4-BE49-F238E27FC236}">
                <a16:creationId xmlns:a16="http://schemas.microsoft.com/office/drawing/2014/main" id="{3BE9DD5C-2EC6-44D2-9DDF-B9AF01154398}"/>
              </a:ext>
            </a:extLst>
          </p:cNvPr>
          <p:cNvSpPr/>
          <p:nvPr/>
        </p:nvSpPr>
        <p:spPr>
          <a:xfrm>
            <a:off x="1118367" y="4738787"/>
            <a:ext cx="137012" cy="137012"/>
          </a:xfrm>
          <a:custGeom>
            <a:avLst/>
            <a:gdLst>
              <a:gd name="connsiteX0" fmla="*/ 60729 w 121458"/>
              <a:gd name="connsiteY0" fmla="*/ 121459 h 121459"/>
              <a:gd name="connsiteX1" fmla="*/ 0 w 121458"/>
              <a:gd name="connsiteY1" fmla="*/ 60730 h 121459"/>
              <a:gd name="connsiteX2" fmla="*/ 60729 w 121458"/>
              <a:gd name="connsiteY2" fmla="*/ 0 h 121459"/>
              <a:gd name="connsiteX3" fmla="*/ 121459 w 121458"/>
              <a:gd name="connsiteY3" fmla="*/ 60730 h 121459"/>
              <a:gd name="connsiteX4" fmla="*/ 60729 w 121458"/>
              <a:gd name="connsiteY4" fmla="*/ 121459 h 121459"/>
              <a:gd name="connsiteX5" fmla="*/ 60729 w 121458"/>
              <a:gd name="connsiteY5" fmla="*/ 34153 h 121459"/>
              <a:gd name="connsiteX6" fmla="*/ 34153 w 121458"/>
              <a:gd name="connsiteY6" fmla="*/ 60730 h 121459"/>
              <a:gd name="connsiteX7" fmla="*/ 60729 w 121458"/>
              <a:gd name="connsiteY7" fmla="*/ 87306 h 121459"/>
              <a:gd name="connsiteX8" fmla="*/ 87306 w 121458"/>
              <a:gd name="connsiteY8" fmla="*/ 60730 h 121459"/>
              <a:gd name="connsiteX9" fmla="*/ 60729 w 121458"/>
              <a:gd name="connsiteY9" fmla="*/ 34153 h 12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9">
                <a:moveTo>
                  <a:pt x="60729" y="121459"/>
                </a:moveTo>
                <a:cubicBezTo>
                  <a:pt x="27198" y="121459"/>
                  <a:pt x="0" y="94261"/>
                  <a:pt x="0" y="60730"/>
                </a:cubicBezTo>
                <a:cubicBezTo>
                  <a:pt x="0" y="27198"/>
                  <a:pt x="27198" y="0"/>
                  <a:pt x="60729" y="0"/>
                </a:cubicBezTo>
                <a:cubicBezTo>
                  <a:pt x="94261" y="0"/>
                  <a:pt x="121459" y="27198"/>
                  <a:pt x="121459" y="60730"/>
                </a:cubicBezTo>
                <a:cubicBezTo>
                  <a:pt x="121459" y="94261"/>
                  <a:pt x="94261" y="121459"/>
                  <a:pt x="60729" y="121459"/>
                </a:cubicBezTo>
                <a:close/>
                <a:moveTo>
                  <a:pt x="60729" y="34153"/>
                </a:moveTo>
                <a:cubicBezTo>
                  <a:pt x="46075" y="34153"/>
                  <a:pt x="34153" y="46075"/>
                  <a:pt x="34153" y="60730"/>
                </a:cubicBezTo>
                <a:cubicBezTo>
                  <a:pt x="34153" y="75384"/>
                  <a:pt x="46075" y="87306"/>
                  <a:pt x="60729" y="87306"/>
                </a:cubicBezTo>
                <a:cubicBezTo>
                  <a:pt x="75384" y="87306"/>
                  <a:pt x="87306" y="75384"/>
                  <a:pt x="87306" y="60730"/>
                </a:cubicBezTo>
                <a:cubicBezTo>
                  <a:pt x="87306" y="46075"/>
                  <a:pt x="75384" y="34153"/>
                  <a:pt x="60729"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6" name="Freeform: Shape 55">
            <a:extLst>
              <a:ext uri="{FF2B5EF4-FFF2-40B4-BE49-F238E27FC236}">
                <a16:creationId xmlns:a16="http://schemas.microsoft.com/office/drawing/2014/main" id="{912C20AE-3386-4849-905E-DECFC4053402}"/>
              </a:ext>
            </a:extLst>
          </p:cNvPr>
          <p:cNvSpPr/>
          <p:nvPr/>
        </p:nvSpPr>
        <p:spPr>
          <a:xfrm>
            <a:off x="5049405" y="4738787"/>
            <a:ext cx="137012" cy="137012"/>
          </a:xfrm>
          <a:custGeom>
            <a:avLst/>
            <a:gdLst>
              <a:gd name="connsiteX0" fmla="*/ 60730 w 121458"/>
              <a:gd name="connsiteY0" fmla="*/ 121459 h 121459"/>
              <a:gd name="connsiteX1" fmla="*/ 0 w 121458"/>
              <a:gd name="connsiteY1" fmla="*/ 60730 h 121459"/>
              <a:gd name="connsiteX2" fmla="*/ 60730 w 121458"/>
              <a:gd name="connsiteY2" fmla="*/ 0 h 121459"/>
              <a:gd name="connsiteX3" fmla="*/ 121459 w 121458"/>
              <a:gd name="connsiteY3" fmla="*/ 60730 h 121459"/>
              <a:gd name="connsiteX4" fmla="*/ 60730 w 121458"/>
              <a:gd name="connsiteY4" fmla="*/ 121459 h 121459"/>
              <a:gd name="connsiteX5" fmla="*/ 60730 w 121458"/>
              <a:gd name="connsiteY5" fmla="*/ 34153 h 121459"/>
              <a:gd name="connsiteX6" fmla="*/ 34153 w 121458"/>
              <a:gd name="connsiteY6" fmla="*/ 60730 h 121459"/>
              <a:gd name="connsiteX7" fmla="*/ 60730 w 121458"/>
              <a:gd name="connsiteY7" fmla="*/ 87306 h 121459"/>
              <a:gd name="connsiteX8" fmla="*/ 87306 w 121458"/>
              <a:gd name="connsiteY8" fmla="*/ 60730 h 121459"/>
              <a:gd name="connsiteX9" fmla="*/ 60730 w 121458"/>
              <a:gd name="connsiteY9" fmla="*/ 34153 h 12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9">
                <a:moveTo>
                  <a:pt x="60730" y="121459"/>
                </a:moveTo>
                <a:cubicBezTo>
                  <a:pt x="27198" y="121459"/>
                  <a:pt x="0" y="94261"/>
                  <a:pt x="0" y="60730"/>
                </a:cubicBezTo>
                <a:cubicBezTo>
                  <a:pt x="0" y="27198"/>
                  <a:pt x="27198" y="0"/>
                  <a:pt x="60730" y="0"/>
                </a:cubicBezTo>
                <a:cubicBezTo>
                  <a:pt x="94261" y="0"/>
                  <a:pt x="121459" y="27198"/>
                  <a:pt x="121459" y="60730"/>
                </a:cubicBezTo>
                <a:cubicBezTo>
                  <a:pt x="121459" y="94261"/>
                  <a:pt x="94261" y="121459"/>
                  <a:pt x="60730" y="121459"/>
                </a:cubicBezTo>
                <a:close/>
                <a:moveTo>
                  <a:pt x="60730" y="34153"/>
                </a:moveTo>
                <a:cubicBezTo>
                  <a:pt x="46075" y="34153"/>
                  <a:pt x="34153" y="46075"/>
                  <a:pt x="34153" y="60730"/>
                </a:cubicBezTo>
                <a:cubicBezTo>
                  <a:pt x="34153" y="75384"/>
                  <a:pt x="46075" y="87306"/>
                  <a:pt x="60730" y="87306"/>
                </a:cubicBezTo>
                <a:cubicBezTo>
                  <a:pt x="75384" y="87306"/>
                  <a:pt x="87306" y="75384"/>
                  <a:pt x="87306" y="60730"/>
                </a:cubicBezTo>
                <a:cubicBezTo>
                  <a:pt x="87306" y="46075"/>
                  <a:pt x="75384" y="34153"/>
                  <a:pt x="60730"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7" name="Freeform: Shape 56">
            <a:extLst>
              <a:ext uri="{FF2B5EF4-FFF2-40B4-BE49-F238E27FC236}">
                <a16:creationId xmlns:a16="http://schemas.microsoft.com/office/drawing/2014/main" id="{B5901557-9AFE-42D5-90F6-7D4E713905CC}"/>
              </a:ext>
            </a:extLst>
          </p:cNvPr>
          <p:cNvSpPr/>
          <p:nvPr/>
        </p:nvSpPr>
        <p:spPr>
          <a:xfrm>
            <a:off x="1167682" y="4837693"/>
            <a:ext cx="38525" cy="313624"/>
          </a:xfrm>
          <a:custGeom>
            <a:avLst/>
            <a:gdLst>
              <a:gd name="connsiteX0" fmla="*/ 0 w 34152"/>
              <a:gd name="connsiteY0" fmla="*/ 0 h 773834"/>
              <a:gd name="connsiteX1" fmla="*/ 34153 w 34152"/>
              <a:gd name="connsiteY1" fmla="*/ 0 h 773834"/>
              <a:gd name="connsiteX2" fmla="*/ 34153 w 34152"/>
              <a:gd name="connsiteY2" fmla="*/ 773835 h 773834"/>
              <a:gd name="connsiteX3" fmla="*/ 0 w 34152"/>
              <a:gd name="connsiteY3" fmla="*/ 773835 h 773834"/>
            </a:gdLst>
            <a:ahLst/>
            <a:cxnLst>
              <a:cxn ang="0">
                <a:pos x="connsiteX0" y="connsiteY0"/>
              </a:cxn>
              <a:cxn ang="0">
                <a:pos x="connsiteX1" y="connsiteY1"/>
              </a:cxn>
              <a:cxn ang="0">
                <a:pos x="connsiteX2" y="connsiteY2"/>
              </a:cxn>
              <a:cxn ang="0">
                <a:pos x="connsiteX3" y="connsiteY3"/>
              </a:cxn>
            </a:cxnLst>
            <a:rect l="l" t="t" r="r" b="b"/>
            <a:pathLst>
              <a:path w="34152" h="773834">
                <a:moveTo>
                  <a:pt x="0" y="0"/>
                </a:moveTo>
                <a:lnTo>
                  <a:pt x="34153" y="0"/>
                </a:lnTo>
                <a:lnTo>
                  <a:pt x="34153" y="773835"/>
                </a:lnTo>
                <a:lnTo>
                  <a:pt x="0" y="773835"/>
                </a:ln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8" name="Freeform: Shape 57">
            <a:extLst>
              <a:ext uri="{FF2B5EF4-FFF2-40B4-BE49-F238E27FC236}">
                <a16:creationId xmlns:a16="http://schemas.microsoft.com/office/drawing/2014/main" id="{2FB5EB8F-EC4E-437D-BF8F-85A5392DDC5E}"/>
              </a:ext>
            </a:extLst>
          </p:cNvPr>
          <p:cNvSpPr/>
          <p:nvPr/>
        </p:nvSpPr>
        <p:spPr>
          <a:xfrm>
            <a:off x="5098719" y="4837693"/>
            <a:ext cx="38525" cy="313624"/>
          </a:xfrm>
          <a:custGeom>
            <a:avLst/>
            <a:gdLst>
              <a:gd name="connsiteX0" fmla="*/ 0 w 34152"/>
              <a:gd name="connsiteY0" fmla="*/ 0 h 773834"/>
              <a:gd name="connsiteX1" fmla="*/ 34153 w 34152"/>
              <a:gd name="connsiteY1" fmla="*/ 0 h 773834"/>
              <a:gd name="connsiteX2" fmla="*/ 34153 w 34152"/>
              <a:gd name="connsiteY2" fmla="*/ 773835 h 773834"/>
              <a:gd name="connsiteX3" fmla="*/ 0 w 34152"/>
              <a:gd name="connsiteY3" fmla="*/ 773835 h 773834"/>
            </a:gdLst>
            <a:ahLst/>
            <a:cxnLst>
              <a:cxn ang="0">
                <a:pos x="connsiteX0" y="connsiteY0"/>
              </a:cxn>
              <a:cxn ang="0">
                <a:pos x="connsiteX1" y="connsiteY1"/>
              </a:cxn>
              <a:cxn ang="0">
                <a:pos x="connsiteX2" y="connsiteY2"/>
              </a:cxn>
              <a:cxn ang="0">
                <a:pos x="connsiteX3" y="connsiteY3"/>
              </a:cxn>
            </a:cxnLst>
            <a:rect l="l" t="t" r="r" b="b"/>
            <a:pathLst>
              <a:path w="34152" h="773834">
                <a:moveTo>
                  <a:pt x="0" y="0"/>
                </a:moveTo>
                <a:lnTo>
                  <a:pt x="34153" y="0"/>
                </a:lnTo>
                <a:lnTo>
                  <a:pt x="34153" y="773835"/>
                </a:lnTo>
                <a:lnTo>
                  <a:pt x="0" y="773835"/>
                </a:ln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59" name="Freeform: Shape 58">
            <a:extLst>
              <a:ext uri="{FF2B5EF4-FFF2-40B4-BE49-F238E27FC236}">
                <a16:creationId xmlns:a16="http://schemas.microsoft.com/office/drawing/2014/main" id="{EAC19FCD-ECF5-48CE-865F-15EA528F3877}"/>
              </a:ext>
            </a:extLst>
          </p:cNvPr>
          <p:cNvSpPr/>
          <p:nvPr/>
        </p:nvSpPr>
        <p:spPr>
          <a:xfrm>
            <a:off x="9029618" y="4837693"/>
            <a:ext cx="38525" cy="313624"/>
          </a:xfrm>
          <a:custGeom>
            <a:avLst/>
            <a:gdLst>
              <a:gd name="connsiteX0" fmla="*/ 0 w 34152"/>
              <a:gd name="connsiteY0" fmla="*/ 0 h 773834"/>
              <a:gd name="connsiteX1" fmla="*/ 34153 w 34152"/>
              <a:gd name="connsiteY1" fmla="*/ 0 h 773834"/>
              <a:gd name="connsiteX2" fmla="*/ 34153 w 34152"/>
              <a:gd name="connsiteY2" fmla="*/ 773835 h 773834"/>
              <a:gd name="connsiteX3" fmla="*/ 0 w 34152"/>
              <a:gd name="connsiteY3" fmla="*/ 773835 h 773834"/>
            </a:gdLst>
            <a:ahLst/>
            <a:cxnLst>
              <a:cxn ang="0">
                <a:pos x="connsiteX0" y="connsiteY0"/>
              </a:cxn>
              <a:cxn ang="0">
                <a:pos x="connsiteX1" y="connsiteY1"/>
              </a:cxn>
              <a:cxn ang="0">
                <a:pos x="connsiteX2" y="connsiteY2"/>
              </a:cxn>
              <a:cxn ang="0">
                <a:pos x="connsiteX3" y="connsiteY3"/>
              </a:cxn>
            </a:cxnLst>
            <a:rect l="l" t="t" r="r" b="b"/>
            <a:pathLst>
              <a:path w="34152" h="773834">
                <a:moveTo>
                  <a:pt x="0" y="0"/>
                </a:moveTo>
                <a:lnTo>
                  <a:pt x="34153" y="0"/>
                </a:lnTo>
                <a:lnTo>
                  <a:pt x="34153" y="773835"/>
                </a:lnTo>
                <a:lnTo>
                  <a:pt x="0" y="773835"/>
                </a:ln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0" name="Freeform: Shape 59">
            <a:extLst>
              <a:ext uri="{FF2B5EF4-FFF2-40B4-BE49-F238E27FC236}">
                <a16:creationId xmlns:a16="http://schemas.microsoft.com/office/drawing/2014/main" id="{20C14FDA-2943-4E36-9990-778782547B6B}"/>
              </a:ext>
            </a:extLst>
          </p:cNvPr>
          <p:cNvSpPr/>
          <p:nvPr/>
        </p:nvSpPr>
        <p:spPr>
          <a:xfrm>
            <a:off x="8980445" y="4738787"/>
            <a:ext cx="137012" cy="137012"/>
          </a:xfrm>
          <a:custGeom>
            <a:avLst/>
            <a:gdLst>
              <a:gd name="connsiteX0" fmla="*/ 60730 w 121459"/>
              <a:gd name="connsiteY0" fmla="*/ 121459 h 121459"/>
              <a:gd name="connsiteX1" fmla="*/ 0 w 121459"/>
              <a:gd name="connsiteY1" fmla="*/ 60730 h 121459"/>
              <a:gd name="connsiteX2" fmla="*/ 60730 w 121459"/>
              <a:gd name="connsiteY2" fmla="*/ 0 h 121459"/>
              <a:gd name="connsiteX3" fmla="*/ 121459 w 121459"/>
              <a:gd name="connsiteY3" fmla="*/ 60730 h 121459"/>
              <a:gd name="connsiteX4" fmla="*/ 60730 w 121459"/>
              <a:gd name="connsiteY4" fmla="*/ 121459 h 121459"/>
              <a:gd name="connsiteX5" fmla="*/ 60730 w 121459"/>
              <a:gd name="connsiteY5" fmla="*/ 34153 h 121459"/>
              <a:gd name="connsiteX6" fmla="*/ 34153 w 121459"/>
              <a:gd name="connsiteY6" fmla="*/ 60730 h 121459"/>
              <a:gd name="connsiteX7" fmla="*/ 60730 w 121459"/>
              <a:gd name="connsiteY7" fmla="*/ 87306 h 121459"/>
              <a:gd name="connsiteX8" fmla="*/ 87307 w 121459"/>
              <a:gd name="connsiteY8" fmla="*/ 60730 h 121459"/>
              <a:gd name="connsiteX9" fmla="*/ 60730 w 121459"/>
              <a:gd name="connsiteY9" fmla="*/ 34153 h 12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9" h="121459">
                <a:moveTo>
                  <a:pt x="60730" y="121459"/>
                </a:moveTo>
                <a:cubicBezTo>
                  <a:pt x="27198" y="121459"/>
                  <a:pt x="0" y="94261"/>
                  <a:pt x="0" y="60730"/>
                </a:cubicBezTo>
                <a:cubicBezTo>
                  <a:pt x="0" y="27198"/>
                  <a:pt x="27198" y="0"/>
                  <a:pt x="60730" y="0"/>
                </a:cubicBezTo>
                <a:cubicBezTo>
                  <a:pt x="94261" y="0"/>
                  <a:pt x="121459" y="27198"/>
                  <a:pt x="121459" y="60730"/>
                </a:cubicBezTo>
                <a:cubicBezTo>
                  <a:pt x="121459" y="94261"/>
                  <a:pt x="94261" y="121459"/>
                  <a:pt x="60730" y="121459"/>
                </a:cubicBezTo>
                <a:close/>
                <a:moveTo>
                  <a:pt x="60730" y="34153"/>
                </a:moveTo>
                <a:cubicBezTo>
                  <a:pt x="46075" y="34153"/>
                  <a:pt x="34153" y="46075"/>
                  <a:pt x="34153" y="60730"/>
                </a:cubicBezTo>
                <a:cubicBezTo>
                  <a:pt x="34153" y="75384"/>
                  <a:pt x="46075" y="87306"/>
                  <a:pt x="60730" y="87306"/>
                </a:cubicBezTo>
                <a:cubicBezTo>
                  <a:pt x="75384" y="87306"/>
                  <a:pt x="87307" y="75384"/>
                  <a:pt x="87307" y="60730"/>
                </a:cubicBezTo>
                <a:cubicBezTo>
                  <a:pt x="87307" y="46075"/>
                  <a:pt x="75384" y="34153"/>
                  <a:pt x="60730"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1" name="Freeform: Shape 60">
            <a:extLst>
              <a:ext uri="{FF2B5EF4-FFF2-40B4-BE49-F238E27FC236}">
                <a16:creationId xmlns:a16="http://schemas.microsoft.com/office/drawing/2014/main" id="{3C7132CE-9F4E-43B3-9E3E-01112A1E4699}"/>
              </a:ext>
            </a:extLst>
          </p:cNvPr>
          <p:cNvSpPr/>
          <p:nvPr/>
        </p:nvSpPr>
        <p:spPr>
          <a:xfrm>
            <a:off x="1118367" y="5114328"/>
            <a:ext cx="137012" cy="137012"/>
          </a:xfrm>
          <a:custGeom>
            <a:avLst/>
            <a:gdLst>
              <a:gd name="connsiteX0" fmla="*/ 60729 w 121458"/>
              <a:gd name="connsiteY0" fmla="*/ 121459 h 121458"/>
              <a:gd name="connsiteX1" fmla="*/ 0 w 121458"/>
              <a:gd name="connsiteY1" fmla="*/ 60730 h 121458"/>
              <a:gd name="connsiteX2" fmla="*/ 60729 w 121458"/>
              <a:gd name="connsiteY2" fmla="*/ 0 h 121458"/>
              <a:gd name="connsiteX3" fmla="*/ 121459 w 121458"/>
              <a:gd name="connsiteY3" fmla="*/ 60730 h 121458"/>
              <a:gd name="connsiteX4" fmla="*/ 60729 w 121458"/>
              <a:gd name="connsiteY4" fmla="*/ 121459 h 121458"/>
              <a:gd name="connsiteX5" fmla="*/ 60729 w 121458"/>
              <a:gd name="connsiteY5" fmla="*/ 34029 h 121458"/>
              <a:gd name="connsiteX6" fmla="*/ 34153 w 121458"/>
              <a:gd name="connsiteY6" fmla="*/ 60605 h 121458"/>
              <a:gd name="connsiteX7" fmla="*/ 60729 w 121458"/>
              <a:gd name="connsiteY7" fmla="*/ 87182 h 121458"/>
              <a:gd name="connsiteX8" fmla="*/ 87306 w 121458"/>
              <a:gd name="connsiteY8" fmla="*/ 60605 h 121458"/>
              <a:gd name="connsiteX9" fmla="*/ 60729 w 121458"/>
              <a:gd name="connsiteY9" fmla="*/ 34029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8">
                <a:moveTo>
                  <a:pt x="60729" y="121459"/>
                </a:moveTo>
                <a:cubicBezTo>
                  <a:pt x="27198" y="121459"/>
                  <a:pt x="0" y="94261"/>
                  <a:pt x="0" y="60730"/>
                </a:cubicBezTo>
                <a:cubicBezTo>
                  <a:pt x="0" y="27198"/>
                  <a:pt x="27198" y="0"/>
                  <a:pt x="60729" y="0"/>
                </a:cubicBezTo>
                <a:cubicBezTo>
                  <a:pt x="94261" y="0"/>
                  <a:pt x="121459" y="27198"/>
                  <a:pt x="121459" y="60730"/>
                </a:cubicBezTo>
                <a:cubicBezTo>
                  <a:pt x="121459" y="94137"/>
                  <a:pt x="94261" y="121459"/>
                  <a:pt x="60729" y="121459"/>
                </a:cubicBezTo>
                <a:close/>
                <a:moveTo>
                  <a:pt x="60729" y="34029"/>
                </a:moveTo>
                <a:cubicBezTo>
                  <a:pt x="46075" y="34029"/>
                  <a:pt x="34153" y="45951"/>
                  <a:pt x="34153" y="60605"/>
                </a:cubicBezTo>
                <a:cubicBezTo>
                  <a:pt x="34153" y="75260"/>
                  <a:pt x="46075" y="87182"/>
                  <a:pt x="60729" y="87182"/>
                </a:cubicBezTo>
                <a:cubicBezTo>
                  <a:pt x="75384" y="87182"/>
                  <a:pt x="87306" y="75260"/>
                  <a:pt x="87306" y="60605"/>
                </a:cubicBezTo>
                <a:cubicBezTo>
                  <a:pt x="87306" y="45951"/>
                  <a:pt x="75384" y="34029"/>
                  <a:pt x="60729" y="34029"/>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2" name="Freeform: Shape 61">
            <a:extLst>
              <a:ext uri="{FF2B5EF4-FFF2-40B4-BE49-F238E27FC236}">
                <a16:creationId xmlns:a16="http://schemas.microsoft.com/office/drawing/2014/main" id="{EB012F24-1C36-4A1C-B9AB-EC73D3763C94}"/>
              </a:ext>
            </a:extLst>
          </p:cNvPr>
          <p:cNvSpPr/>
          <p:nvPr/>
        </p:nvSpPr>
        <p:spPr>
          <a:xfrm>
            <a:off x="5049405" y="5114328"/>
            <a:ext cx="137012" cy="137012"/>
          </a:xfrm>
          <a:custGeom>
            <a:avLst/>
            <a:gdLst>
              <a:gd name="connsiteX0" fmla="*/ 60730 w 121458"/>
              <a:gd name="connsiteY0" fmla="*/ 121459 h 121458"/>
              <a:gd name="connsiteX1" fmla="*/ 0 w 121458"/>
              <a:gd name="connsiteY1" fmla="*/ 60730 h 121458"/>
              <a:gd name="connsiteX2" fmla="*/ 60730 w 121458"/>
              <a:gd name="connsiteY2" fmla="*/ 0 h 121458"/>
              <a:gd name="connsiteX3" fmla="*/ 121459 w 121458"/>
              <a:gd name="connsiteY3" fmla="*/ 60730 h 121458"/>
              <a:gd name="connsiteX4" fmla="*/ 60730 w 121458"/>
              <a:gd name="connsiteY4" fmla="*/ 121459 h 121458"/>
              <a:gd name="connsiteX5" fmla="*/ 60730 w 121458"/>
              <a:gd name="connsiteY5" fmla="*/ 34029 h 121458"/>
              <a:gd name="connsiteX6" fmla="*/ 34153 w 121458"/>
              <a:gd name="connsiteY6" fmla="*/ 60605 h 121458"/>
              <a:gd name="connsiteX7" fmla="*/ 60730 w 121458"/>
              <a:gd name="connsiteY7" fmla="*/ 87182 h 121458"/>
              <a:gd name="connsiteX8" fmla="*/ 87306 w 121458"/>
              <a:gd name="connsiteY8" fmla="*/ 60605 h 121458"/>
              <a:gd name="connsiteX9" fmla="*/ 60730 w 121458"/>
              <a:gd name="connsiteY9" fmla="*/ 34029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8">
                <a:moveTo>
                  <a:pt x="60730" y="121459"/>
                </a:moveTo>
                <a:cubicBezTo>
                  <a:pt x="27198" y="121459"/>
                  <a:pt x="0" y="94261"/>
                  <a:pt x="0" y="60730"/>
                </a:cubicBezTo>
                <a:cubicBezTo>
                  <a:pt x="0" y="27198"/>
                  <a:pt x="27198" y="0"/>
                  <a:pt x="60730" y="0"/>
                </a:cubicBezTo>
                <a:cubicBezTo>
                  <a:pt x="94261" y="0"/>
                  <a:pt x="121459" y="27198"/>
                  <a:pt x="121459" y="60730"/>
                </a:cubicBezTo>
                <a:cubicBezTo>
                  <a:pt x="121459" y="94137"/>
                  <a:pt x="94261" y="121459"/>
                  <a:pt x="60730" y="121459"/>
                </a:cubicBezTo>
                <a:close/>
                <a:moveTo>
                  <a:pt x="60730" y="34029"/>
                </a:moveTo>
                <a:cubicBezTo>
                  <a:pt x="46075" y="34029"/>
                  <a:pt x="34153" y="45951"/>
                  <a:pt x="34153" y="60605"/>
                </a:cubicBezTo>
                <a:cubicBezTo>
                  <a:pt x="34153" y="75260"/>
                  <a:pt x="46075" y="87182"/>
                  <a:pt x="60730" y="87182"/>
                </a:cubicBezTo>
                <a:cubicBezTo>
                  <a:pt x="75384" y="87182"/>
                  <a:pt x="87306" y="75260"/>
                  <a:pt x="87306" y="60605"/>
                </a:cubicBezTo>
                <a:cubicBezTo>
                  <a:pt x="87306" y="45951"/>
                  <a:pt x="75384" y="34029"/>
                  <a:pt x="60730" y="34029"/>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3" name="Freeform: Shape 62">
            <a:extLst>
              <a:ext uri="{FF2B5EF4-FFF2-40B4-BE49-F238E27FC236}">
                <a16:creationId xmlns:a16="http://schemas.microsoft.com/office/drawing/2014/main" id="{FAB12F0B-9404-42D2-81FE-FD76FDD294B2}"/>
              </a:ext>
            </a:extLst>
          </p:cNvPr>
          <p:cNvSpPr/>
          <p:nvPr/>
        </p:nvSpPr>
        <p:spPr>
          <a:xfrm>
            <a:off x="8980445" y="5114328"/>
            <a:ext cx="137012" cy="137012"/>
          </a:xfrm>
          <a:custGeom>
            <a:avLst/>
            <a:gdLst>
              <a:gd name="connsiteX0" fmla="*/ 60730 w 121459"/>
              <a:gd name="connsiteY0" fmla="*/ 121459 h 121458"/>
              <a:gd name="connsiteX1" fmla="*/ 0 w 121459"/>
              <a:gd name="connsiteY1" fmla="*/ 60730 h 121458"/>
              <a:gd name="connsiteX2" fmla="*/ 60730 w 121459"/>
              <a:gd name="connsiteY2" fmla="*/ 0 h 121458"/>
              <a:gd name="connsiteX3" fmla="*/ 121459 w 121459"/>
              <a:gd name="connsiteY3" fmla="*/ 60730 h 121458"/>
              <a:gd name="connsiteX4" fmla="*/ 60730 w 121459"/>
              <a:gd name="connsiteY4" fmla="*/ 121459 h 121458"/>
              <a:gd name="connsiteX5" fmla="*/ 60730 w 121459"/>
              <a:gd name="connsiteY5" fmla="*/ 34029 h 121458"/>
              <a:gd name="connsiteX6" fmla="*/ 34153 w 121459"/>
              <a:gd name="connsiteY6" fmla="*/ 60605 h 121458"/>
              <a:gd name="connsiteX7" fmla="*/ 60730 w 121459"/>
              <a:gd name="connsiteY7" fmla="*/ 87182 h 121458"/>
              <a:gd name="connsiteX8" fmla="*/ 87307 w 121459"/>
              <a:gd name="connsiteY8" fmla="*/ 60605 h 121458"/>
              <a:gd name="connsiteX9" fmla="*/ 60730 w 121459"/>
              <a:gd name="connsiteY9" fmla="*/ 34029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9" h="121458">
                <a:moveTo>
                  <a:pt x="60730" y="121459"/>
                </a:moveTo>
                <a:cubicBezTo>
                  <a:pt x="27198" y="121459"/>
                  <a:pt x="0" y="94261"/>
                  <a:pt x="0" y="60730"/>
                </a:cubicBezTo>
                <a:cubicBezTo>
                  <a:pt x="0" y="27198"/>
                  <a:pt x="27198" y="0"/>
                  <a:pt x="60730" y="0"/>
                </a:cubicBezTo>
                <a:cubicBezTo>
                  <a:pt x="94261" y="0"/>
                  <a:pt x="121459" y="27198"/>
                  <a:pt x="121459" y="60730"/>
                </a:cubicBezTo>
                <a:cubicBezTo>
                  <a:pt x="121459" y="94137"/>
                  <a:pt x="94261" y="121459"/>
                  <a:pt x="60730" y="121459"/>
                </a:cubicBezTo>
                <a:close/>
                <a:moveTo>
                  <a:pt x="60730" y="34029"/>
                </a:moveTo>
                <a:cubicBezTo>
                  <a:pt x="46075" y="34029"/>
                  <a:pt x="34153" y="45951"/>
                  <a:pt x="34153" y="60605"/>
                </a:cubicBezTo>
                <a:cubicBezTo>
                  <a:pt x="34153" y="75260"/>
                  <a:pt x="46075" y="87182"/>
                  <a:pt x="60730" y="87182"/>
                </a:cubicBezTo>
                <a:cubicBezTo>
                  <a:pt x="75384" y="87182"/>
                  <a:pt x="87307" y="75260"/>
                  <a:pt x="87307" y="60605"/>
                </a:cubicBezTo>
                <a:cubicBezTo>
                  <a:pt x="87307" y="45951"/>
                  <a:pt x="75384" y="34029"/>
                  <a:pt x="60730" y="34029"/>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4" name="Freeform: Shape 63">
            <a:extLst>
              <a:ext uri="{FF2B5EF4-FFF2-40B4-BE49-F238E27FC236}">
                <a16:creationId xmlns:a16="http://schemas.microsoft.com/office/drawing/2014/main" id="{095272DD-A18B-4912-9A9D-73B4F71981E5}"/>
              </a:ext>
            </a:extLst>
          </p:cNvPr>
          <p:cNvSpPr/>
          <p:nvPr/>
        </p:nvSpPr>
        <p:spPr>
          <a:xfrm>
            <a:off x="3093134" y="2801428"/>
            <a:ext cx="137012" cy="137012"/>
          </a:xfrm>
          <a:custGeom>
            <a:avLst/>
            <a:gdLst>
              <a:gd name="connsiteX0" fmla="*/ 60729 w 121459"/>
              <a:gd name="connsiteY0" fmla="*/ 121459 h 121458"/>
              <a:gd name="connsiteX1" fmla="*/ 0 w 121459"/>
              <a:gd name="connsiteY1" fmla="*/ 60729 h 121458"/>
              <a:gd name="connsiteX2" fmla="*/ 60729 w 121459"/>
              <a:gd name="connsiteY2" fmla="*/ 0 h 121458"/>
              <a:gd name="connsiteX3" fmla="*/ 121459 w 121459"/>
              <a:gd name="connsiteY3" fmla="*/ 60729 h 121458"/>
              <a:gd name="connsiteX4" fmla="*/ 60729 w 121459"/>
              <a:gd name="connsiteY4" fmla="*/ 121459 h 121458"/>
              <a:gd name="connsiteX5" fmla="*/ 60729 w 121459"/>
              <a:gd name="connsiteY5" fmla="*/ 34153 h 121458"/>
              <a:gd name="connsiteX6" fmla="*/ 34153 w 121459"/>
              <a:gd name="connsiteY6" fmla="*/ 60729 h 121458"/>
              <a:gd name="connsiteX7" fmla="*/ 60729 w 121459"/>
              <a:gd name="connsiteY7" fmla="*/ 87306 h 121458"/>
              <a:gd name="connsiteX8" fmla="*/ 87306 w 121459"/>
              <a:gd name="connsiteY8" fmla="*/ 60729 h 121458"/>
              <a:gd name="connsiteX9" fmla="*/ 60729 w 121459"/>
              <a:gd name="connsiteY9" fmla="*/ 34153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9" h="121458">
                <a:moveTo>
                  <a:pt x="60729" y="121459"/>
                </a:moveTo>
                <a:cubicBezTo>
                  <a:pt x="27198" y="121459"/>
                  <a:pt x="0" y="94261"/>
                  <a:pt x="0" y="60729"/>
                </a:cubicBezTo>
                <a:cubicBezTo>
                  <a:pt x="0" y="27198"/>
                  <a:pt x="27198" y="0"/>
                  <a:pt x="60729" y="0"/>
                </a:cubicBezTo>
                <a:cubicBezTo>
                  <a:pt x="94261" y="0"/>
                  <a:pt x="121459" y="27198"/>
                  <a:pt x="121459" y="60729"/>
                </a:cubicBezTo>
                <a:cubicBezTo>
                  <a:pt x="121583" y="94261"/>
                  <a:pt x="94261" y="121459"/>
                  <a:pt x="60729" y="121459"/>
                </a:cubicBezTo>
                <a:close/>
                <a:moveTo>
                  <a:pt x="60729" y="34153"/>
                </a:moveTo>
                <a:cubicBezTo>
                  <a:pt x="46075" y="34153"/>
                  <a:pt x="34153" y="46075"/>
                  <a:pt x="34153" y="60729"/>
                </a:cubicBezTo>
                <a:cubicBezTo>
                  <a:pt x="34153" y="75384"/>
                  <a:pt x="46075" y="87306"/>
                  <a:pt x="60729" y="87306"/>
                </a:cubicBezTo>
                <a:cubicBezTo>
                  <a:pt x="75384" y="87306"/>
                  <a:pt x="87306" y="75384"/>
                  <a:pt x="87306" y="60729"/>
                </a:cubicBezTo>
                <a:cubicBezTo>
                  <a:pt x="87430" y="46075"/>
                  <a:pt x="75508" y="34153"/>
                  <a:pt x="60729"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5" name="Freeform: Shape 64">
            <a:extLst>
              <a:ext uri="{FF2B5EF4-FFF2-40B4-BE49-F238E27FC236}">
                <a16:creationId xmlns:a16="http://schemas.microsoft.com/office/drawing/2014/main" id="{1406C2E5-3537-4799-85BD-0198FB65F379}"/>
              </a:ext>
            </a:extLst>
          </p:cNvPr>
          <p:cNvSpPr/>
          <p:nvPr/>
        </p:nvSpPr>
        <p:spPr>
          <a:xfrm>
            <a:off x="7024170" y="2801428"/>
            <a:ext cx="137012" cy="137012"/>
          </a:xfrm>
          <a:custGeom>
            <a:avLst/>
            <a:gdLst>
              <a:gd name="connsiteX0" fmla="*/ 60729 w 121458"/>
              <a:gd name="connsiteY0" fmla="*/ 121459 h 121458"/>
              <a:gd name="connsiteX1" fmla="*/ 0 w 121458"/>
              <a:gd name="connsiteY1" fmla="*/ 60729 h 121458"/>
              <a:gd name="connsiteX2" fmla="*/ 60729 w 121458"/>
              <a:gd name="connsiteY2" fmla="*/ 0 h 121458"/>
              <a:gd name="connsiteX3" fmla="*/ 121459 w 121458"/>
              <a:gd name="connsiteY3" fmla="*/ 60729 h 121458"/>
              <a:gd name="connsiteX4" fmla="*/ 60729 w 121458"/>
              <a:gd name="connsiteY4" fmla="*/ 121459 h 121458"/>
              <a:gd name="connsiteX5" fmla="*/ 60729 w 121458"/>
              <a:gd name="connsiteY5" fmla="*/ 34153 h 121458"/>
              <a:gd name="connsiteX6" fmla="*/ 34153 w 121458"/>
              <a:gd name="connsiteY6" fmla="*/ 60729 h 121458"/>
              <a:gd name="connsiteX7" fmla="*/ 60729 w 121458"/>
              <a:gd name="connsiteY7" fmla="*/ 87306 h 121458"/>
              <a:gd name="connsiteX8" fmla="*/ 87306 w 121458"/>
              <a:gd name="connsiteY8" fmla="*/ 60729 h 121458"/>
              <a:gd name="connsiteX9" fmla="*/ 60729 w 121458"/>
              <a:gd name="connsiteY9" fmla="*/ 34153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8">
                <a:moveTo>
                  <a:pt x="60729" y="121459"/>
                </a:moveTo>
                <a:cubicBezTo>
                  <a:pt x="27197" y="121459"/>
                  <a:pt x="0" y="94261"/>
                  <a:pt x="0" y="60729"/>
                </a:cubicBezTo>
                <a:cubicBezTo>
                  <a:pt x="0" y="27198"/>
                  <a:pt x="27197" y="0"/>
                  <a:pt x="60729" y="0"/>
                </a:cubicBezTo>
                <a:cubicBezTo>
                  <a:pt x="94261" y="0"/>
                  <a:pt x="121459" y="27198"/>
                  <a:pt x="121459" y="60729"/>
                </a:cubicBezTo>
                <a:cubicBezTo>
                  <a:pt x="121459" y="94261"/>
                  <a:pt x="94261" y="121459"/>
                  <a:pt x="60729" y="121459"/>
                </a:cubicBezTo>
                <a:close/>
                <a:moveTo>
                  <a:pt x="60729" y="34153"/>
                </a:moveTo>
                <a:cubicBezTo>
                  <a:pt x="46075" y="34153"/>
                  <a:pt x="34153" y="46075"/>
                  <a:pt x="34153" y="60729"/>
                </a:cubicBezTo>
                <a:cubicBezTo>
                  <a:pt x="34153" y="75384"/>
                  <a:pt x="46075" y="87306"/>
                  <a:pt x="60729" y="87306"/>
                </a:cubicBezTo>
                <a:cubicBezTo>
                  <a:pt x="75384" y="87306"/>
                  <a:pt x="87306" y="75384"/>
                  <a:pt x="87306" y="60729"/>
                </a:cubicBezTo>
                <a:cubicBezTo>
                  <a:pt x="87306" y="46075"/>
                  <a:pt x="75384" y="34153"/>
                  <a:pt x="60729"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6" name="Freeform: Shape 65">
            <a:extLst>
              <a:ext uri="{FF2B5EF4-FFF2-40B4-BE49-F238E27FC236}">
                <a16:creationId xmlns:a16="http://schemas.microsoft.com/office/drawing/2014/main" id="{08070915-9FC1-43D4-9081-FD97F0F5C525}"/>
              </a:ext>
            </a:extLst>
          </p:cNvPr>
          <p:cNvSpPr/>
          <p:nvPr/>
        </p:nvSpPr>
        <p:spPr>
          <a:xfrm>
            <a:off x="3142446" y="2491941"/>
            <a:ext cx="38525" cy="347728"/>
          </a:xfrm>
          <a:custGeom>
            <a:avLst/>
            <a:gdLst>
              <a:gd name="connsiteX0" fmla="*/ 0 w 34152"/>
              <a:gd name="connsiteY0" fmla="*/ 0 h 773834"/>
              <a:gd name="connsiteX1" fmla="*/ 34152 w 34152"/>
              <a:gd name="connsiteY1" fmla="*/ 0 h 773834"/>
              <a:gd name="connsiteX2" fmla="*/ 34152 w 34152"/>
              <a:gd name="connsiteY2" fmla="*/ 773834 h 773834"/>
              <a:gd name="connsiteX3" fmla="*/ 0 w 34152"/>
              <a:gd name="connsiteY3" fmla="*/ 773834 h 773834"/>
            </a:gdLst>
            <a:ahLst/>
            <a:cxnLst>
              <a:cxn ang="0">
                <a:pos x="connsiteX0" y="connsiteY0"/>
              </a:cxn>
              <a:cxn ang="0">
                <a:pos x="connsiteX1" y="connsiteY1"/>
              </a:cxn>
              <a:cxn ang="0">
                <a:pos x="connsiteX2" y="connsiteY2"/>
              </a:cxn>
              <a:cxn ang="0">
                <a:pos x="connsiteX3" y="connsiteY3"/>
              </a:cxn>
            </a:cxnLst>
            <a:rect l="l" t="t" r="r" b="b"/>
            <a:pathLst>
              <a:path w="34152" h="773834">
                <a:moveTo>
                  <a:pt x="0" y="0"/>
                </a:moveTo>
                <a:lnTo>
                  <a:pt x="34152" y="0"/>
                </a:lnTo>
                <a:lnTo>
                  <a:pt x="34152" y="773834"/>
                </a:lnTo>
                <a:lnTo>
                  <a:pt x="0" y="773834"/>
                </a:ln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7" name="Freeform: Shape 66">
            <a:extLst>
              <a:ext uri="{FF2B5EF4-FFF2-40B4-BE49-F238E27FC236}">
                <a16:creationId xmlns:a16="http://schemas.microsoft.com/office/drawing/2014/main" id="{149DE10E-CD33-4224-B5AB-FD1F33BB4F94}"/>
              </a:ext>
            </a:extLst>
          </p:cNvPr>
          <p:cNvSpPr/>
          <p:nvPr/>
        </p:nvSpPr>
        <p:spPr>
          <a:xfrm>
            <a:off x="7073483" y="2491941"/>
            <a:ext cx="38525" cy="347728"/>
          </a:xfrm>
          <a:custGeom>
            <a:avLst/>
            <a:gdLst>
              <a:gd name="connsiteX0" fmla="*/ 0 w 34152"/>
              <a:gd name="connsiteY0" fmla="*/ 0 h 773834"/>
              <a:gd name="connsiteX1" fmla="*/ 34153 w 34152"/>
              <a:gd name="connsiteY1" fmla="*/ 0 h 773834"/>
              <a:gd name="connsiteX2" fmla="*/ 34153 w 34152"/>
              <a:gd name="connsiteY2" fmla="*/ 773834 h 773834"/>
              <a:gd name="connsiteX3" fmla="*/ 0 w 34152"/>
              <a:gd name="connsiteY3" fmla="*/ 773834 h 773834"/>
            </a:gdLst>
            <a:ahLst/>
            <a:cxnLst>
              <a:cxn ang="0">
                <a:pos x="connsiteX0" y="connsiteY0"/>
              </a:cxn>
              <a:cxn ang="0">
                <a:pos x="connsiteX1" y="connsiteY1"/>
              </a:cxn>
              <a:cxn ang="0">
                <a:pos x="connsiteX2" y="connsiteY2"/>
              </a:cxn>
              <a:cxn ang="0">
                <a:pos x="connsiteX3" y="connsiteY3"/>
              </a:cxn>
            </a:cxnLst>
            <a:rect l="l" t="t" r="r" b="b"/>
            <a:pathLst>
              <a:path w="34152" h="773834">
                <a:moveTo>
                  <a:pt x="0" y="0"/>
                </a:moveTo>
                <a:lnTo>
                  <a:pt x="34153" y="0"/>
                </a:lnTo>
                <a:lnTo>
                  <a:pt x="34153" y="773834"/>
                </a:lnTo>
                <a:lnTo>
                  <a:pt x="0" y="773834"/>
                </a:ln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8" name="Freeform: Shape 67">
            <a:extLst>
              <a:ext uri="{FF2B5EF4-FFF2-40B4-BE49-F238E27FC236}">
                <a16:creationId xmlns:a16="http://schemas.microsoft.com/office/drawing/2014/main" id="{11FC6814-A57E-4335-ADB4-F9A0E85CBDEA}"/>
              </a:ext>
            </a:extLst>
          </p:cNvPr>
          <p:cNvSpPr/>
          <p:nvPr/>
        </p:nvSpPr>
        <p:spPr>
          <a:xfrm>
            <a:off x="11004520" y="2491941"/>
            <a:ext cx="38525" cy="347728"/>
          </a:xfrm>
          <a:custGeom>
            <a:avLst/>
            <a:gdLst>
              <a:gd name="connsiteX0" fmla="*/ 0 w 34152"/>
              <a:gd name="connsiteY0" fmla="*/ 0 h 773834"/>
              <a:gd name="connsiteX1" fmla="*/ 34152 w 34152"/>
              <a:gd name="connsiteY1" fmla="*/ 0 h 773834"/>
              <a:gd name="connsiteX2" fmla="*/ 34152 w 34152"/>
              <a:gd name="connsiteY2" fmla="*/ 773834 h 773834"/>
              <a:gd name="connsiteX3" fmla="*/ 0 w 34152"/>
              <a:gd name="connsiteY3" fmla="*/ 773834 h 773834"/>
            </a:gdLst>
            <a:ahLst/>
            <a:cxnLst>
              <a:cxn ang="0">
                <a:pos x="connsiteX0" y="connsiteY0"/>
              </a:cxn>
              <a:cxn ang="0">
                <a:pos x="connsiteX1" y="connsiteY1"/>
              </a:cxn>
              <a:cxn ang="0">
                <a:pos x="connsiteX2" y="connsiteY2"/>
              </a:cxn>
              <a:cxn ang="0">
                <a:pos x="connsiteX3" y="connsiteY3"/>
              </a:cxn>
            </a:cxnLst>
            <a:rect l="l" t="t" r="r" b="b"/>
            <a:pathLst>
              <a:path w="34152" h="773834">
                <a:moveTo>
                  <a:pt x="0" y="0"/>
                </a:moveTo>
                <a:lnTo>
                  <a:pt x="34152" y="0"/>
                </a:lnTo>
                <a:lnTo>
                  <a:pt x="34152" y="773834"/>
                </a:lnTo>
                <a:lnTo>
                  <a:pt x="0" y="773834"/>
                </a:lnTo>
                <a:close/>
              </a:path>
            </a:pathLst>
          </a:custGeom>
          <a:solidFill>
            <a:srgbClr val="BC133E"/>
          </a:solidFill>
          <a:ln w="12409" cap="flat">
            <a:noFill/>
            <a:prstDash val="solid"/>
            <a:miter/>
          </a:ln>
        </p:spPr>
        <p:txBody>
          <a:bodyPr rtlCol="0" anchor="ctr"/>
          <a:lstStyle/>
          <a:p>
            <a:pPr defTabSz="1219170">
              <a:defRPr/>
            </a:pPr>
            <a:endParaRPr lang="en-IN" sz="2400" kern="0">
              <a:solidFill>
                <a:srgbClr val="000000"/>
              </a:solidFill>
            </a:endParaRPr>
          </a:p>
        </p:txBody>
      </p:sp>
      <p:sp>
        <p:nvSpPr>
          <p:cNvPr id="69" name="Freeform: Shape 68">
            <a:extLst>
              <a:ext uri="{FF2B5EF4-FFF2-40B4-BE49-F238E27FC236}">
                <a16:creationId xmlns:a16="http://schemas.microsoft.com/office/drawing/2014/main" id="{CC8FBCD6-E14A-4D80-BD53-E6D700895DFE}"/>
              </a:ext>
            </a:extLst>
          </p:cNvPr>
          <p:cNvSpPr/>
          <p:nvPr/>
        </p:nvSpPr>
        <p:spPr>
          <a:xfrm>
            <a:off x="3093134" y="2388897"/>
            <a:ext cx="137012" cy="137012"/>
          </a:xfrm>
          <a:custGeom>
            <a:avLst/>
            <a:gdLst>
              <a:gd name="connsiteX0" fmla="*/ 60729 w 121459"/>
              <a:gd name="connsiteY0" fmla="*/ 121459 h 121458"/>
              <a:gd name="connsiteX1" fmla="*/ 0 w 121459"/>
              <a:gd name="connsiteY1" fmla="*/ 60729 h 121458"/>
              <a:gd name="connsiteX2" fmla="*/ 60729 w 121459"/>
              <a:gd name="connsiteY2" fmla="*/ 0 h 121458"/>
              <a:gd name="connsiteX3" fmla="*/ 121459 w 121459"/>
              <a:gd name="connsiteY3" fmla="*/ 60729 h 121458"/>
              <a:gd name="connsiteX4" fmla="*/ 60729 w 121459"/>
              <a:gd name="connsiteY4" fmla="*/ 121459 h 121458"/>
              <a:gd name="connsiteX5" fmla="*/ 60729 w 121459"/>
              <a:gd name="connsiteY5" fmla="*/ 34153 h 121458"/>
              <a:gd name="connsiteX6" fmla="*/ 34153 w 121459"/>
              <a:gd name="connsiteY6" fmla="*/ 60729 h 121458"/>
              <a:gd name="connsiteX7" fmla="*/ 60729 w 121459"/>
              <a:gd name="connsiteY7" fmla="*/ 87306 h 121458"/>
              <a:gd name="connsiteX8" fmla="*/ 87306 w 121459"/>
              <a:gd name="connsiteY8" fmla="*/ 60729 h 121458"/>
              <a:gd name="connsiteX9" fmla="*/ 60729 w 121459"/>
              <a:gd name="connsiteY9" fmla="*/ 34153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9" h="121458">
                <a:moveTo>
                  <a:pt x="60729" y="121459"/>
                </a:moveTo>
                <a:cubicBezTo>
                  <a:pt x="27198" y="121459"/>
                  <a:pt x="0" y="94261"/>
                  <a:pt x="0" y="60729"/>
                </a:cubicBezTo>
                <a:cubicBezTo>
                  <a:pt x="0" y="27198"/>
                  <a:pt x="27198" y="0"/>
                  <a:pt x="60729" y="0"/>
                </a:cubicBezTo>
                <a:cubicBezTo>
                  <a:pt x="94261" y="0"/>
                  <a:pt x="121459" y="27198"/>
                  <a:pt x="121459" y="60729"/>
                </a:cubicBezTo>
                <a:cubicBezTo>
                  <a:pt x="121583" y="94261"/>
                  <a:pt x="94261" y="121459"/>
                  <a:pt x="60729" y="121459"/>
                </a:cubicBezTo>
                <a:close/>
                <a:moveTo>
                  <a:pt x="60729" y="34153"/>
                </a:moveTo>
                <a:cubicBezTo>
                  <a:pt x="46075" y="34153"/>
                  <a:pt x="34153" y="46075"/>
                  <a:pt x="34153" y="60729"/>
                </a:cubicBezTo>
                <a:cubicBezTo>
                  <a:pt x="34153" y="75384"/>
                  <a:pt x="46075" y="87306"/>
                  <a:pt x="60729" y="87306"/>
                </a:cubicBezTo>
                <a:cubicBezTo>
                  <a:pt x="75384" y="87306"/>
                  <a:pt x="87306" y="75384"/>
                  <a:pt x="87306" y="60729"/>
                </a:cubicBezTo>
                <a:cubicBezTo>
                  <a:pt x="87430" y="46075"/>
                  <a:pt x="75508" y="34153"/>
                  <a:pt x="60729"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70" name="Freeform: Shape 69">
            <a:extLst>
              <a:ext uri="{FF2B5EF4-FFF2-40B4-BE49-F238E27FC236}">
                <a16:creationId xmlns:a16="http://schemas.microsoft.com/office/drawing/2014/main" id="{9EEEDC17-BFD7-4DF5-BB97-700A135538BC}"/>
              </a:ext>
            </a:extLst>
          </p:cNvPr>
          <p:cNvSpPr/>
          <p:nvPr/>
        </p:nvSpPr>
        <p:spPr>
          <a:xfrm>
            <a:off x="7024170" y="2388897"/>
            <a:ext cx="137012" cy="137012"/>
          </a:xfrm>
          <a:custGeom>
            <a:avLst/>
            <a:gdLst>
              <a:gd name="connsiteX0" fmla="*/ 60729 w 121458"/>
              <a:gd name="connsiteY0" fmla="*/ 121459 h 121458"/>
              <a:gd name="connsiteX1" fmla="*/ 0 w 121458"/>
              <a:gd name="connsiteY1" fmla="*/ 60729 h 121458"/>
              <a:gd name="connsiteX2" fmla="*/ 60729 w 121458"/>
              <a:gd name="connsiteY2" fmla="*/ 0 h 121458"/>
              <a:gd name="connsiteX3" fmla="*/ 121459 w 121458"/>
              <a:gd name="connsiteY3" fmla="*/ 60729 h 121458"/>
              <a:gd name="connsiteX4" fmla="*/ 60729 w 121458"/>
              <a:gd name="connsiteY4" fmla="*/ 121459 h 121458"/>
              <a:gd name="connsiteX5" fmla="*/ 60729 w 121458"/>
              <a:gd name="connsiteY5" fmla="*/ 34153 h 121458"/>
              <a:gd name="connsiteX6" fmla="*/ 34153 w 121458"/>
              <a:gd name="connsiteY6" fmla="*/ 60729 h 121458"/>
              <a:gd name="connsiteX7" fmla="*/ 60729 w 121458"/>
              <a:gd name="connsiteY7" fmla="*/ 87306 h 121458"/>
              <a:gd name="connsiteX8" fmla="*/ 87306 w 121458"/>
              <a:gd name="connsiteY8" fmla="*/ 60729 h 121458"/>
              <a:gd name="connsiteX9" fmla="*/ 60729 w 121458"/>
              <a:gd name="connsiteY9" fmla="*/ 34153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8">
                <a:moveTo>
                  <a:pt x="60729" y="121459"/>
                </a:moveTo>
                <a:cubicBezTo>
                  <a:pt x="27197" y="121459"/>
                  <a:pt x="0" y="94261"/>
                  <a:pt x="0" y="60729"/>
                </a:cubicBezTo>
                <a:cubicBezTo>
                  <a:pt x="0" y="27198"/>
                  <a:pt x="27197" y="0"/>
                  <a:pt x="60729" y="0"/>
                </a:cubicBezTo>
                <a:cubicBezTo>
                  <a:pt x="94261" y="0"/>
                  <a:pt x="121459" y="27198"/>
                  <a:pt x="121459" y="60729"/>
                </a:cubicBezTo>
                <a:cubicBezTo>
                  <a:pt x="121459" y="94261"/>
                  <a:pt x="94261" y="121459"/>
                  <a:pt x="60729" y="121459"/>
                </a:cubicBezTo>
                <a:close/>
                <a:moveTo>
                  <a:pt x="60729" y="34153"/>
                </a:moveTo>
                <a:cubicBezTo>
                  <a:pt x="46075" y="34153"/>
                  <a:pt x="34153" y="46075"/>
                  <a:pt x="34153" y="60729"/>
                </a:cubicBezTo>
                <a:cubicBezTo>
                  <a:pt x="34153" y="75384"/>
                  <a:pt x="46075" y="87306"/>
                  <a:pt x="60729" y="87306"/>
                </a:cubicBezTo>
                <a:cubicBezTo>
                  <a:pt x="75384" y="87306"/>
                  <a:pt x="87306" y="75384"/>
                  <a:pt x="87306" y="60729"/>
                </a:cubicBezTo>
                <a:cubicBezTo>
                  <a:pt x="87306" y="46075"/>
                  <a:pt x="75384" y="34153"/>
                  <a:pt x="60729" y="34153"/>
                </a:cubicBezTo>
                <a:close/>
              </a:path>
            </a:pathLst>
          </a:custGeom>
          <a:solidFill>
            <a:srgbClr val="002060"/>
          </a:solidFill>
          <a:ln w="12409" cap="flat">
            <a:noFill/>
            <a:prstDash val="solid"/>
            <a:miter/>
          </a:ln>
        </p:spPr>
        <p:txBody>
          <a:bodyPr rtlCol="0" anchor="ctr"/>
          <a:lstStyle/>
          <a:p>
            <a:pPr defTabSz="1219170">
              <a:defRPr/>
            </a:pPr>
            <a:endParaRPr lang="en-IN" sz="2400" kern="0">
              <a:solidFill>
                <a:srgbClr val="000000"/>
              </a:solidFill>
            </a:endParaRPr>
          </a:p>
        </p:txBody>
      </p:sp>
      <p:sp>
        <p:nvSpPr>
          <p:cNvPr id="71" name="Freeform: Shape 70">
            <a:extLst>
              <a:ext uri="{FF2B5EF4-FFF2-40B4-BE49-F238E27FC236}">
                <a16:creationId xmlns:a16="http://schemas.microsoft.com/office/drawing/2014/main" id="{AEB29710-181B-40A2-985B-9659118910E0}"/>
              </a:ext>
            </a:extLst>
          </p:cNvPr>
          <p:cNvSpPr/>
          <p:nvPr/>
        </p:nvSpPr>
        <p:spPr>
          <a:xfrm>
            <a:off x="10955209" y="2388897"/>
            <a:ext cx="137012" cy="137012"/>
          </a:xfrm>
          <a:custGeom>
            <a:avLst/>
            <a:gdLst>
              <a:gd name="connsiteX0" fmla="*/ 60729 w 121458"/>
              <a:gd name="connsiteY0" fmla="*/ 121459 h 121458"/>
              <a:gd name="connsiteX1" fmla="*/ 0 w 121458"/>
              <a:gd name="connsiteY1" fmla="*/ 60729 h 121458"/>
              <a:gd name="connsiteX2" fmla="*/ 60729 w 121458"/>
              <a:gd name="connsiteY2" fmla="*/ 0 h 121458"/>
              <a:gd name="connsiteX3" fmla="*/ 121458 w 121458"/>
              <a:gd name="connsiteY3" fmla="*/ 60729 h 121458"/>
              <a:gd name="connsiteX4" fmla="*/ 60729 w 121458"/>
              <a:gd name="connsiteY4" fmla="*/ 121459 h 121458"/>
              <a:gd name="connsiteX5" fmla="*/ 60729 w 121458"/>
              <a:gd name="connsiteY5" fmla="*/ 34153 h 121458"/>
              <a:gd name="connsiteX6" fmla="*/ 34153 w 121458"/>
              <a:gd name="connsiteY6" fmla="*/ 60729 h 121458"/>
              <a:gd name="connsiteX7" fmla="*/ 60729 w 121458"/>
              <a:gd name="connsiteY7" fmla="*/ 87306 h 121458"/>
              <a:gd name="connsiteX8" fmla="*/ 87306 w 121458"/>
              <a:gd name="connsiteY8" fmla="*/ 60729 h 121458"/>
              <a:gd name="connsiteX9" fmla="*/ 60729 w 121458"/>
              <a:gd name="connsiteY9" fmla="*/ 34153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8">
                <a:moveTo>
                  <a:pt x="60729" y="121459"/>
                </a:moveTo>
                <a:cubicBezTo>
                  <a:pt x="27198" y="121459"/>
                  <a:pt x="0" y="94261"/>
                  <a:pt x="0" y="60729"/>
                </a:cubicBezTo>
                <a:cubicBezTo>
                  <a:pt x="0" y="27198"/>
                  <a:pt x="27198" y="0"/>
                  <a:pt x="60729" y="0"/>
                </a:cubicBezTo>
                <a:cubicBezTo>
                  <a:pt x="94261" y="0"/>
                  <a:pt x="121458" y="27198"/>
                  <a:pt x="121458" y="60729"/>
                </a:cubicBezTo>
                <a:cubicBezTo>
                  <a:pt x="121458" y="94261"/>
                  <a:pt x="94261" y="121459"/>
                  <a:pt x="60729" y="121459"/>
                </a:cubicBezTo>
                <a:close/>
                <a:moveTo>
                  <a:pt x="60729" y="34153"/>
                </a:moveTo>
                <a:cubicBezTo>
                  <a:pt x="46074" y="34153"/>
                  <a:pt x="34153" y="46075"/>
                  <a:pt x="34153" y="60729"/>
                </a:cubicBezTo>
                <a:cubicBezTo>
                  <a:pt x="34153" y="75384"/>
                  <a:pt x="46074" y="87306"/>
                  <a:pt x="60729" y="87306"/>
                </a:cubicBezTo>
                <a:cubicBezTo>
                  <a:pt x="75384" y="87306"/>
                  <a:pt x="87306" y="75384"/>
                  <a:pt x="87306" y="60729"/>
                </a:cubicBezTo>
                <a:cubicBezTo>
                  <a:pt x="87306" y="46075"/>
                  <a:pt x="75384" y="34153"/>
                  <a:pt x="60729" y="34153"/>
                </a:cubicBezTo>
                <a:close/>
              </a:path>
            </a:pathLst>
          </a:custGeom>
          <a:solidFill>
            <a:srgbClr val="BC133E"/>
          </a:solidFill>
          <a:ln w="12409" cap="flat">
            <a:noFill/>
            <a:prstDash val="solid"/>
            <a:miter/>
          </a:ln>
        </p:spPr>
        <p:txBody>
          <a:bodyPr rtlCol="0" anchor="ctr"/>
          <a:lstStyle/>
          <a:p>
            <a:pPr defTabSz="1219170">
              <a:defRPr/>
            </a:pPr>
            <a:endParaRPr lang="en-IN" sz="2400" kern="0">
              <a:solidFill>
                <a:srgbClr val="000000"/>
              </a:solidFill>
            </a:endParaRPr>
          </a:p>
        </p:txBody>
      </p:sp>
      <p:sp>
        <p:nvSpPr>
          <p:cNvPr id="72" name="Freeform: Shape 71">
            <a:extLst>
              <a:ext uri="{FF2B5EF4-FFF2-40B4-BE49-F238E27FC236}">
                <a16:creationId xmlns:a16="http://schemas.microsoft.com/office/drawing/2014/main" id="{73832048-E04B-4852-B5BE-4DD7F16708BD}"/>
              </a:ext>
            </a:extLst>
          </p:cNvPr>
          <p:cNvSpPr/>
          <p:nvPr/>
        </p:nvSpPr>
        <p:spPr>
          <a:xfrm>
            <a:off x="10955209" y="2801428"/>
            <a:ext cx="137012" cy="137012"/>
          </a:xfrm>
          <a:custGeom>
            <a:avLst/>
            <a:gdLst>
              <a:gd name="connsiteX0" fmla="*/ 60729 w 121458"/>
              <a:gd name="connsiteY0" fmla="*/ 121459 h 121458"/>
              <a:gd name="connsiteX1" fmla="*/ 0 w 121458"/>
              <a:gd name="connsiteY1" fmla="*/ 60729 h 121458"/>
              <a:gd name="connsiteX2" fmla="*/ 60729 w 121458"/>
              <a:gd name="connsiteY2" fmla="*/ 0 h 121458"/>
              <a:gd name="connsiteX3" fmla="*/ 121458 w 121458"/>
              <a:gd name="connsiteY3" fmla="*/ 60729 h 121458"/>
              <a:gd name="connsiteX4" fmla="*/ 60729 w 121458"/>
              <a:gd name="connsiteY4" fmla="*/ 121459 h 121458"/>
              <a:gd name="connsiteX5" fmla="*/ 60729 w 121458"/>
              <a:gd name="connsiteY5" fmla="*/ 34153 h 121458"/>
              <a:gd name="connsiteX6" fmla="*/ 34153 w 121458"/>
              <a:gd name="connsiteY6" fmla="*/ 60729 h 121458"/>
              <a:gd name="connsiteX7" fmla="*/ 60729 w 121458"/>
              <a:gd name="connsiteY7" fmla="*/ 87306 h 121458"/>
              <a:gd name="connsiteX8" fmla="*/ 87306 w 121458"/>
              <a:gd name="connsiteY8" fmla="*/ 60729 h 121458"/>
              <a:gd name="connsiteX9" fmla="*/ 60729 w 121458"/>
              <a:gd name="connsiteY9" fmla="*/ 34153 h 12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458" h="121458">
                <a:moveTo>
                  <a:pt x="60729" y="121459"/>
                </a:moveTo>
                <a:cubicBezTo>
                  <a:pt x="27198" y="121459"/>
                  <a:pt x="0" y="94261"/>
                  <a:pt x="0" y="60729"/>
                </a:cubicBezTo>
                <a:cubicBezTo>
                  <a:pt x="0" y="27198"/>
                  <a:pt x="27198" y="0"/>
                  <a:pt x="60729" y="0"/>
                </a:cubicBezTo>
                <a:cubicBezTo>
                  <a:pt x="94261" y="0"/>
                  <a:pt x="121458" y="27198"/>
                  <a:pt x="121458" y="60729"/>
                </a:cubicBezTo>
                <a:cubicBezTo>
                  <a:pt x="121458" y="94261"/>
                  <a:pt x="94261" y="121459"/>
                  <a:pt x="60729" y="121459"/>
                </a:cubicBezTo>
                <a:close/>
                <a:moveTo>
                  <a:pt x="60729" y="34153"/>
                </a:moveTo>
                <a:cubicBezTo>
                  <a:pt x="46074" y="34153"/>
                  <a:pt x="34153" y="46075"/>
                  <a:pt x="34153" y="60729"/>
                </a:cubicBezTo>
                <a:cubicBezTo>
                  <a:pt x="34153" y="75384"/>
                  <a:pt x="46074" y="87306"/>
                  <a:pt x="60729" y="87306"/>
                </a:cubicBezTo>
                <a:cubicBezTo>
                  <a:pt x="75384" y="87306"/>
                  <a:pt x="87306" y="75384"/>
                  <a:pt x="87306" y="60729"/>
                </a:cubicBezTo>
                <a:cubicBezTo>
                  <a:pt x="87306" y="46075"/>
                  <a:pt x="75384" y="34153"/>
                  <a:pt x="60729" y="34153"/>
                </a:cubicBezTo>
                <a:close/>
              </a:path>
            </a:pathLst>
          </a:custGeom>
          <a:solidFill>
            <a:srgbClr val="BC133E"/>
          </a:solidFill>
          <a:ln w="12409" cap="flat">
            <a:noFill/>
            <a:prstDash val="solid"/>
            <a:miter/>
          </a:ln>
        </p:spPr>
        <p:txBody>
          <a:bodyPr rtlCol="0" anchor="ctr"/>
          <a:lstStyle/>
          <a:p>
            <a:pPr defTabSz="1219170">
              <a:defRPr/>
            </a:pPr>
            <a:endParaRPr lang="en-IN" sz="2400" kern="0">
              <a:solidFill>
                <a:srgbClr val="000000"/>
              </a:solidFill>
            </a:endParaRPr>
          </a:p>
        </p:txBody>
      </p:sp>
      <p:sp>
        <p:nvSpPr>
          <p:cNvPr id="79" name="TextBox 78">
            <a:extLst>
              <a:ext uri="{FF2B5EF4-FFF2-40B4-BE49-F238E27FC236}">
                <a16:creationId xmlns:a16="http://schemas.microsoft.com/office/drawing/2014/main" id="{2AD72FF7-5505-49E3-BCED-7F9B01C61E98}"/>
              </a:ext>
            </a:extLst>
          </p:cNvPr>
          <p:cNvSpPr txBox="1">
            <a:spLocks noChangeAspect="1"/>
          </p:cNvSpPr>
          <p:nvPr/>
        </p:nvSpPr>
        <p:spPr>
          <a:xfrm>
            <a:off x="324841" y="5182834"/>
            <a:ext cx="1724064" cy="929076"/>
          </a:xfrm>
          <a:prstGeom prst="rect">
            <a:avLst/>
          </a:prstGeom>
          <a:noFill/>
        </p:spPr>
        <p:txBody>
          <a:bodyPr wrap="square" lIns="0" tIns="0" rIns="0" bIns="0" rtlCol="0" anchor="ctr">
            <a:noAutofit/>
          </a:bodyPr>
          <a:lstStyle/>
          <a:p>
            <a:pPr marL="0" lvl="1" algn="ctr" defTabSz="685800">
              <a:spcBef>
                <a:spcPts val="600"/>
              </a:spcBef>
              <a:spcAft>
                <a:spcPts val="600"/>
              </a:spcAft>
            </a:pPr>
            <a:r>
              <a:rPr lang="en-US" sz="2000" b="1">
                <a:sym typeface="Century Gothic" panose="020B0502020202020204" pitchFamily="34" charset="0"/>
              </a:rPr>
              <a:t>CA IMC</a:t>
            </a:r>
          </a:p>
        </p:txBody>
      </p:sp>
      <p:sp>
        <p:nvSpPr>
          <p:cNvPr id="80" name="TextBox 79">
            <a:extLst>
              <a:ext uri="{FF2B5EF4-FFF2-40B4-BE49-F238E27FC236}">
                <a16:creationId xmlns:a16="http://schemas.microsoft.com/office/drawing/2014/main" id="{FA1362A3-440F-4196-BF71-9197C67C0142}"/>
              </a:ext>
            </a:extLst>
          </p:cNvPr>
          <p:cNvSpPr txBox="1">
            <a:spLocks noChangeAspect="1"/>
          </p:cNvSpPr>
          <p:nvPr/>
        </p:nvSpPr>
        <p:spPr>
          <a:xfrm>
            <a:off x="2280414" y="1456258"/>
            <a:ext cx="1724064" cy="929076"/>
          </a:xfrm>
          <a:prstGeom prst="rect">
            <a:avLst/>
          </a:prstGeom>
          <a:noFill/>
        </p:spPr>
        <p:txBody>
          <a:bodyPr wrap="square" lIns="0" tIns="0" rIns="0" bIns="0" rtlCol="0" anchor="ctr">
            <a:noAutofit/>
          </a:bodyPr>
          <a:lstStyle/>
          <a:p>
            <a:pPr marL="0" lvl="1" algn="ctr" defTabSz="685800">
              <a:spcBef>
                <a:spcPts val="600"/>
              </a:spcBef>
              <a:spcAft>
                <a:spcPts val="600"/>
              </a:spcAft>
            </a:pPr>
            <a:r>
              <a:rPr lang="en-US" sz="2000" b="1">
                <a:sym typeface="Century Gothic" panose="020B0502020202020204" pitchFamily="34" charset="0"/>
              </a:rPr>
              <a:t>OM IMC </a:t>
            </a:r>
          </a:p>
        </p:txBody>
      </p:sp>
      <p:sp>
        <p:nvSpPr>
          <p:cNvPr id="81" name="TextBox 80">
            <a:extLst>
              <a:ext uri="{FF2B5EF4-FFF2-40B4-BE49-F238E27FC236}">
                <a16:creationId xmlns:a16="http://schemas.microsoft.com/office/drawing/2014/main" id="{45DC2186-3CDA-4D59-94A1-26F800D98A60}"/>
              </a:ext>
            </a:extLst>
          </p:cNvPr>
          <p:cNvSpPr txBox="1">
            <a:spLocks noChangeAspect="1"/>
          </p:cNvSpPr>
          <p:nvPr/>
        </p:nvSpPr>
        <p:spPr>
          <a:xfrm>
            <a:off x="4255879" y="5182834"/>
            <a:ext cx="1724064" cy="929076"/>
          </a:xfrm>
          <a:prstGeom prst="rect">
            <a:avLst/>
          </a:prstGeom>
          <a:noFill/>
        </p:spPr>
        <p:txBody>
          <a:bodyPr wrap="square" lIns="0" tIns="0" rIns="0" bIns="0" rtlCol="0" anchor="ctr">
            <a:noAutofit/>
          </a:bodyPr>
          <a:lstStyle/>
          <a:p>
            <a:pPr marL="0" lvl="1" algn="ctr" defTabSz="685800">
              <a:spcBef>
                <a:spcPts val="600"/>
              </a:spcBef>
              <a:spcAft>
                <a:spcPts val="600"/>
              </a:spcAft>
            </a:pPr>
            <a:r>
              <a:rPr lang="en-US" sz="2000" b="1">
                <a:sym typeface="Century Gothic" panose="020B0502020202020204" pitchFamily="34" charset="0"/>
              </a:rPr>
              <a:t>PPAM IMC</a:t>
            </a:r>
          </a:p>
        </p:txBody>
      </p:sp>
      <p:sp>
        <p:nvSpPr>
          <p:cNvPr id="82" name="TextBox 81">
            <a:extLst>
              <a:ext uri="{FF2B5EF4-FFF2-40B4-BE49-F238E27FC236}">
                <a16:creationId xmlns:a16="http://schemas.microsoft.com/office/drawing/2014/main" id="{B7D4624B-FF58-49D7-A9FD-F689737F76E4}"/>
              </a:ext>
            </a:extLst>
          </p:cNvPr>
          <p:cNvSpPr txBox="1">
            <a:spLocks noChangeAspect="1"/>
          </p:cNvSpPr>
          <p:nvPr/>
        </p:nvSpPr>
        <p:spPr>
          <a:xfrm>
            <a:off x="6212059" y="1456258"/>
            <a:ext cx="1724064" cy="929076"/>
          </a:xfrm>
          <a:prstGeom prst="rect">
            <a:avLst/>
          </a:prstGeom>
          <a:noFill/>
        </p:spPr>
        <p:txBody>
          <a:bodyPr wrap="square" lIns="0" tIns="0" rIns="0" bIns="0" rtlCol="0" anchor="ctr">
            <a:noAutofit/>
          </a:bodyPr>
          <a:lstStyle/>
          <a:p>
            <a:pPr marL="0" lvl="1" algn="ctr" defTabSz="685800">
              <a:spcBef>
                <a:spcPts val="600"/>
              </a:spcBef>
              <a:spcAft>
                <a:spcPts val="600"/>
              </a:spcAft>
            </a:pPr>
            <a:r>
              <a:rPr lang="en-US" sz="2000" b="1" dirty="0">
                <a:sym typeface="Century Gothic" panose="020B0502020202020204" pitchFamily="34" charset="0"/>
              </a:rPr>
              <a:t>IMC</a:t>
            </a:r>
          </a:p>
        </p:txBody>
      </p:sp>
      <p:sp>
        <p:nvSpPr>
          <p:cNvPr id="83" name="TextBox 82">
            <a:extLst>
              <a:ext uri="{FF2B5EF4-FFF2-40B4-BE49-F238E27FC236}">
                <a16:creationId xmlns:a16="http://schemas.microsoft.com/office/drawing/2014/main" id="{01427932-2477-472F-8CC3-6BD489D87613}"/>
              </a:ext>
            </a:extLst>
          </p:cNvPr>
          <p:cNvSpPr txBox="1">
            <a:spLocks noChangeAspect="1"/>
          </p:cNvSpPr>
          <p:nvPr/>
        </p:nvSpPr>
        <p:spPr>
          <a:xfrm>
            <a:off x="8187522" y="5182834"/>
            <a:ext cx="1724064" cy="929076"/>
          </a:xfrm>
          <a:prstGeom prst="rect">
            <a:avLst/>
          </a:prstGeom>
          <a:noFill/>
        </p:spPr>
        <p:txBody>
          <a:bodyPr wrap="square" lIns="0" tIns="0" rIns="0" bIns="0" rtlCol="0" anchor="ctr">
            <a:noAutofit/>
          </a:bodyPr>
          <a:lstStyle/>
          <a:p>
            <a:pPr marL="0" lvl="1" algn="ctr" defTabSz="685800">
              <a:spcBef>
                <a:spcPts val="600"/>
              </a:spcBef>
              <a:spcAft>
                <a:spcPts val="600"/>
              </a:spcAft>
            </a:pPr>
            <a:r>
              <a:rPr lang="en-US" sz="2000" b="1" dirty="0">
                <a:sym typeface="Century Gothic" panose="020B0502020202020204" pitchFamily="34" charset="0"/>
              </a:rPr>
              <a:t>Board</a:t>
            </a:r>
          </a:p>
        </p:txBody>
      </p:sp>
      <p:sp>
        <p:nvSpPr>
          <p:cNvPr id="84" name="TextBox 83">
            <a:extLst>
              <a:ext uri="{FF2B5EF4-FFF2-40B4-BE49-F238E27FC236}">
                <a16:creationId xmlns:a16="http://schemas.microsoft.com/office/drawing/2014/main" id="{10391E9D-1E3B-4BFD-93CA-158D4F57993F}"/>
              </a:ext>
            </a:extLst>
          </p:cNvPr>
          <p:cNvSpPr txBox="1">
            <a:spLocks noChangeAspect="1"/>
          </p:cNvSpPr>
          <p:nvPr/>
        </p:nvSpPr>
        <p:spPr>
          <a:xfrm>
            <a:off x="10181013" y="1456258"/>
            <a:ext cx="1724064" cy="929076"/>
          </a:xfrm>
          <a:prstGeom prst="rect">
            <a:avLst/>
          </a:prstGeom>
          <a:noFill/>
        </p:spPr>
        <p:txBody>
          <a:bodyPr wrap="square" lIns="0" tIns="0" rIns="0" bIns="0" rtlCol="0" anchor="ctr">
            <a:noAutofit/>
          </a:bodyPr>
          <a:lstStyle/>
          <a:p>
            <a:pPr marL="0" lvl="1" algn="ctr" defTabSz="685800">
              <a:spcBef>
                <a:spcPts val="600"/>
              </a:spcBef>
              <a:spcAft>
                <a:spcPts val="600"/>
              </a:spcAft>
            </a:pPr>
            <a:r>
              <a:rPr lang="en-US" sz="2000" b="1">
                <a:solidFill>
                  <a:srgbClr val="BC133E"/>
                </a:solidFill>
                <a:sym typeface="Century Gothic" panose="020B0502020202020204" pitchFamily="34" charset="0"/>
              </a:rPr>
              <a:t>Signing</a:t>
            </a:r>
          </a:p>
        </p:txBody>
      </p:sp>
    </p:spTree>
    <p:extLst>
      <p:ext uri="{BB962C8B-B14F-4D97-AF65-F5344CB8AC3E}">
        <p14:creationId xmlns:p14="http://schemas.microsoft.com/office/powerpoint/2010/main" val="377391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extLst>
              <p:ext uri="{D42A27DB-BD31-4B8C-83A1-F6EECF244321}">
                <p14:modId xmlns:p14="http://schemas.microsoft.com/office/powerpoint/2010/main" val="1378324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6"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3988"/>
            <a:ext cx="11309350" cy="1089025"/>
          </a:xfrm>
        </p:spPr>
        <p:txBody>
          <a:bodyPr vert="horz"/>
          <a:lstStyle/>
          <a:p>
            <a:r>
              <a:rPr lang="en-US"/>
              <a:t>Proposed MCC priority areas</a:t>
            </a:r>
          </a:p>
        </p:txBody>
      </p:sp>
      <p:sp>
        <p:nvSpPr>
          <p:cNvPr id="18" name="TextBox 17">
            <a:extLst>
              <a:ext uri="{FF2B5EF4-FFF2-40B4-BE49-F238E27FC236}">
                <a16:creationId xmlns:a16="http://schemas.microsoft.com/office/drawing/2014/main" id="{64166902-DB45-47DF-B1C9-359AB25CD6A5}"/>
              </a:ext>
            </a:extLst>
          </p:cNvPr>
          <p:cNvSpPr txBox="1"/>
          <p:nvPr/>
        </p:nvSpPr>
        <p:spPr>
          <a:xfrm>
            <a:off x="651026" y="3345265"/>
            <a:ext cx="8348634" cy="369332"/>
          </a:xfrm>
          <a:prstGeom prst="rect">
            <a:avLst/>
          </a:prstGeom>
          <a:noFill/>
        </p:spPr>
        <p:txBody>
          <a:bodyPr wrap="square" lIns="0" tIns="45720" rIns="91440" bIns="45720" rtlCol="0" anchor="t">
            <a:spAutoFit/>
          </a:bodyPr>
          <a:lstStyle/>
          <a:p>
            <a:pPr marL="171450" indent="-171450">
              <a:spcAft>
                <a:spcPts val="600"/>
              </a:spcAft>
              <a:buFont typeface="Arial" panose="020B0604020202020204" pitchFamily="34" charset="0"/>
              <a:buChar char="•"/>
            </a:pPr>
            <a:endParaRPr lang="en-US">
              <a:solidFill>
                <a:schemeClr val="dk1"/>
              </a:solidFill>
            </a:endParaRPr>
          </a:p>
        </p:txBody>
      </p:sp>
      <p:cxnSp>
        <p:nvCxnSpPr>
          <p:cNvPr id="14" name="Straight Connector 13">
            <a:extLst>
              <a:ext uri="{FF2B5EF4-FFF2-40B4-BE49-F238E27FC236}">
                <a16:creationId xmlns:a16="http://schemas.microsoft.com/office/drawing/2014/main" id="{F92E92D0-6E5D-4684-BFD8-1858C213811E}"/>
              </a:ext>
            </a:extLst>
          </p:cNvPr>
          <p:cNvCxnSpPr>
            <a:cxnSpLocks/>
            <a:stCxn id="21" idx="4"/>
            <a:endCxn id="19" idx="0"/>
          </p:cNvCxnSpPr>
          <p:nvPr/>
        </p:nvCxnSpPr>
        <p:spPr>
          <a:xfrm>
            <a:off x="673100" y="1677785"/>
            <a:ext cx="0" cy="1268890"/>
          </a:xfrm>
          <a:prstGeom prst="line">
            <a:avLst/>
          </a:prstGeom>
          <a:ln w="19050">
            <a:solidFill>
              <a:srgbClr val="BC133E"/>
            </a:solidFill>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C15E7610-1616-473F-AB7D-21786700A7F5}"/>
              </a:ext>
            </a:extLst>
          </p:cNvPr>
          <p:cNvGrpSpPr/>
          <p:nvPr/>
        </p:nvGrpSpPr>
        <p:grpSpPr>
          <a:xfrm>
            <a:off x="542927" y="1417439"/>
            <a:ext cx="260346" cy="260346"/>
            <a:chOff x="519016" y="1786654"/>
            <a:chExt cx="308168" cy="308169"/>
          </a:xfrm>
        </p:grpSpPr>
        <p:sp>
          <p:nvSpPr>
            <p:cNvPr id="21" name="Oval 20">
              <a:extLst>
                <a:ext uri="{FF2B5EF4-FFF2-40B4-BE49-F238E27FC236}">
                  <a16:creationId xmlns:a16="http://schemas.microsoft.com/office/drawing/2014/main" id="{65D8D9CD-BC77-4301-90E0-9BB9879B0661}"/>
                </a:ext>
              </a:extLst>
            </p:cNvPr>
            <p:cNvSpPr/>
            <p:nvPr/>
          </p:nvSpPr>
          <p:spPr>
            <a:xfrm>
              <a:off x="519016" y="1786654"/>
              <a:ext cx="308168" cy="308169"/>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22" name="Oval 21">
              <a:extLst>
                <a:ext uri="{FF2B5EF4-FFF2-40B4-BE49-F238E27FC236}">
                  <a16:creationId xmlns:a16="http://schemas.microsoft.com/office/drawing/2014/main" id="{B7CC909F-73D7-4898-8705-20E14DB37261}"/>
                </a:ext>
              </a:extLst>
            </p:cNvPr>
            <p:cNvSpPr/>
            <p:nvPr/>
          </p:nvSpPr>
          <p:spPr>
            <a:xfrm>
              <a:off x="579798" y="1847436"/>
              <a:ext cx="186605" cy="186606"/>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grpSp>
        <p:nvGrpSpPr>
          <p:cNvPr id="16" name="Group 15">
            <a:extLst>
              <a:ext uri="{FF2B5EF4-FFF2-40B4-BE49-F238E27FC236}">
                <a16:creationId xmlns:a16="http://schemas.microsoft.com/office/drawing/2014/main" id="{31C4BEBE-D13A-400E-B55E-B8DDADD231AC}"/>
              </a:ext>
            </a:extLst>
          </p:cNvPr>
          <p:cNvGrpSpPr/>
          <p:nvPr/>
        </p:nvGrpSpPr>
        <p:grpSpPr>
          <a:xfrm>
            <a:off x="542927" y="2946675"/>
            <a:ext cx="260346" cy="260346"/>
            <a:chOff x="519016" y="2841431"/>
            <a:chExt cx="308168" cy="308169"/>
          </a:xfrm>
        </p:grpSpPr>
        <p:sp>
          <p:nvSpPr>
            <p:cNvPr id="19" name="Oval 18">
              <a:extLst>
                <a:ext uri="{FF2B5EF4-FFF2-40B4-BE49-F238E27FC236}">
                  <a16:creationId xmlns:a16="http://schemas.microsoft.com/office/drawing/2014/main" id="{0910BE56-97BB-4894-81B9-E4C3B83B9C76}"/>
                </a:ext>
              </a:extLst>
            </p:cNvPr>
            <p:cNvSpPr/>
            <p:nvPr/>
          </p:nvSpPr>
          <p:spPr>
            <a:xfrm>
              <a:off x="519016" y="2841431"/>
              <a:ext cx="308168" cy="308169"/>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20" name="Oval 19">
              <a:extLst>
                <a:ext uri="{FF2B5EF4-FFF2-40B4-BE49-F238E27FC236}">
                  <a16:creationId xmlns:a16="http://schemas.microsoft.com/office/drawing/2014/main" id="{9E621527-379F-42EE-878F-25017439E359}"/>
                </a:ext>
              </a:extLst>
            </p:cNvPr>
            <p:cNvSpPr/>
            <p:nvPr/>
          </p:nvSpPr>
          <p:spPr>
            <a:xfrm>
              <a:off x="579798" y="2902213"/>
              <a:ext cx="186605" cy="186606"/>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sp>
        <p:nvSpPr>
          <p:cNvPr id="17" name="TextBox 16">
            <a:extLst>
              <a:ext uri="{FF2B5EF4-FFF2-40B4-BE49-F238E27FC236}">
                <a16:creationId xmlns:a16="http://schemas.microsoft.com/office/drawing/2014/main" id="{A4EFC682-6D4D-4B71-9DEB-F0557D842CBC}"/>
              </a:ext>
            </a:extLst>
          </p:cNvPr>
          <p:cNvSpPr txBox="1">
            <a:spLocks noChangeAspect="1"/>
          </p:cNvSpPr>
          <p:nvPr/>
        </p:nvSpPr>
        <p:spPr>
          <a:xfrm>
            <a:off x="803272" y="1350122"/>
            <a:ext cx="7685972" cy="5616922"/>
          </a:xfrm>
          <a:prstGeom prst="rect">
            <a:avLst/>
          </a:prstGeom>
          <a:noFill/>
        </p:spPr>
        <p:txBody>
          <a:bodyPr wrap="square" lIns="91440" tIns="45720" rIns="91440" bIns="45720" rtlCol="0" anchor="t">
            <a:spAutoFit/>
          </a:bodyPr>
          <a:lstStyle/>
          <a:p>
            <a:pPr marL="0" lvl="1" defTabSz="685800">
              <a:spcAft>
                <a:spcPts val="600"/>
              </a:spcAft>
            </a:pPr>
            <a:r>
              <a:rPr lang="en-US" b="1" dirty="0">
                <a:sym typeface="Century Gothic" panose="020B0502020202020204" pitchFamily="34" charset="0"/>
              </a:rPr>
              <a:t>Climate</a:t>
            </a:r>
          </a:p>
          <a:p>
            <a:pPr marL="251460" lvl="1" indent="-182880" defTabSz="685800">
              <a:spcAft>
                <a:spcPts val="600"/>
              </a:spcAft>
              <a:buFont typeface="Arial" panose="020B0604020202020204" pitchFamily="34" charset="0"/>
              <a:buChar char="•"/>
            </a:pPr>
            <a:r>
              <a:rPr lang="en-US" dirty="0">
                <a:sym typeface="Century Gothic" panose="020B0502020202020204" pitchFamily="34" charset="0"/>
              </a:rPr>
              <a:t>With USTDA and other donors, utilize GIS data to support </a:t>
            </a:r>
            <a:r>
              <a:rPr lang="en-US" b="1" dirty="0">
                <a:sym typeface="Century Gothic" panose="020B0502020202020204" pitchFamily="34" charset="0"/>
              </a:rPr>
              <a:t>climate-resilient</a:t>
            </a:r>
            <a:r>
              <a:rPr lang="en-US" dirty="0">
                <a:sym typeface="Century Gothic" panose="020B0502020202020204" pitchFamily="34" charset="0"/>
              </a:rPr>
              <a:t> investments in on-grid and </a:t>
            </a:r>
            <a:br>
              <a:rPr lang="en-US" dirty="0"/>
            </a:br>
            <a:r>
              <a:rPr lang="en-US" dirty="0">
                <a:sym typeface="Century Gothic" panose="020B0502020202020204" pitchFamily="34" charset="0"/>
              </a:rPr>
              <a:t>off-grid </a:t>
            </a:r>
            <a:r>
              <a:rPr lang="en-US" b="1" dirty="0">
                <a:sym typeface="Century Gothic" panose="020B0502020202020204" pitchFamily="34" charset="0"/>
              </a:rPr>
              <a:t>renewable generation</a:t>
            </a:r>
            <a:r>
              <a:rPr lang="en-US" dirty="0">
                <a:sym typeface="Century Gothic" panose="020B0502020202020204" pitchFamily="34" charset="0"/>
              </a:rPr>
              <a:t>, and in transmission </a:t>
            </a:r>
            <a:br>
              <a:rPr lang="en-US" dirty="0"/>
            </a:br>
            <a:r>
              <a:rPr lang="en-US" dirty="0">
                <a:sym typeface="Century Gothic" panose="020B0502020202020204" pitchFamily="34" charset="0"/>
              </a:rPr>
              <a:t>and distribution </a:t>
            </a:r>
            <a:endParaRPr lang="en-US" dirty="0"/>
          </a:p>
          <a:p>
            <a:pPr marL="0" lvl="1" defTabSz="685800">
              <a:spcAft>
                <a:spcPts val="600"/>
              </a:spcAft>
            </a:pPr>
            <a:r>
              <a:rPr lang="en-US" b="1" dirty="0">
                <a:sym typeface="Century Gothic" panose="020B0502020202020204" pitchFamily="34" charset="0"/>
              </a:rPr>
              <a:t>Inclusion and Gender</a:t>
            </a:r>
          </a:p>
          <a:p>
            <a:pPr marL="252000" lvl="1" indent="-182880" defTabSz="685800">
              <a:spcAft>
                <a:spcPts val="600"/>
              </a:spcAft>
              <a:buFont typeface="Arial" panose="020B0604020202020204" pitchFamily="34" charset="0"/>
              <a:buChar char="•"/>
            </a:pPr>
            <a:r>
              <a:rPr lang="en-US" dirty="0">
                <a:sym typeface="Century Gothic" panose="020B0502020202020204" pitchFamily="34" charset="0"/>
              </a:rPr>
              <a:t>Explore opportunities for </a:t>
            </a:r>
            <a:r>
              <a:rPr lang="en-US" b="1" dirty="0">
                <a:sym typeface="Century Gothic" panose="020B0502020202020204" pitchFamily="34" charset="0"/>
              </a:rPr>
              <a:t>women- and youth-led MSMEs </a:t>
            </a:r>
            <a:r>
              <a:rPr lang="en-US" dirty="0">
                <a:sym typeface="Century Gothic" panose="020B0502020202020204" pitchFamily="34" charset="0"/>
              </a:rPr>
              <a:t>to access finance and complementary investment to enhance </a:t>
            </a:r>
            <a:r>
              <a:rPr lang="en-US" b="1" dirty="0">
                <a:sym typeface="Century Gothic" panose="020B0502020202020204" pitchFamily="34" charset="0"/>
              </a:rPr>
              <a:t>productive use of electricity</a:t>
            </a:r>
          </a:p>
          <a:p>
            <a:pPr marL="252000" lvl="1" indent="-182880" defTabSz="685800">
              <a:spcAft>
                <a:spcPts val="600"/>
              </a:spcAft>
              <a:buFont typeface="Arial" panose="020B0604020202020204" pitchFamily="34" charset="0"/>
              <a:buChar char="•"/>
            </a:pPr>
            <a:r>
              <a:rPr lang="en-US" b="1" dirty="0">
                <a:sym typeface="Century Gothic" panose="020B0502020202020204" pitchFamily="34" charset="0"/>
              </a:rPr>
              <a:t>Increased women’s participation in EDSA</a:t>
            </a:r>
          </a:p>
          <a:p>
            <a:pPr marL="0" lvl="1" defTabSz="685800">
              <a:spcAft>
                <a:spcPts val="600"/>
              </a:spcAft>
            </a:pPr>
            <a:r>
              <a:rPr lang="en-US" b="1" dirty="0">
                <a:solidFill>
                  <a:srgbClr val="002A7E"/>
                </a:solidFill>
                <a:sym typeface="Century Gothic" panose="020B0502020202020204" pitchFamily="34" charset="0"/>
              </a:rPr>
              <a:t>Blended Finance</a:t>
            </a:r>
          </a:p>
          <a:p>
            <a:pPr marL="252000" lvl="1" indent="-182880" defTabSz="685800">
              <a:spcAft>
                <a:spcPts val="600"/>
              </a:spcAft>
              <a:buFont typeface="Arial" panose="020B0604020202020204" pitchFamily="34" charset="0"/>
              <a:buChar char="•"/>
            </a:pPr>
            <a:r>
              <a:rPr lang="en-US" dirty="0">
                <a:sym typeface="Century Gothic" panose="020B0502020202020204" pitchFamily="34" charset="0"/>
              </a:rPr>
              <a:t>With WB, FCDO, EU, Power Africa, Embassy Freetown, possible MCC </a:t>
            </a:r>
            <a:r>
              <a:rPr lang="en-US" b="1" dirty="0">
                <a:solidFill>
                  <a:srgbClr val="002A7E"/>
                </a:solidFill>
                <a:sym typeface="Century Gothic" panose="020B0502020202020204" pitchFamily="34" charset="0"/>
              </a:rPr>
              <a:t>support to GoSL’s initiative </a:t>
            </a:r>
            <a:r>
              <a:rPr lang="en-US" dirty="0">
                <a:sym typeface="Century Gothic" panose="020B0502020202020204" pitchFamily="34" charset="0"/>
              </a:rPr>
              <a:t>to introduce </a:t>
            </a:r>
            <a:r>
              <a:rPr lang="en-US" b="1" dirty="0">
                <a:solidFill>
                  <a:srgbClr val="002A7E"/>
                </a:solidFill>
                <a:sym typeface="Century Gothic" panose="020B0502020202020204" pitchFamily="34" charset="0"/>
              </a:rPr>
              <a:t>private sector participation</a:t>
            </a:r>
            <a:r>
              <a:rPr lang="en-US" b="1" dirty="0">
                <a:sym typeface="Century Gothic" panose="020B0502020202020204" pitchFamily="34" charset="0"/>
              </a:rPr>
              <a:t> </a:t>
            </a:r>
            <a:r>
              <a:rPr lang="en-US" dirty="0">
                <a:sym typeface="Century Gothic" panose="020B0502020202020204" pitchFamily="34" charset="0"/>
              </a:rPr>
              <a:t>to improve </a:t>
            </a:r>
            <a:r>
              <a:rPr lang="en-US" b="1" dirty="0">
                <a:solidFill>
                  <a:srgbClr val="002A7E"/>
                </a:solidFill>
                <a:sym typeface="Century Gothic" panose="020B0502020202020204" pitchFamily="34" charset="0"/>
              </a:rPr>
              <a:t>EDSA</a:t>
            </a:r>
            <a:r>
              <a:rPr lang="en-US" dirty="0">
                <a:sym typeface="Century Gothic" panose="020B0502020202020204" pitchFamily="34" charset="0"/>
              </a:rPr>
              <a:t> performance (distribution utility)</a:t>
            </a:r>
          </a:p>
          <a:p>
            <a:pPr marL="252000" lvl="1" indent="-182880" defTabSz="685800">
              <a:spcAft>
                <a:spcPts val="600"/>
              </a:spcAft>
              <a:buFont typeface="Arial" panose="020B0604020202020204" pitchFamily="34" charset="0"/>
              <a:buChar char="•"/>
            </a:pPr>
            <a:r>
              <a:rPr lang="en-US" dirty="0">
                <a:sym typeface="Century Gothic" panose="020B0502020202020204" pitchFamily="34" charset="0"/>
              </a:rPr>
              <a:t>Across generation and distribution, support policy and institutional reform (PIR) to strengthen the </a:t>
            </a:r>
            <a:r>
              <a:rPr lang="en-US" b="1" dirty="0">
                <a:solidFill>
                  <a:srgbClr val="002A7E"/>
                </a:solidFill>
                <a:sym typeface="Century Gothic" panose="020B0502020202020204" pitchFamily="34" charset="0"/>
              </a:rPr>
              <a:t>enabling environment</a:t>
            </a:r>
            <a:r>
              <a:rPr lang="en-US" b="1" dirty="0">
                <a:sym typeface="Century Gothic" panose="020B0502020202020204" pitchFamily="34" charset="0"/>
              </a:rPr>
              <a:t> </a:t>
            </a:r>
            <a:r>
              <a:rPr lang="en-US" dirty="0">
                <a:sym typeface="Century Gothic" panose="020B0502020202020204" pitchFamily="34" charset="0"/>
              </a:rPr>
              <a:t>for private sector investment in and around MCC compact activities</a:t>
            </a:r>
          </a:p>
        </p:txBody>
      </p:sp>
      <p:pic>
        <p:nvPicPr>
          <p:cNvPr id="61442" name="Picture 2" descr="See the source image">
            <a:extLst>
              <a:ext uri="{FF2B5EF4-FFF2-40B4-BE49-F238E27FC236}">
                <a16:creationId xmlns:a16="http://schemas.microsoft.com/office/drawing/2014/main" id="{272BBBF1-DDA1-4BA9-B969-9F6CC718598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19422" y="1531826"/>
            <a:ext cx="3234476" cy="2425858"/>
          </a:xfrm>
          <a:prstGeom prst="rect">
            <a:avLst/>
          </a:prstGeom>
          <a:ln w="12700">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9A3C5D37-4900-4BFE-8888-B7295E16F643}"/>
              </a:ext>
            </a:extLst>
          </p:cNvPr>
          <p:cNvGrpSpPr/>
          <p:nvPr/>
        </p:nvGrpSpPr>
        <p:grpSpPr>
          <a:xfrm>
            <a:off x="542927" y="4549252"/>
            <a:ext cx="260346" cy="260346"/>
            <a:chOff x="519016" y="2841431"/>
            <a:chExt cx="308168" cy="308169"/>
          </a:xfrm>
        </p:grpSpPr>
        <p:sp>
          <p:nvSpPr>
            <p:cNvPr id="24" name="Oval 23">
              <a:extLst>
                <a:ext uri="{FF2B5EF4-FFF2-40B4-BE49-F238E27FC236}">
                  <a16:creationId xmlns:a16="http://schemas.microsoft.com/office/drawing/2014/main" id="{AE4F427F-1EBD-4D04-876C-9DD88049737C}"/>
                </a:ext>
              </a:extLst>
            </p:cNvPr>
            <p:cNvSpPr/>
            <p:nvPr/>
          </p:nvSpPr>
          <p:spPr>
            <a:xfrm>
              <a:off x="519016" y="2841431"/>
              <a:ext cx="308168" cy="308169"/>
            </a:xfrm>
            <a:prstGeom prst="ellipse">
              <a:avLst/>
            </a:prstGeom>
            <a:solidFill>
              <a:srgbClr val="BC133E"/>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sp>
          <p:nvSpPr>
            <p:cNvPr id="25" name="Oval 24">
              <a:extLst>
                <a:ext uri="{FF2B5EF4-FFF2-40B4-BE49-F238E27FC236}">
                  <a16:creationId xmlns:a16="http://schemas.microsoft.com/office/drawing/2014/main" id="{2A5EAA87-F461-474E-A2F9-B1A40F3D1ED9}"/>
                </a:ext>
              </a:extLst>
            </p:cNvPr>
            <p:cNvSpPr/>
            <p:nvPr/>
          </p:nvSpPr>
          <p:spPr>
            <a:xfrm>
              <a:off x="579798" y="2902213"/>
              <a:ext cx="186605" cy="186606"/>
            </a:xfrm>
            <a:prstGeom prst="ellipse">
              <a:avLst/>
            </a:prstGeom>
            <a:solidFill>
              <a:schemeClr val="bg1"/>
            </a:solidFill>
            <a:ln w="9525" cap="rnd" cmpd="sng" algn="ctr">
              <a:noFill/>
              <a:prstDash val="solid"/>
              <a:round/>
              <a:headEnd type="none" w="med" len="med"/>
              <a:tailEnd type="non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900">
                <a:solidFill>
                  <a:srgbClr val="FFFFFF"/>
                </a:solidFill>
              </a:endParaRPr>
            </a:p>
          </p:txBody>
        </p:sp>
      </p:grpSp>
      <p:cxnSp>
        <p:nvCxnSpPr>
          <p:cNvPr id="26" name="Straight Connector 25">
            <a:extLst>
              <a:ext uri="{FF2B5EF4-FFF2-40B4-BE49-F238E27FC236}">
                <a16:creationId xmlns:a16="http://schemas.microsoft.com/office/drawing/2014/main" id="{F31FFE63-059D-4CC9-B160-9593804DEE10}"/>
              </a:ext>
            </a:extLst>
          </p:cNvPr>
          <p:cNvCxnSpPr>
            <a:cxnSpLocks/>
            <a:stCxn id="20" idx="4"/>
            <a:endCxn id="24" idx="0"/>
          </p:cNvCxnSpPr>
          <p:nvPr/>
        </p:nvCxnSpPr>
        <p:spPr>
          <a:xfrm flipH="1">
            <a:off x="673100" y="3155673"/>
            <a:ext cx="1" cy="1393579"/>
          </a:xfrm>
          <a:prstGeom prst="line">
            <a:avLst/>
          </a:prstGeom>
          <a:ln w="19050">
            <a:solidFill>
              <a:srgbClr val="BC133E"/>
            </a:solidFill>
          </a:ln>
        </p:spPr>
        <p:style>
          <a:lnRef idx="1">
            <a:schemeClr val="accent1"/>
          </a:lnRef>
          <a:fillRef idx="0">
            <a:schemeClr val="accent1"/>
          </a:fillRef>
          <a:effectRef idx="0">
            <a:schemeClr val="accent1"/>
          </a:effectRef>
          <a:fontRef idx="minor">
            <a:schemeClr val="tx1"/>
          </a:fontRef>
        </p:style>
      </p:cxnSp>
      <p:pic>
        <p:nvPicPr>
          <p:cNvPr id="34818" name="Picture 2">
            <a:extLst>
              <a:ext uri="{FF2B5EF4-FFF2-40B4-BE49-F238E27FC236}">
                <a16:creationId xmlns:a16="http://schemas.microsoft.com/office/drawing/2014/main" id="{EE1B49BC-35F8-4F1E-9755-2D8611A79CBF}"/>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143" t="15279"/>
          <a:stretch/>
        </p:blipFill>
        <p:spPr bwMode="auto">
          <a:xfrm>
            <a:off x="8619421" y="3932175"/>
            <a:ext cx="3234476" cy="2158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768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20"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400">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0674" y="101896"/>
            <a:ext cx="11751325" cy="1089528"/>
          </a:xfrm>
        </p:spPr>
        <p:txBody>
          <a:bodyPr vert="horz" lIns="0" tIns="45720" rIns="91440" bIns="45720" anchor="ctr"/>
          <a:lstStyle/>
          <a:p>
            <a:r>
              <a:rPr lang="en-US" sz="2800" dirty="0">
                <a:latin typeface="Century Gothic"/>
              </a:rPr>
              <a:t>Sector: Building on the Threshold Program – continued Sector Roadmap Implementation</a:t>
            </a:r>
            <a:endParaRPr lang="en-US" sz="2800" dirty="0"/>
          </a:p>
        </p:txBody>
      </p:sp>
      <p:sp>
        <p:nvSpPr>
          <p:cNvPr id="46" name="TextBox 45">
            <a:extLst>
              <a:ext uri="{FF2B5EF4-FFF2-40B4-BE49-F238E27FC236}">
                <a16:creationId xmlns:a16="http://schemas.microsoft.com/office/drawing/2014/main" id="{CCF31E59-960C-4E1A-9D28-BA5E4B93C45A}"/>
              </a:ext>
            </a:extLst>
          </p:cNvPr>
          <p:cNvSpPr txBox="1"/>
          <p:nvPr/>
        </p:nvSpPr>
        <p:spPr>
          <a:xfrm>
            <a:off x="1484588" y="1612912"/>
            <a:ext cx="1401870" cy="369332"/>
          </a:xfrm>
          <a:prstGeom prst="rect">
            <a:avLst/>
          </a:prstGeom>
          <a:noFill/>
        </p:spPr>
        <p:txBody>
          <a:bodyPr wrap="square" lIns="0" rtlCol="0">
            <a:spAutoFit/>
          </a:bodyPr>
          <a:lstStyle/>
          <a:p>
            <a:pPr algn="ctr"/>
            <a:r>
              <a:rPr lang="en-US" b="1">
                <a:solidFill>
                  <a:schemeClr val="bg1"/>
                </a:solidFill>
              </a:rPr>
              <a:t>Key Drivers</a:t>
            </a:r>
          </a:p>
        </p:txBody>
      </p:sp>
      <p:pic>
        <p:nvPicPr>
          <p:cNvPr id="48" name="Graphic 47">
            <a:extLst>
              <a:ext uri="{FF2B5EF4-FFF2-40B4-BE49-F238E27FC236}">
                <a16:creationId xmlns:a16="http://schemas.microsoft.com/office/drawing/2014/main" id="{356CA024-EB7A-4F5C-A593-67C18148D7D0}"/>
              </a:ext>
            </a:extLst>
          </p:cNvPr>
          <p:cNvPicPr>
            <a:picLocks noChangeAspect="1"/>
          </p:cNvPicPr>
          <p:nvPr/>
        </p:nvPicPr>
        <p:blipFill rotWithShape="1">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b="18750"/>
          <a:stretch/>
        </p:blipFill>
        <p:spPr>
          <a:xfrm>
            <a:off x="724050" y="1512698"/>
            <a:ext cx="560994" cy="569760"/>
          </a:xfrm>
          <a:prstGeom prst="rect">
            <a:avLst/>
          </a:prstGeom>
        </p:spPr>
      </p:pic>
      <p:pic>
        <p:nvPicPr>
          <p:cNvPr id="49" name="Graphic 48">
            <a:extLst>
              <a:ext uri="{FF2B5EF4-FFF2-40B4-BE49-F238E27FC236}">
                <a16:creationId xmlns:a16="http://schemas.microsoft.com/office/drawing/2014/main" id="{BF36AC1E-EF74-47C9-90E5-92D33DA6C7B2}"/>
              </a:ext>
            </a:extLst>
          </p:cNvPr>
          <p:cNvPicPr>
            <a:picLocks noChangeAspect="1"/>
          </p:cNvPicPr>
          <p:nvPr/>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b="19062"/>
          <a:stretch/>
        </p:blipFill>
        <p:spPr>
          <a:xfrm>
            <a:off x="3929257" y="1512700"/>
            <a:ext cx="563157" cy="569757"/>
          </a:xfrm>
          <a:prstGeom prst="rect">
            <a:avLst/>
          </a:prstGeom>
        </p:spPr>
      </p:pic>
      <p:grpSp>
        <p:nvGrpSpPr>
          <p:cNvPr id="25" name="Group 24">
            <a:extLst>
              <a:ext uri="{FF2B5EF4-FFF2-40B4-BE49-F238E27FC236}">
                <a16:creationId xmlns:a16="http://schemas.microsoft.com/office/drawing/2014/main" id="{69ABC115-20E4-4E83-B6CA-084670205A86}"/>
              </a:ext>
            </a:extLst>
          </p:cNvPr>
          <p:cNvGrpSpPr/>
          <p:nvPr/>
        </p:nvGrpSpPr>
        <p:grpSpPr>
          <a:xfrm>
            <a:off x="7980483" y="1474413"/>
            <a:ext cx="2873427" cy="646331"/>
            <a:chOff x="8422454" y="1447625"/>
            <a:chExt cx="2873427" cy="646331"/>
          </a:xfrm>
        </p:grpSpPr>
        <p:sp>
          <p:nvSpPr>
            <p:cNvPr id="45" name="TextBox 44">
              <a:extLst>
                <a:ext uri="{FF2B5EF4-FFF2-40B4-BE49-F238E27FC236}">
                  <a16:creationId xmlns:a16="http://schemas.microsoft.com/office/drawing/2014/main" id="{7261F405-5F7C-43FE-9A42-CABE92E80E55}"/>
                </a:ext>
              </a:extLst>
            </p:cNvPr>
            <p:cNvSpPr txBox="1"/>
            <p:nvPr/>
          </p:nvSpPr>
          <p:spPr>
            <a:xfrm>
              <a:off x="8557456" y="1447625"/>
              <a:ext cx="2738425" cy="646331"/>
            </a:xfrm>
            <a:prstGeom prst="rect">
              <a:avLst/>
            </a:prstGeom>
            <a:noFill/>
          </p:spPr>
          <p:txBody>
            <a:bodyPr wrap="square" lIns="0" tIns="45720" rIns="91440" bIns="45720" rtlCol="0" anchor="t">
              <a:spAutoFit/>
            </a:bodyPr>
            <a:lstStyle/>
            <a:p>
              <a:pPr algn="ctr"/>
              <a:r>
                <a:rPr lang="en-US" b="1">
                  <a:solidFill>
                    <a:schemeClr val="bg1"/>
                  </a:solidFill>
                </a:rPr>
                <a:t>Compact </a:t>
              </a:r>
              <a:br>
                <a:rPr lang="en-US" b="1"/>
              </a:br>
              <a:r>
                <a:rPr lang="en-US" b="1">
                  <a:solidFill>
                    <a:schemeClr val="bg1"/>
                  </a:solidFill>
                </a:rPr>
                <a:t>Opportunities</a:t>
              </a:r>
            </a:p>
          </p:txBody>
        </p:sp>
        <p:pic>
          <p:nvPicPr>
            <p:cNvPr id="50" name="Graphic 49" descr="Electric Tower with solid fill">
              <a:extLst>
                <a:ext uri="{FF2B5EF4-FFF2-40B4-BE49-F238E27FC236}">
                  <a16:creationId xmlns:a16="http://schemas.microsoft.com/office/drawing/2014/main" id="{0C2344EE-9AC4-4DD5-8625-82CCE470D5A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422454" y="1495742"/>
              <a:ext cx="550097" cy="550097"/>
            </a:xfrm>
            <a:prstGeom prst="rect">
              <a:avLst/>
            </a:prstGeom>
          </p:spPr>
        </p:pic>
      </p:grpSp>
      <p:sp>
        <p:nvSpPr>
          <p:cNvPr id="47" name="TextBox 46">
            <a:extLst>
              <a:ext uri="{FF2B5EF4-FFF2-40B4-BE49-F238E27FC236}">
                <a16:creationId xmlns:a16="http://schemas.microsoft.com/office/drawing/2014/main" id="{BE9F7561-FEC5-4030-830E-A969D5564E00}"/>
              </a:ext>
            </a:extLst>
          </p:cNvPr>
          <p:cNvSpPr txBox="1"/>
          <p:nvPr/>
        </p:nvSpPr>
        <p:spPr>
          <a:xfrm>
            <a:off x="4079589" y="1474413"/>
            <a:ext cx="2410011" cy="646331"/>
          </a:xfrm>
          <a:prstGeom prst="rect">
            <a:avLst/>
          </a:prstGeom>
          <a:noFill/>
        </p:spPr>
        <p:txBody>
          <a:bodyPr wrap="square" lIns="0" rtlCol="0">
            <a:spAutoFit/>
          </a:bodyPr>
          <a:lstStyle/>
          <a:p>
            <a:pPr algn="ctr"/>
            <a:r>
              <a:rPr lang="en-US" b="1">
                <a:solidFill>
                  <a:schemeClr val="bg1"/>
                </a:solidFill>
              </a:rPr>
              <a:t>Strategic </a:t>
            </a:r>
            <a:br>
              <a:rPr lang="en-US" b="1">
                <a:solidFill>
                  <a:schemeClr val="bg1"/>
                </a:solidFill>
              </a:rPr>
            </a:br>
            <a:r>
              <a:rPr lang="en-US" b="1">
                <a:solidFill>
                  <a:schemeClr val="bg1"/>
                </a:solidFill>
              </a:rPr>
              <a:t>Approach</a:t>
            </a:r>
          </a:p>
        </p:txBody>
      </p:sp>
      <p:sp>
        <p:nvSpPr>
          <p:cNvPr id="4" name="TextBox 3">
            <a:extLst>
              <a:ext uri="{FF2B5EF4-FFF2-40B4-BE49-F238E27FC236}">
                <a16:creationId xmlns:a16="http://schemas.microsoft.com/office/drawing/2014/main" id="{C2D893B5-0B74-CCFC-CF7B-BBBCB2FD8B80}"/>
              </a:ext>
            </a:extLst>
          </p:cNvPr>
          <p:cNvSpPr txBox="1"/>
          <p:nvPr/>
        </p:nvSpPr>
        <p:spPr>
          <a:xfrm>
            <a:off x="663616" y="1579945"/>
            <a:ext cx="11289173" cy="5127045"/>
          </a:xfrm>
          <a:prstGeom prst="rect">
            <a:avLst/>
          </a:prstGeom>
          <a:noFill/>
        </p:spPr>
        <p:txBody>
          <a:bodyPr rot="0" spcFirstLastPara="0" vertOverflow="overflow" horzOverflow="overflow" vert="horz" wrap="square" lIns="0" tIns="45720" rIns="91440" bIns="45720" numCol="1" spcCol="0" rtlCol="0" fromWordArt="0" anchor="t" anchorCtr="0" forceAA="0" compatLnSpc="1">
            <a:prstTxWarp prst="textNoShape">
              <a:avLst/>
            </a:prstTxWarp>
            <a:spAutoFit/>
          </a:bodyPr>
          <a:lstStyle/>
          <a:p>
            <a:pPr marL="285750" indent="-285750">
              <a:spcAft>
                <a:spcPts val="600"/>
              </a:spcAft>
              <a:buFont typeface="Arial"/>
              <a:buChar char="•"/>
            </a:pPr>
            <a:r>
              <a:rPr lang="en-US" b="1" dirty="0">
                <a:ea typeface="+mn-lt"/>
                <a:cs typeface="+mn-lt"/>
              </a:rPr>
              <a:t>The Electricity Sector Reform Roadmap (2017-2030) identified sector priorities in the short, medium, and long-term needed to further mature electricity service and access</a:t>
            </a:r>
            <a:endParaRPr lang="en-US"/>
          </a:p>
          <a:p>
            <a:pPr marL="285750" indent="-285750">
              <a:spcAft>
                <a:spcPts val="500"/>
              </a:spcAft>
              <a:buFont typeface="Arial"/>
              <a:buChar char="•"/>
            </a:pPr>
            <a:r>
              <a:rPr lang="en-US" b="1" dirty="0">
                <a:ea typeface="+mn-lt"/>
                <a:cs typeface="+mn-lt"/>
              </a:rPr>
              <a:t>Key themes:</a:t>
            </a:r>
            <a:endParaRPr lang="en-US" dirty="0">
              <a:ea typeface="+mn-lt"/>
              <a:cs typeface="+mn-lt"/>
            </a:endParaRPr>
          </a:p>
          <a:p>
            <a:pPr marL="742950" lvl="1" indent="-285750">
              <a:spcAft>
                <a:spcPts val="400"/>
              </a:spcAft>
              <a:buFont typeface="Arial"/>
              <a:buChar char="•"/>
            </a:pPr>
            <a:r>
              <a:rPr lang="en-US" dirty="0">
                <a:ea typeface="+mn-lt"/>
                <a:cs typeface="+mn-lt"/>
              </a:rPr>
              <a:t>Lack of centralized long-term planning created a difficult investment environment</a:t>
            </a:r>
          </a:p>
          <a:p>
            <a:pPr marL="742950" lvl="1" indent="-285750">
              <a:spcAft>
                <a:spcPts val="400"/>
              </a:spcAft>
              <a:buFont typeface="Arial"/>
              <a:buChar char="•"/>
            </a:pPr>
            <a:r>
              <a:rPr lang="en-US" dirty="0">
                <a:ea typeface="+mn-lt"/>
                <a:cs typeface="+mn-lt"/>
              </a:rPr>
              <a:t>Needed stronger coordination among utilities, regulator, and Ministry of Energy</a:t>
            </a:r>
          </a:p>
          <a:p>
            <a:pPr marL="742950" lvl="1" indent="-285750">
              <a:spcAft>
                <a:spcPts val="400"/>
              </a:spcAft>
              <a:buFont typeface="Arial"/>
              <a:buChar char="•"/>
            </a:pPr>
            <a:r>
              <a:rPr lang="en-US" dirty="0">
                <a:ea typeface="+mn-lt"/>
                <a:cs typeface="+mn-lt"/>
              </a:rPr>
              <a:t>Tariff structure was reinforcing financial losses and perpetuating poor quality service</a:t>
            </a:r>
            <a:endParaRPr lang="en-US" dirty="0"/>
          </a:p>
          <a:p>
            <a:pPr marL="285750" indent="-285750">
              <a:spcAft>
                <a:spcPts val="400"/>
              </a:spcAft>
              <a:buFont typeface="Arial"/>
              <a:buChar char="•"/>
            </a:pPr>
            <a:endParaRPr lang="en-US" sz="800" b="1" dirty="0">
              <a:ea typeface="+mn-lt"/>
              <a:cs typeface="+mn-lt"/>
            </a:endParaRPr>
          </a:p>
          <a:p>
            <a:pPr marL="285750" indent="-285750">
              <a:spcAft>
                <a:spcPts val="400"/>
              </a:spcAft>
              <a:buFont typeface="Arial"/>
              <a:buChar char="•"/>
            </a:pPr>
            <a:r>
              <a:rPr lang="en-US" b="1" dirty="0">
                <a:ea typeface="+mn-lt"/>
                <a:cs typeface="+mn-lt"/>
              </a:rPr>
              <a:t>A cross-agency Steering Committee was formed to execute the Roadmap Action Plan</a:t>
            </a:r>
            <a:endParaRPr lang="en-US" b="1" dirty="0">
              <a:latin typeface="Century Gothic"/>
            </a:endParaRPr>
          </a:p>
          <a:p>
            <a:pPr marL="742950" lvl="1" indent="-285750">
              <a:spcAft>
                <a:spcPts val="400"/>
              </a:spcAft>
              <a:buFont typeface="Arial"/>
              <a:buChar char="•"/>
            </a:pPr>
            <a:r>
              <a:rPr lang="en-US" dirty="0">
                <a:latin typeface="Century Gothic"/>
              </a:rPr>
              <a:t>Bolster strategic sector planning </a:t>
            </a:r>
            <a:endParaRPr lang="en-US" dirty="0"/>
          </a:p>
          <a:p>
            <a:pPr marL="742950" lvl="1" indent="-285750">
              <a:spcAft>
                <a:spcPts val="400"/>
              </a:spcAft>
              <a:buFont typeface="Arial"/>
              <a:buChar char="•"/>
            </a:pPr>
            <a:r>
              <a:rPr lang="en-US" dirty="0">
                <a:latin typeface="Century Gothic"/>
              </a:rPr>
              <a:t>Improved performance of distribution utility, EDSA: possible private sector participation </a:t>
            </a:r>
            <a:endParaRPr lang="en-US" dirty="0">
              <a:latin typeface="Century Gothic"/>
              <a:cs typeface="Calibri"/>
            </a:endParaRPr>
          </a:p>
          <a:p>
            <a:pPr marL="742950" lvl="1" indent="-285750">
              <a:spcAft>
                <a:spcPts val="400"/>
              </a:spcAft>
              <a:buFont typeface="Arial"/>
              <a:buChar char="•"/>
            </a:pPr>
            <a:r>
              <a:rPr lang="en-US" dirty="0">
                <a:latin typeface="Century Gothic"/>
              </a:rPr>
              <a:t>Expanding transmission system and strengthening operations and interoperability</a:t>
            </a:r>
            <a:endParaRPr lang="en-US" dirty="0">
              <a:latin typeface="Century Gothic"/>
              <a:cs typeface="Calibri"/>
            </a:endParaRPr>
          </a:p>
          <a:p>
            <a:pPr marL="742950" lvl="1" indent="-285750">
              <a:spcAft>
                <a:spcPts val="400"/>
              </a:spcAft>
              <a:buFont typeface="Arial"/>
              <a:buChar char="•"/>
            </a:pPr>
            <a:r>
              <a:rPr lang="en-US" dirty="0">
                <a:latin typeface="Century Gothic"/>
              </a:rPr>
              <a:t>Financial sustainability and increased investment</a:t>
            </a:r>
            <a:endParaRPr lang="en-US" dirty="0">
              <a:latin typeface="Century Gothic"/>
              <a:cs typeface="Calibri"/>
            </a:endParaRPr>
          </a:p>
          <a:p>
            <a:pPr marL="1200150" lvl="2" indent="-285750">
              <a:spcAft>
                <a:spcPts val="400"/>
              </a:spcAft>
              <a:buFont typeface="Arial"/>
              <a:buChar char="•"/>
            </a:pPr>
            <a:r>
              <a:rPr lang="en-US" dirty="0">
                <a:latin typeface="Century Gothic"/>
              </a:rPr>
              <a:t>Collections account and cash waterfall payment arrangements</a:t>
            </a:r>
            <a:endParaRPr lang="en-US" dirty="0">
              <a:latin typeface="Century Gothic"/>
              <a:cs typeface="Calibri"/>
            </a:endParaRPr>
          </a:p>
          <a:p>
            <a:pPr marL="1200150" lvl="2" indent="-285750">
              <a:spcAft>
                <a:spcPts val="400"/>
              </a:spcAft>
              <a:buFont typeface="Arial"/>
              <a:buChar char="•"/>
            </a:pPr>
            <a:r>
              <a:rPr lang="en-US" dirty="0">
                <a:latin typeface="Century Gothic"/>
              </a:rPr>
              <a:t>Tariff reform</a:t>
            </a:r>
            <a:endParaRPr lang="en-US" dirty="0">
              <a:latin typeface="Century Gothic"/>
              <a:cs typeface="Calibri"/>
            </a:endParaRPr>
          </a:p>
          <a:p>
            <a:pPr marL="1200150" lvl="2" indent="-285750">
              <a:spcAft>
                <a:spcPts val="400"/>
              </a:spcAft>
              <a:buFont typeface="Arial"/>
              <a:buChar char="•"/>
            </a:pPr>
            <a:r>
              <a:rPr lang="en-US" dirty="0">
                <a:latin typeface="Century Gothic"/>
              </a:rPr>
              <a:t>Secure additional, lower cost supply </a:t>
            </a:r>
          </a:p>
          <a:p>
            <a:pPr marL="742950" lvl="1" indent="-285750">
              <a:spcAft>
                <a:spcPts val="400"/>
              </a:spcAft>
              <a:buFont typeface="Arial"/>
              <a:buChar char="•"/>
            </a:pPr>
            <a:r>
              <a:rPr lang="en-US" dirty="0">
                <a:latin typeface="Century Gothic"/>
                <a:cs typeface="Calibri"/>
              </a:rPr>
              <a:t>Strengthen sector regulator, EWRC</a:t>
            </a:r>
          </a:p>
        </p:txBody>
      </p:sp>
    </p:spTree>
    <p:extLst>
      <p:ext uri="{BB962C8B-B14F-4D97-AF65-F5344CB8AC3E}">
        <p14:creationId xmlns:p14="http://schemas.microsoft.com/office/powerpoint/2010/main" val="268302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44"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3" name="Rectangle: Rounded Corners 52">
            <a:extLst>
              <a:ext uri="{FF2B5EF4-FFF2-40B4-BE49-F238E27FC236}">
                <a16:creationId xmlns:a16="http://schemas.microsoft.com/office/drawing/2014/main" id="{E70AE9F4-80E5-4305-8011-A35ED6447D18}"/>
              </a:ext>
            </a:extLst>
          </p:cNvPr>
          <p:cNvSpPr/>
          <p:nvPr/>
        </p:nvSpPr>
        <p:spPr>
          <a:xfrm>
            <a:off x="7083070" y="1438521"/>
            <a:ext cx="4668252" cy="4671015"/>
          </a:xfrm>
          <a:prstGeom prst="rect">
            <a:avLst/>
          </a:prstGeom>
          <a:solidFill>
            <a:schemeClr val="bg1"/>
          </a:solidFill>
          <a:ln w="190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52" name="Rectangle: Rounded Corners 51">
            <a:extLst>
              <a:ext uri="{FF2B5EF4-FFF2-40B4-BE49-F238E27FC236}">
                <a16:creationId xmlns:a16="http://schemas.microsoft.com/office/drawing/2014/main" id="{FFB2CBFC-D511-48EB-97A9-42A4F76B0CD8}"/>
              </a:ext>
            </a:extLst>
          </p:cNvPr>
          <p:cNvSpPr/>
          <p:nvPr/>
        </p:nvSpPr>
        <p:spPr>
          <a:xfrm>
            <a:off x="440674" y="1438521"/>
            <a:ext cx="3045446" cy="4671015"/>
          </a:xfrm>
          <a:prstGeom prst="rect">
            <a:avLst/>
          </a:prstGeom>
          <a:solidFill>
            <a:schemeClr val="bg1"/>
          </a:solidFill>
          <a:ln w="190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6" name="Rectangle: Top Corners Rounded 35">
            <a:extLst>
              <a:ext uri="{FF2B5EF4-FFF2-40B4-BE49-F238E27FC236}">
                <a16:creationId xmlns:a16="http://schemas.microsoft.com/office/drawing/2014/main" id="{FE4659C0-CD27-40F7-9401-AC9D51E8D440}"/>
              </a:ext>
            </a:extLst>
          </p:cNvPr>
          <p:cNvSpPr/>
          <p:nvPr/>
        </p:nvSpPr>
        <p:spPr>
          <a:xfrm flipV="1">
            <a:off x="553337" y="1438141"/>
            <a:ext cx="2820120" cy="718875"/>
          </a:xfrm>
          <a:prstGeom prst="round2SameRect">
            <a:avLst>
              <a:gd name="adj1" fmla="val 26762"/>
              <a:gd name="adj2" fmla="val 0"/>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endParaRPr lang="en-US" b="1"/>
          </a:p>
        </p:txBody>
      </p:sp>
      <p:sp>
        <p:nvSpPr>
          <p:cNvPr id="31" name="Rectangle: Rounded Corners 30">
            <a:extLst>
              <a:ext uri="{FF2B5EF4-FFF2-40B4-BE49-F238E27FC236}">
                <a16:creationId xmlns:a16="http://schemas.microsoft.com/office/drawing/2014/main" id="{2FDE1D19-4904-4CA8-BD07-B31FF4621BBD}"/>
              </a:ext>
            </a:extLst>
          </p:cNvPr>
          <p:cNvSpPr/>
          <p:nvPr/>
        </p:nvSpPr>
        <p:spPr>
          <a:xfrm>
            <a:off x="3625793" y="1438145"/>
            <a:ext cx="3317603" cy="4657827"/>
          </a:xfrm>
          <a:prstGeom prst="rect">
            <a:avLst/>
          </a:prstGeom>
          <a:solidFill>
            <a:schemeClr val="bg1"/>
          </a:solidFill>
          <a:ln w="190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37" name="Rectangle: Top Corners Rounded 36">
            <a:extLst>
              <a:ext uri="{FF2B5EF4-FFF2-40B4-BE49-F238E27FC236}">
                <a16:creationId xmlns:a16="http://schemas.microsoft.com/office/drawing/2014/main" id="{999D60DF-2BD6-4505-A5BD-8DC6CD6C902C}"/>
              </a:ext>
            </a:extLst>
          </p:cNvPr>
          <p:cNvSpPr/>
          <p:nvPr/>
        </p:nvSpPr>
        <p:spPr>
          <a:xfrm flipV="1">
            <a:off x="3748319" y="1438141"/>
            <a:ext cx="3072550" cy="718875"/>
          </a:xfrm>
          <a:prstGeom prst="round2SameRect">
            <a:avLst>
              <a:gd name="adj1" fmla="val 26762"/>
              <a:gd name="adj2" fmla="val 0"/>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endParaRPr lang="en-US" b="1"/>
          </a:p>
        </p:txBody>
      </p:sp>
      <p:sp>
        <p:nvSpPr>
          <p:cNvPr id="38" name="Rectangle: Top Corners Rounded 37">
            <a:extLst>
              <a:ext uri="{FF2B5EF4-FFF2-40B4-BE49-F238E27FC236}">
                <a16:creationId xmlns:a16="http://schemas.microsoft.com/office/drawing/2014/main" id="{1D0CB6CF-224D-437A-9AFF-9E258D2A0186}"/>
              </a:ext>
            </a:extLst>
          </p:cNvPr>
          <p:cNvSpPr/>
          <p:nvPr/>
        </p:nvSpPr>
        <p:spPr>
          <a:xfrm flipV="1">
            <a:off x="7255767" y="1438141"/>
            <a:ext cx="4322859" cy="718875"/>
          </a:xfrm>
          <a:prstGeom prst="round2SameRect">
            <a:avLst>
              <a:gd name="adj1" fmla="val 26762"/>
              <a:gd name="adj2" fmla="val 0"/>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endParaRPr lang="en-US" b="1"/>
          </a:p>
        </p:txBody>
      </p:sp>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400">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0674" y="101896"/>
            <a:ext cx="11751325" cy="1089528"/>
          </a:xfrm>
        </p:spPr>
        <p:txBody>
          <a:bodyPr vert="horz" lIns="0" tIns="45720" rIns="91440" bIns="45720" anchor="ctr"/>
          <a:lstStyle/>
          <a:p>
            <a:r>
              <a:rPr lang="en-US" sz="2800"/>
              <a:t>Sector: Insufficient availability of affordable and reliable electricity to satisfy demand among households, businesses, and institutions</a:t>
            </a:r>
          </a:p>
        </p:txBody>
      </p:sp>
      <p:grpSp>
        <p:nvGrpSpPr>
          <p:cNvPr id="39" name="Group 38">
            <a:extLst>
              <a:ext uri="{FF2B5EF4-FFF2-40B4-BE49-F238E27FC236}">
                <a16:creationId xmlns:a16="http://schemas.microsoft.com/office/drawing/2014/main" id="{BFD5D362-24FD-4AA1-AD4D-43FAE0AB9B0A}"/>
              </a:ext>
            </a:extLst>
          </p:cNvPr>
          <p:cNvGrpSpPr/>
          <p:nvPr/>
        </p:nvGrpSpPr>
        <p:grpSpPr>
          <a:xfrm>
            <a:off x="3277850" y="3495920"/>
            <a:ext cx="556214" cy="556216"/>
            <a:chOff x="3198539" y="3587098"/>
            <a:chExt cx="961307" cy="961308"/>
          </a:xfrm>
        </p:grpSpPr>
        <p:sp>
          <p:nvSpPr>
            <p:cNvPr id="40" name="Oval 39">
              <a:extLst>
                <a:ext uri="{FF2B5EF4-FFF2-40B4-BE49-F238E27FC236}">
                  <a16:creationId xmlns:a16="http://schemas.microsoft.com/office/drawing/2014/main" id="{DC1846BF-2ECC-40A1-A7FB-7D2AAE4131D6}"/>
                </a:ext>
              </a:extLst>
            </p:cNvPr>
            <p:cNvSpPr/>
            <p:nvPr/>
          </p:nvSpPr>
          <p:spPr>
            <a:xfrm>
              <a:off x="3198539" y="3587098"/>
              <a:ext cx="961307" cy="961308"/>
            </a:xfrm>
            <a:prstGeom prst="ellipse">
              <a:avLst/>
            </a:prstGeom>
            <a:solidFill>
              <a:srgbClr val="002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Chevron 40">
              <a:extLst>
                <a:ext uri="{FF2B5EF4-FFF2-40B4-BE49-F238E27FC236}">
                  <a16:creationId xmlns:a16="http://schemas.microsoft.com/office/drawing/2014/main" id="{F46FAF72-8027-4831-B151-78B5AD2FB356}"/>
                </a:ext>
              </a:extLst>
            </p:cNvPr>
            <p:cNvSpPr/>
            <p:nvPr/>
          </p:nvSpPr>
          <p:spPr>
            <a:xfrm>
              <a:off x="3494897" y="3859642"/>
              <a:ext cx="416220" cy="4162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2" name="Group 41">
            <a:extLst>
              <a:ext uri="{FF2B5EF4-FFF2-40B4-BE49-F238E27FC236}">
                <a16:creationId xmlns:a16="http://schemas.microsoft.com/office/drawing/2014/main" id="{3646267C-6634-480D-8522-AD473F8D9060}"/>
              </a:ext>
            </a:extLst>
          </p:cNvPr>
          <p:cNvGrpSpPr/>
          <p:nvPr/>
        </p:nvGrpSpPr>
        <p:grpSpPr>
          <a:xfrm>
            <a:off x="6737960" y="3495920"/>
            <a:ext cx="556214" cy="556216"/>
            <a:chOff x="3198539" y="3587098"/>
            <a:chExt cx="961307" cy="961308"/>
          </a:xfrm>
        </p:grpSpPr>
        <p:sp>
          <p:nvSpPr>
            <p:cNvPr id="43" name="Oval 42">
              <a:extLst>
                <a:ext uri="{FF2B5EF4-FFF2-40B4-BE49-F238E27FC236}">
                  <a16:creationId xmlns:a16="http://schemas.microsoft.com/office/drawing/2014/main" id="{12559555-22C9-4889-A118-D66A7E0DD0C7}"/>
                </a:ext>
              </a:extLst>
            </p:cNvPr>
            <p:cNvSpPr/>
            <p:nvPr/>
          </p:nvSpPr>
          <p:spPr>
            <a:xfrm>
              <a:off x="3198539" y="3587098"/>
              <a:ext cx="961307" cy="961308"/>
            </a:xfrm>
            <a:prstGeom prst="ellipse">
              <a:avLst/>
            </a:prstGeom>
            <a:solidFill>
              <a:srgbClr val="002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Chevron 43">
              <a:extLst>
                <a:ext uri="{FF2B5EF4-FFF2-40B4-BE49-F238E27FC236}">
                  <a16:creationId xmlns:a16="http://schemas.microsoft.com/office/drawing/2014/main" id="{32C1A8D2-F1B9-4EE1-886D-F2CFA6D38703}"/>
                </a:ext>
              </a:extLst>
            </p:cNvPr>
            <p:cNvSpPr/>
            <p:nvPr/>
          </p:nvSpPr>
          <p:spPr>
            <a:xfrm>
              <a:off x="3494897" y="3859642"/>
              <a:ext cx="416220" cy="4162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6" name="TextBox 45">
            <a:extLst>
              <a:ext uri="{FF2B5EF4-FFF2-40B4-BE49-F238E27FC236}">
                <a16:creationId xmlns:a16="http://schemas.microsoft.com/office/drawing/2014/main" id="{CCF31E59-960C-4E1A-9D28-BA5E4B93C45A}"/>
              </a:ext>
            </a:extLst>
          </p:cNvPr>
          <p:cNvSpPr txBox="1"/>
          <p:nvPr/>
        </p:nvSpPr>
        <p:spPr>
          <a:xfrm>
            <a:off x="1484588" y="1612912"/>
            <a:ext cx="1401870" cy="369332"/>
          </a:xfrm>
          <a:prstGeom prst="rect">
            <a:avLst/>
          </a:prstGeom>
          <a:noFill/>
        </p:spPr>
        <p:txBody>
          <a:bodyPr wrap="square" lIns="0" rtlCol="0">
            <a:spAutoFit/>
          </a:bodyPr>
          <a:lstStyle/>
          <a:p>
            <a:pPr algn="ctr"/>
            <a:r>
              <a:rPr lang="en-US" b="1">
                <a:solidFill>
                  <a:schemeClr val="bg1"/>
                </a:solidFill>
              </a:rPr>
              <a:t>Key Drivers</a:t>
            </a:r>
          </a:p>
        </p:txBody>
      </p:sp>
      <p:pic>
        <p:nvPicPr>
          <p:cNvPr id="48" name="Graphic 47">
            <a:extLst>
              <a:ext uri="{FF2B5EF4-FFF2-40B4-BE49-F238E27FC236}">
                <a16:creationId xmlns:a16="http://schemas.microsoft.com/office/drawing/2014/main" id="{356CA024-EB7A-4F5C-A593-67C18148D7D0}"/>
              </a:ext>
            </a:extLst>
          </p:cNvPr>
          <p:cNvPicPr>
            <a:picLocks noChangeAspect="1"/>
          </p:cNvPicPr>
          <p:nvPr/>
        </p:nvPicPr>
        <p:blipFill rotWithShape="1">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b="18750"/>
          <a:stretch/>
        </p:blipFill>
        <p:spPr>
          <a:xfrm>
            <a:off x="724050" y="1512698"/>
            <a:ext cx="560994" cy="569760"/>
          </a:xfrm>
          <a:prstGeom prst="rect">
            <a:avLst/>
          </a:prstGeom>
        </p:spPr>
      </p:pic>
      <p:pic>
        <p:nvPicPr>
          <p:cNvPr id="49" name="Graphic 48">
            <a:extLst>
              <a:ext uri="{FF2B5EF4-FFF2-40B4-BE49-F238E27FC236}">
                <a16:creationId xmlns:a16="http://schemas.microsoft.com/office/drawing/2014/main" id="{BF36AC1E-EF74-47C9-90E5-92D33DA6C7B2}"/>
              </a:ext>
            </a:extLst>
          </p:cNvPr>
          <p:cNvPicPr>
            <a:picLocks noChangeAspect="1"/>
          </p:cNvPicPr>
          <p:nvPr/>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b="19062"/>
          <a:stretch/>
        </p:blipFill>
        <p:spPr>
          <a:xfrm>
            <a:off x="3929257" y="1512700"/>
            <a:ext cx="563157" cy="569757"/>
          </a:xfrm>
          <a:prstGeom prst="rect">
            <a:avLst/>
          </a:prstGeom>
        </p:spPr>
      </p:pic>
      <p:grpSp>
        <p:nvGrpSpPr>
          <p:cNvPr id="25" name="Group 24">
            <a:extLst>
              <a:ext uri="{FF2B5EF4-FFF2-40B4-BE49-F238E27FC236}">
                <a16:creationId xmlns:a16="http://schemas.microsoft.com/office/drawing/2014/main" id="{69ABC115-20E4-4E83-B6CA-084670205A86}"/>
              </a:ext>
            </a:extLst>
          </p:cNvPr>
          <p:cNvGrpSpPr/>
          <p:nvPr/>
        </p:nvGrpSpPr>
        <p:grpSpPr>
          <a:xfrm>
            <a:off x="7980483" y="1474413"/>
            <a:ext cx="2873427" cy="646331"/>
            <a:chOff x="8422454" y="1447625"/>
            <a:chExt cx="2873427" cy="646331"/>
          </a:xfrm>
        </p:grpSpPr>
        <p:sp>
          <p:nvSpPr>
            <p:cNvPr id="45" name="TextBox 44">
              <a:extLst>
                <a:ext uri="{FF2B5EF4-FFF2-40B4-BE49-F238E27FC236}">
                  <a16:creationId xmlns:a16="http://schemas.microsoft.com/office/drawing/2014/main" id="{7261F405-5F7C-43FE-9A42-CABE92E80E55}"/>
                </a:ext>
              </a:extLst>
            </p:cNvPr>
            <p:cNvSpPr txBox="1"/>
            <p:nvPr/>
          </p:nvSpPr>
          <p:spPr>
            <a:xfrm>
              <a:off x="8557456" y="1447625"/>
              <a:ext cx="2738425" cy="646331"/>
            </a:xfrm>
            <a:prstGeom prst="rect">
              <a:avLst/>
            </a:prstGeom>
            <a:noFill/>
          </p:spPr>
          <p:txBody>
            <a:bodyPr wrap="square" lIns="0" tIns="45720" rIns="91440" bIns="45720" rtlCol="0" anchor="t">
              <a:spAutoFit/>
            </a:bodyPr>
            <a:lstStyle/>
            <a:p>
              <a:pPr algn="ctr"/>
              <a:r>
                <a:rPr lang="en-US" b="1">
                  <a:solidFill>
                    <a:schemeClr val="bg1"/>
                  </a:solidFill>
                </a:rPr>
                <a:t>Compact </a:t>
              </a:r>
              <a:br>
                <a:rPr lang="en-US" b="1"/>
              </a:br>
              <a:r>
                <a:rPr lang="en-US" b="1">
                  <a:solidFill>
                    <a:schemeClr val="bg1"/>
                  </a:solidFill>
                </a:rPr>
                <a:t>Opportunities</a:t>
              </a:r>
            </a:p>
          </p:txBody>
        </p:sp>
        <p:pic>
          <p:nvPicPr>
            <p:cNvPr id="50" name="Graphic 49" descr="Electric Tower with solid fill">
              <a:extLst>
                <a:ext uri="{FF2B5EF4-FFF2-40B4-BE49-F238E27FC236}">
                  <a16:creationId xmlns:a16="http://schemas.microsoft.com/office/drawing/2014/main" id="{0C2344EE-9AC4-4DD5-8625-82CCE470D5A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422454" y="1495742"/>
              <a:ext cx="550097" cy="550097"/>
            </a:xfrm>
            <a:prstGeom prst="rect">
              <a:avLst/>
            </a:prstGeom>
          </p:spPr>
        </p:pic>
      </p:grpSp>
      <p:sp>
        <p:nvSpPr>
          <p:cNvPr id="51" name="TextBox 50">
            <a:extLst>
              <a:ext uri="{FF2B5EF4-FFF2-40B4-BE49-F238E27FC236}">
                <a16:creationId xmlns:a16="http://schemas.microsoft.com/office/drawing/2014/main" id="{8EA5BFBE-A67C-48CB-A794-F1CEECCFE42A}"/>
              </a:ext>
            </a:extLst>
          </p:cNvPr>
          <p:cNvSpPr txBox="1">
            <a:spLocks noChangeAspect="1"/>
          </p:cNvSpPr>
          <p:nvPr/>
        </p:nvSpPr>
        <p:spPr>
          <a:xfrm>
            <a:off x="553066" y="2241025"/>
            <a:ext cx="2820663" cy="3108543"/>
          </a:xfrm>
          <a:prstGeom prst="rect">
            <a:avLst/>
          </a:prstGeom>
          <a:noFill/>
        </p:spPr>
        <p:txBody>
          <a:bodyPr wrap="square" lIns="91440" tIns="45720" rIns="91440" bIns="45720" rtlCol="0" anchor="t">
            <a:spAutoFit/>
          </a:bodyPr>
          <a:lstStyle/>
          <a:p>
            <a:pPr marL="251460" lvl="1" indent="-182880" defTabSz="685800">
              <a:spcAft>
                <a:spcPts val="600"/>
              </a:spcAft>
              <a:buFont typeface="Arial" panose="020B0604020202020204" pitchFamily="34" charset="0"/>
              <a:buChar char="•"/>
            </a:pPr>
            <a:r>
              <a:rPr lang="en-US" sz="1600">
                <a:sym typeface="Century Gothic" panose="020B0502020202020204" pitchFamily="34" charset="0"/>
              </a:rPr>
              <a:t>Insufficient and unreliable </a:t>
            </a:r>
            <a:br>
              <a:rPr lang="en-US" sz="1600"/>
            </a:br>
            <a:r>
              <a:rPr lang="en-US" sz="1600">
                <a:sym typeface="Century Gothic" panose="020B0502020202020204" pitchFamily="34" charset="0"/>
              </a:rPr>
              <a:t>power supply</a:t>
            </a:r>
            <a:endParaRPr lang="en-US"/>
          </a:p>
          <a:p>
            <a:pPr marL="251460" lvl="1" indent="-182880" defTabSz="685800">
              <a:spcAft>
                <a:spcPts val="600"/>
              </a:spcAft>
              <a:buFont typeface="Arial" panose="020B0604020202020204" pitchFamily="34" charset="0"/>
              <a:buChar char="•"/>
            </a:pPr>
            <a:r>
              <a:rPr lang="en-US" sz="1600">
                <a:sym typeface="Century Gothic" panose="020B0502020202020204" pitchFamily="34" charset="0"/>
              </a:rPr>
              <a:t>High cost of supply </a:t>
            </a:r>
            <a:endParaRPr lang="en-US" sz="1600"/>
          </a:p>
          <a:p>
            <a:pPr marL="251460" lvl="1" indent="-182880" defTabSz="685800">
              <a:spcAft>
                <a:spcPts val="600"/>
              </a:spcAft>
              <a:buFont typeface="Arial" panose="020B0604020202020204" pitchFamily="34" charset="0"/>
              <a:buChar char="•"/>
            </a:pPr>
            <a:r>
              <a:rPr lang="en-US" sz="1600" b="1">
                <a:solidFill>
                  <a:srgbClr val="002A7E"/>
                </a:solidFill>
              </a:rPr>
              <a:t>Poor utility performance</a:t>
            </a:r>
          </a:p>
          <a:p>
            <a:pPr marL="251460" lvl="1" indent="-182880" defTabSz="685800">
              <a:spcAft>
                <a:spcPts val="600"/>
              </a:spcAft>
              <a:buFont typeface="Arial" panose="020B0604020202020204" pitchFamily="34" charset="0"/>
              <a:buChar char="•"/>
            </a:pPr>
            <a:r>
              <a:rPr lang="en-US" sz="1600" b="1">
                <a:solidFill>
                  <a:srgbClr val="002A7E"/>
                </a:solidFill>
                <a:sym typeface="Century Gothic" panose="020B0502020202020204" pitchFamily="34" charset="0"/>
              </a:rPr>
              <a:t>Low access </a:t>
            </a:r>
            <a:endParaRPr lang="en-US" sz="1600" b="1">
              <a:solidFill>
                <a:srgbClr val="002A7E"/>
              </a:solidFill>
            </a:endParaRPr>
          </a:p>
          <a:p>
            <a:pPr marL="251460" lvl="1" indent="-182880" defTabSz="685800">
              <a:spcAft>
                <a:spcPts val="600"/>
              </a:spcAft>
              <a:buFont typeface="Arial" panose="020B0604020202020204" pitchFamily="34" charset="0"/>
              <a:buChar char="•"/>
            </a:pPr>
            <a:r>
              <a:rPr lang="en-US" sz="1600" b="1">
                <a:solidFill>
                  <a:srgbClr val="002A7E"/>
                </a:solidFill>
                <a:sym typeface="Century Gothic" panose="020B0502020202020204" pitchFamily="34" charset="0"/>
              </a:rPr>
              <a:t>Weaknesses in governance and regulation </a:t>
            </a:r>
            <a:br>
              <a:rPr lang="en-US" sz="1600"/>
            </a:br>
            <a:r>
              <a:rPr lang="en-US" sz="1600">
                <a:sym typeface="Century Gothic" panose="020B0502020202020204" pitchFamily="34" charset="0"/>
              </a:rPr>
              <a:t>(need to implement THP reforms)</a:t>
            </a:r>
            <a:endParaRPr lang="en-US" sz="1600"/>
          </a:p>
        </p:txBody>
      </p:sp>
      <p:sp>
        <p:nvSpPr>
          <p:cNvPr id="47" name="TextBox 46">
            <a:extLst>
              <a:ext uri="{FF2B5EF4-FFF2-40B4-BE49-F238E27FC236}">
                <a16:creationId xmlns:a16="http://schemas.microsoft.com/office/drawing/2014/main" id="{BE9F7561-FEC5-4030-830E-A969D5564E00}"/>
              </a:ext>
            </a:extLst>
          </p:cNvPr>
          <p:cNvSpPr txBox="1"/>
          <p:nvPr/>
        </p:nvSpPr>
        <p:spPr>
          <a:xfrm>
            <a:off x="4079589" y="1474413"/>
            <a:ext cx="2410011" cy="646331"/>
          </a:xfrm>
          <a:prstGeom prst="rect">
            <a:avLst/>
          </a:prstGeom>
          <a:noFill/>
        </p:spPr>
        <p:txBody>
          <a:bodyPr wrap="square" lIns="0" rtlCol="0">
            <a:spAutoFit/>
          </a:bodyPr>
          <a:lstStyle/>
          <a:p>
            <a:pPr algn="ctr"/>
            <a:r>
              <a:rPr lang="en-US" b="1">
                <a:solidFill>
                  <a:schemeClr val="bg1"/>
                </a:solidFill>
              </a:rPr>
              <a:t>Strategic </a:t>
            </a:r>
            <a:br>
              <a:rPr lang="en-US" b="1">
                <a:solidFill>
                  <a:schemeClr val="bg1"/>
                </a:solidFill>
              </a:rPr>
            </a:br>
            <a:r>
              <a:rPr lang="en-US" b="1">
                <a:solidFill>
                  <a:schemeClr val="bg1"/>
                </a:solidFill>
              </a:rPr>
              <a:t>Approach</a:t>
            </a:r>
          </a:p>
        </p:txBody>
      </p:sp>
      <p:sp>
        <p:nvSpPr>
          <p:cNvPr id="55" name="TextBox 54">
            <a:extLst>
              <a:ext uri="{FF2B5EF4-FFF2-40B4-BE49-F238E27FC236}">
                <a16:creationId xmlns:a16="http://schemas.microsoft.com/office/drawing/2014/main" id="{8593DF9C-B31E-472A-80EE-9F3938558E51}"/>
              </a:ext>
            </a:extLst>
          </p:cNvPr>
          <p:cNvSpPr txBox="1">
            <a:spLocks noChangeAspect="1"/>
          </p:cNvSpPr>
          <p:nvPr/>
        </p:nvSpPr>
        <p:spPr>
          <a:xfrm>
            <a:off x="3748024" y="2241025"/>
            <a:ext cx="3073141" cy="3847207"/>
          </a:xfrm>
          <a:prstGeom prst="rect">
            <a:avLst/>
          </a:prstGeom>
          <a:noFill/>
        </p:spPr>
        <p:txBody>
          <a:bodyPr wrap="square" lIns="91440" tIns="45720" rIns="91440" bIns="45720" rtlCol="0" anchor="t">
            <a:spAutoFit/>
          </a:bodyPr>
          <a:lstStyle/>
          <a:p>
            <a:pPr marL="252000" lvl="1" indent="-182880" defTabSz="685800">
              <a:spcAft>
                <a:spcPts val="600"/>
              </a:spcAft>
              <a:buFont typeface="Arial" panose="020B0604020202020204" pitchFamily="34" charset="0"/>
              <a:buChar char="•"/>
            </a:pPr>
            <a:r>
              <a:rPr lang="en-US" sz="1600">
                <a:sym typeface="Century Gothic" panose="020B0502020202020204" pitchFamily="34" charset="0"/>
              </a:rPr>
              <a:t>Climate-resilient infrastructure investments</a:t>
            </a:r>
          </a:p>
          <a:p>
            <a:pPr marL="252000" lvl="1" indent="-182880" defTabSz="685800">
              <a:spcAft>
                <a:spcPts val="600"/>
              </a:spcAft>
              <a:buFont typeface="Arial" panose="020B0604020202020204" pitchFamily="34" charset="0"/>
              <a:buChar char="•"/>
            </a:pPr>
            <a:r>
              <a:rPr lang="en-US" sz="1600">
                <a:sym typeface="Century Gothic" panose="020B0502020202020204" pitchFamily="34" charset="0"/>
              </a:rPr>
              <a:t>Strengthen institutional governance and capacity</a:t>
            </a:r>
          </a:p>
          <a:p>
            <a:pPr marL="252000" lvl="1" indent="-182880" defTabSz="685800">
              <a:spcAft>
                <a:spcPts val="600"/>
              </a:spcAft>
              <a:buFont typeface="Arial" panose="020B0604020202020204" pitchFamily="34" charset="0"/>
              <a:buChar char="•"/>
            </a:pPr>
            <a:r>
              <a:rPr lang="en-US" sz="1600">
                <a:sym typeface="Century Gothic" panose="020B0502020202020204" pitchFamily="34" charset="0"/>
              </a:rPr>
              <a:t>Support increased supply of lower cost, renewable energy and increased private investment</a:t>
            </a:r>
          </a:p>
          <a:p>
            <a:pPr marL="252000" lvl="1" indent="-182880" defTabSz="685800">
              <a:spcAft>
                <a:spcPts val="600"/>
              </a:spcAft>
              <a:buFont typeface="Arial" panose="020B0604020202020204" pitchFamily="34" charset="0"/>
              <a:buChar char="•"/>
            </a:pPr>
            <a:r>
              <a:rPr lang="en-US" sz="1600">
                <a:sym typeface="Century Gothic" panose="020B0502020202020204" pitchFamily="34" charset="0"/>
              </a:rPr>
              <a:t>Promote productive use of electricity</a:t>
            </a:r>
          </a:p>
          <a:p>
            <a:pPr marL="252000" lvl="1" indent="-182880" defTabSz="685800">
              <a:spcAft>
                <a:spcPts val="600"/>
              </a:spcAft>
              <a:buFont typeface="Arial" panose="020B0604020202020204" pitchFamily="34" charset="0"/>
              <a:buChar char="•"/>
            </a:pPr>
            <a:r>
              <a:rPr lang="en-US" sz="1600" b="1">
                <a:solidFill>
                  <a:srgbClr val="002A7E"/>
                </a:solidFill>
                <a:sym typeface="Century Gothic" panose="020B0502020202020204" pitchFamily="34" charset="0"/>
              </a:rPr>
              <a:t>Support Private Sector Participation in the transition of the Dx utility (EDSA)</a:t>
            </a:r>
          </a:p>
        </p:txBody>
      </p:sp>
      <p:sp>
        <p:nvSpPr>
          <p:cNvPr id="56" name="TextBox 55">
            <a:extLst>
              <a:ext uri="{FF2B5EF4-FFF2-40B4-BE49-F238E27FC236}">
                <a16:creationId xmlns:a16="http://schemas.microsoft.com/office/drawing/2014/main" id="{47BEC209-F3AA-4EEE-A48A-310988A0DE49}"/>
              </a:ext>
            </a:extLst>
          </p:cNvPr>
          <p:cNvSpPr txBox="1">
            <a:spLocks noChangeAspect="1"/>
          </p:cNvSpPr>
          <p:nvPr/>
        </p:nvSpPr>
        <p:spPr>
          <a:xfrm>
            <a:off x="7255351" y="2287205"/>
            <a:ext cx="4323690" cy="4247317"/>
          </a:xfrm>
          <a:prstGeom prst="rect">
            <a:avLst/>
          </a:prstGeom>
          <a:noFill/>
        </p:spPr>
        <p:txBody>
          <a:bodyPr wrap="square" lIns="91440" tIns="45720" rIns="91440" bIns="45720" rtlCol="0" anchor="t">
            <a:spAutoFit/>
          </a:bodyPr>
          <a:lstStyle/>
          <a:p>
            <a:pPr marL="251460" lvl="1" indent="-182880" defTabSz="685800">
              <a:spcAft>
                <a:spcPts val="600"/>
              </a:spcAft>
              <a:buFont typeface="Arial" panose="020B0604020202020204" pitchFamily="34" charset="0"/>
              <a:buChar char="•"/>
            </a:pPr>
            <a:r>
              <a:rPr lang="en-US" sz="1600">
                <a:sym typeface="Century Gothic" panose="020B0502020202020204" pitchFamily="34" charset="0"/>
              </a:rPr>
              <a:t>Grid infrastructure to reduce technical losses, carry increased supply, and increase access</a:t>
            </a:r>
            <a:endParaRPr lang="en-US"/>
          </a:p>
          <a:p>
            <a:pPr marL="251460" lvl="1" indent="-182880" defTabSz="685800">
              <a:spcAft>
                <a:spcPts val="600"/>
              </a:spcAft>
              <a:buFont typeface="Arial" panose="020B0604020202020204" pitchFamily="34" charset="0"/>
              <a:buChar char="•"/>
            </a:pPr>
            <a:r>
              <a:rPr lang="en-US" sz="1600" b="1">
                <a:solidFill>
                  <a:srgbClr val="002A7E"/>
                </a:solidFill>
                <a:sym typeface="Century Gothic" panose="020B0502020202020204" pitchFamily="34" charset="0"/>
              </a:rPr>
              <a:t>Supply: possible IPP support (solar/storage), </a:t>
            </a:r>
            <a:r>
              <a:rPr lang="en-US" sz="1600">
                <a:sym typeface="Century Gothic" panose="020B0502020202020204" pitchFamily="34" charset="0"/>
              </a:rPr>
              <a:t>hydro rehabilitation</a:t>
            </a:r>
            <a:endParaRPr lang="en-US" sz="1600"/>
          </a:p>
          <a:p>
            <a:pPr marL="251460" lvl="1" indent="-182880" defTabSz="685800">
              <a:spcAft>
                <a:spcPts val="600"/>
              </a:spcAft>
              <a:buFont typeface="Arial" panose="020B0604020202020204" pitchFamily="34" charset="0"/>
              <a:buChar char="•"/>
            </a:pPr>
            <a:r>
              <a:rPr lang="en-US" sz="1600">
                <a:sym typeface="Century Gothic" panose="020B0502020202020204" pitchFamily="34" charset="0"/>
              </a:rPr>
              <a:t>Productive</a:t>
            </a:r>
            <a:r>
              <a:rPr lang="en-US" sz="1600">
                <a:ea typeface="+mn-lt"/>
                <a:cs typeface="+mn-lt"/>
              </a:rPr>
              <a:t> use (e.g. for off-farm food value chain activities)</a:t>
            </a:r>
            <a:endParaRPr lang="en-US" sz="1600">
              <a:solidFill>
                <a:srgbClr val="000000"/>
              </a:solidFill>
            </a:endParaRPr>
          </a:p>
          <a:p>
            <a:pPr marL="251460" lvl="1" indent="-182880" defTabSz="685800">
              <a:spcAft>
                <a:spcPts val="600"/>
              </a:spcAft>
              <a:buFont typeface="Arial" panose="020B0604020202020204" pitchFamily="34" charset="0"/>
              <a:buChar char="•"/>
            </a:pPr>
            <a:r>
              <a:rPr lang="en-US" sz="1600" b="1">
                <a:solidFill>
                  <a:srgbClr val="002A7E"/>
                </a:solidFill>
              </a:rPr>
              <a:t>Coordination with other donors “</a:t>
            </a:r>
            <a:r>
              <a:rPr lang="en-US" sz="1600" b="1" i="1">
                <a:solidFill>
                  <a:srgbClr val="002A7E"/>
                </a:solidFill>
              </a:rPr>
              <a:t>in and around</a:t>
            </a:r>
            <a:r>
              <a:rPr lang="en-US" sz="1600" b="1">
                <a:solidFill>
                  <a:srgbClr val="002A7E"/>
                </a:solidFill>
              </a:rPr>
              <a:t>” EDSA (TA, possible support for private sector participation)</a:t>
            </a:r>
            <a:endParaRPr lang="en-US" sz="1600" b="1">
              <a:solidFill>
                <a:srgbClr val="002A7E"/>
              </a:solidFill>
              <a:sym typeface="Century Gothic" panose="020B0502020202020204" pitchFamily="34" charset="0"/>
            </a:endParaRPr>
          </a:p>
          <a:p>
            <a:pPr marL="251460" lvl="1" indent="-182880" defTabSz="685800">
              <a:spcAft>
                <a:spcPts val="600"/>
              </a:spcAft>
              <a:buFont typeface="Arial" panose="020B0604020202020204" pitchFamily="34" charset="0"/>
              <a:buChar char="•"/>
            </a:pPr>
            <a:r>
              <a:rPr lang="en-US" sz="1600">
                <a:sym typeface="Century Gothic" panose="020B0502020202020204" pitchFamily="34" charset="0"/>
              </a:rPr>
              <a:t>Targeted technical capacity building </a:t>
            </a:r>
            <a:endParaRPr lang="en-US" sz="1600">
              <a:solidFill>
                <a:srgbClr val="000000"/>
              </a:solidFill>
              <a:sym typeface="Century Gothic" panose="020B0502020202020204" pitchFamily="34" charset="0"/>
            </a:endParaRPr>
          </a:p>
          <a:p>
            <a:pPr marL="251460" lvl="1" indent="-182880" defTabSz="685800">
              <a:spcAft>
                <a:spcPts val="600"/>
              </a:spcAft>
              <a:buFont typeface="Arial" panose="020B0604020202020204" pitchFamily="34" charset="0"/>
              <a:buChar char="•"/>
            </a:pPr>
            <a:r>
              <a:rPr lang="en-US" sz="1600">
                <a:solidFill>
                  <a:srgbClr val="000000"/>
                </a:solidFill>
                <a:sym typeface="Century Gothic" panose="020B0502020202020204" pitchFamily="34" charset="0"/>
              </a:rPr>
              <a:t>Strengthening the institutional/policy framework: continued</a:t>
            </a:r>
            <a:r>
              <a:rPr lang="en-US" sz="1600">
                <a:sym typeface="Century Gothic" panose="020B0502020202020204" pitchFamily="34" charset="0"/>
              </a:rPr>
              <a:t> tariff reform, sector roadmap implementation</a:t>
            </a:r>
            <a:endParaRPr lang="en-US" sz="1600"/>
          </a:p>
          <a:p>
            <a:pPr marL="251460" lvl="1" indent="-182880" defTabSz="685800">
              <a:spcAft>
                <a:spcPts val="600"/>
              </a:spcAft>
              <a:buFont typeface="Arial" panose="020B0604020202020204" pitchFamily="34" charset="0"/>
              <a:buChar char="•"/>
            </a:pPr>
            <a:endParaRPr lang="en-US" sz="1600" b="1">
              <a:solidFill>
                <a:srgbClr val="002A7E"/>
              </a:solidFill>
            </a:endParaRPr>
          </a:p>
        </p:txBody>
      </p:sp>
    </p:spTree>
    <p:extLst>
      <p:ext uri="{BB962C8B-B14F-4D97-AF65-F5344CB8AC3E}">
        <p14:creationId xmlns:p14="http://schemas.microsoft.com/office/powerpoint/2010/main" val="2386246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8"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lIns="0" tIns="45720" rIns="91440" bIns="45720" anchor="ctr"/>
          <a:lstStyle/>
          <a:p>
            <a:r>
              <a:rPr lang="en-US">
                <a:latin typeface="Century Gothic"/>
              </a:rPr>
              <a:t>PSP: Improving EDSA’s performance and financial losses is critical to achieving broader sector objectives</a:t>
            </a:r>
          </a:p>
        </p:txBody>
      </p:sp>
      <p:sp>
        <p:nvSpPr>
          <p:cNvPr id="17" name="TextBox 16">
            <a:extLst>
              <a:ext uri="{FF2B5EF4-FFF2-40B4-BE49-F238E27FC236}">
                <a16:creationId xmlns:a16="http://schemas.microsoft.com/office/drawing/2014/main" id="{A4EFC682-6D4D-4B71-9DEB-F0557D842CBC}"/>
              </a:ext>
            </a:extLst>
          </p:cNvPr>
          <p:cNvSpPr txBox="1">
            <a:spLocks noChangeAspect="1"/>
          </p:cNvSpPr>
          <p:nvPr/>
        </p:nvSpPr>
        <p:spPr>
          <a:xfrm>
            <a:off x="129833" y="1547812"/>
            <a:ext cx="7685097" cy="3277820"/>
          </a:xfrm>
          <a:prstGeom prst="rect">
            <a:avLst/>
          </a:prstGeom>
          <a:noFill/>
        </p:spPr>
        <p:txBody>
          <a:bodyPr wrap="square" lIns="91440" tIns="45720" rIns="91440" bIns="45720" rtlCol="0" anchor="t">
            <a:spAutoFit/>
          </a:bodyPr>
          <a:lstStyle/>
          <a:p>
            <a:pPr marL="0" lvl="1" defTabSz="685800">
              <a:spcAft>
                <a:spcPts val="600"/>
              </a:spcAft>
            </a:pPr>
            <a:r>
              <a:rPr lang="en-US" b="1">
                <a:solidFill>
                  <a:srgbClr val="113F8E"/>
                </a:solidFill>
                <a:sym typeface="Century Gothic" panose="020B0502020202020204" pitchFamily="34" charset="0"/>
              </a:rPr>
              <a:t>Electricity Distribution and Supply Authority (EDSA)</a:t>
            </a:r>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EDSA’s average energy supply costs are high, reaching ~ 0.17c/kWh</a:t>
            </a:r>
            <a:endParaRPr lang="en-US" sz="1600"/>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EDSA suffers high losses totaling 60% </a:t>
            </a:r>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technical (15%)</a:t>
            </a:r>
            <a:endParaRPr lang="en-US" sz="1600"/>
          </a:p>
          <a:p>
            <a:pPr marL="628650" lvl="2" indent="-171450" defTabSz="685800">
              <a:spcAft>
                <a:spcPts val="600"/>
              </a:spcAft>
              <a:buFont typeface="Arial" panose="020B0604020202020204" pitchFamily="34" charset="0"/>
              <a:buChar char="•"/>
            </a:pPr>
            <a:r>
              <a:rPr lang="en-US" sz="1600">
                <a:sym typeface="Century Gothic" panose="020B0502020202020204" pitchFamily="34" charset="0"/>
              </a:rPr>
              <a:t>commercial (33%)</a:t>
            </a:r>
            <a:endParaRPr lang="en-US" sz="1600"/>
          </a:p>
          <a:p>
            <a:pPr marL="628650" lvl="2" indent="-171450" defTabSz="685800">
              <a:spcAft>
                <a:spcPts val="600"/>
              </a:spcAft>
              <a:buFont typeface="Arial" panose="020B0604020202020204" pitchFamily="34" charset="0"/>
              <a:buChar char="•"/>
            </a:pPr>
            <a:r>
              <a:rPr lang="en-US" sz="1600">
                <a:sym typeface="Century Gothic" panose="020B0502020202020204" pitchFamily="34" charset="0"/>
              </a:rPr>
              <a:t>financial (12%)</a:t>
            </a:r>
            <a:endParaRPr lang="en-US" sz="1600"/>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EDSA’s collected revenues are limited due to low tariffs (14c/kWh)</a:t>
            </a:r>
            <a:endParaRPr lang="en-US" sz="1600"/>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EDSA requires unsustainable, on-going subsidies </a:t>
            </a:r>
            <a:endParaRPr lang="en-US" sz="1600"/>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EDSA is unable to meet obligations to fund grid maintenance &amp; expansion</a:t>
            </a:r>
            <a:endParaRPr lang="en-US" sz="1600"/>
          </a:p>
          <a:p>
            <a:pPr marL="171450" lvl="1" indent="-171450" defTabSz="685800">
              <a:spcAft>
                <a:spcPts val="600"/>
              </a:spcAft>
              <a:buFont typeface="Arial" panose="020B0604020202020204" pitchFamily="34" charset="0"/>
              <a:buChar char="•"/>
            </a:pPr>
            <a:r>
              <a:rPr lang="en-US" sz="1600">
                <a:sym typeface="Century Gothic" panose="020B0502020202020204" pitchFamily="34" charset="0"/>
              </a:rPr>
              <a:t>EGTC and IPPs are not paid fully or on time, leading to under investment</a:t>
            </a:r>
          </a:p>
        </p:txBody>
      </p:sp>
      <p:sp>
        <p:nvSpPr>
          <p:cNvPr id="4" name="Rectangle: Rounded Corners 3">
            <a:extLst>
              <a:ext uri="{FF2B5EF4-FFF2-40B4-BE49-F238E27FC236}">
                <a16:creationId xmlns:a16="http://schemas.microsoft.com/office/drawing/2014/main" id="{D1BFF81B-8EA0-4517-8E7A-22A18398FFFD}"/>
              </a:ext>
            </a:extLst>
          </p:cNvPr>
          <p:cNvSpPr/>
          <p:nvPr/>
        </p:nvSpPr>
        <p:spPr>
          <a:xfrm>
            <a:off x="339366" y="5049859"/>
            <a:ext cx="7163904" cy="1498283"/>
          </a:xfrm>
          <a:prstGeom prst="roundRect">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wrap="square" lIns="0" tIns="0" rIns="0" bIns="0" rtlCol="0" anchor="ctr">
            <a:spAutoFit/>
          </a:bodyPr>
          <a:lstStyle/>
          <a:p>
            <a:pPr algn="ctr">
              <a:spcBef>
                <a:spcPts val="600"/>
              </a:spcBef>
              <a:buClr>
                <a:srgbClr val="002060"/>
              </a:buClr>
            </a:pPr>
            <a:endParaRPr lang="en-US" sz="1200" b="1">
              <a:solidFill>
                <a:schemeClr val="bg1"/>
              </a:solidFill>
            </a:endParaRPr>
          </a:p>
          <a:p>
            <a:pPr algn="ctr">
              <a:spcBef>
                <a:spcPts val="600"/>
              </a:spcBef>
              <a:buClr>
                <a:srgbClr val="002060"/>
              </a:buClr>
            </a:pPr>
            <a:r>
              <a:rPr lang="en-US" b="1" i="1">
                <a:solidFill>
                  <a:schemeClr val="bg1"/>
                </a:solidFill>
              </a:rPr>
              <a:t>Private Sector Participation in EDSA is being explored to better manage the utility and ‘</a:t>
            </a:r>
            <a:r>
              <a:rPr lang="en-US" b="1" i="1" u="sng">
                <a:solidFill>
                  <a:schemeClr val="bg1"/>
                </a:solidFill>
              </a:rPr>
              <a:t>turn around</a:t>
            </a:r>
            <a:r>
              <a:rPr lang="en-US" b="1" i="1">
                <a:solidFill>
                  <a:schemeClr val="bg1"/>
                </a:solidFill>
              </a:rPr>
              <a:t>’ it’s finances, but parallel government efforts are required</a:t>
            </a:r>
          </a:p>
          <a:p>
            <a:pPr algn="ctr">
              <a:spcBef>
                <a:spcPts val="600"/>
              </a:spcBef>
              <a:buClr>
                <a:srgbClr val="002060"/>
              </a:buClr>
            </a:pPr>
            <a:endParaRPr lang="en-US" sz="1200" b="1">
              <a:solidFill>
                <a:schemeClr val="bg1"/>
              </a:solidFill>
            </a:endParaRPr>
          </a:p>
        </p:txBody>
      </p:sp>
      <p:pic>
        <p:nvPicPr>
          <p:cNvPr id="7" name="Picture 6">
            <a:extLst>
              <a:ext uri="{FF2B5EF4-FFF2-40B4-BE49-F238E27FC236}">
                <a16:creationId xmlns:a16="http://schemas.microsoft.com/office/drawing/2014/main" id="{7AC56C68-A237-46D3-AE24-85D159E12B60}"/>
              </a:ext>
            </a:extLst>
          </p:cNvPr>
          <p:cNvPicPr>
            <a:picLocks noChangeAspect="1"/>
          </p:cNvPicPr>
          <p:nvPr/>
        </p:nvPicPr>
        <p:blipFill rotWithShape="1">
          <a:blip r:embed="rId8"/>
          <a:srcRect l="5559" t="2028"/>
          <a:stretch/>
        </p:blipFill>
        <p:spPr>
          <a:xfrm>
            <a:off x="7712803" y="1383220"/>
            <a:ext cx="4349364" cy="4415780"/>
          </a:xfrm>
          <a:prstGeom prst="rect">
            <a:avLst/>
          </a:prstGeom>
        </p:spPr>
      </p:pic>
      <p:sp>
        <p:nvSpPr>
          <p:cNvPr id="2" name="TextBox 1">
            <a:extLst>
              <a:ext uri="{FF2B5EF4-FFF2-40B4-BE49-F238E27FC236}">
                <a16:creationId xmlns:a16="http://schemas.microsoft.com/office/drawing/2014/main" id="{BEE0B4F5-601E-415D-B43F-8A0C6A74014E}"/>
              </a:ext>
            </a:extLst>
          </p:cNvPr>
          <p:cNvSpPr txBox="1"/>
          <p:nvPr/>
        </p:nvSpPr>
        <p:spPr>
          <a:xfrm>
            <a:off x="8798560" y="5748200"/>
            <a:ext cx="2751715" cy="261610"/>
          </a:xfrm>
          <a:prstGeom prst="rect">
            <a:avLst/>
          </a:prstGeom>
          <a:noFill/>
        </p:spPr>
        <p:txBody>
          <a:bodyPr wrap="none" lIns="0" rtlCol="0">
            <a:spAutoFit/>
          </a:bodyPr>
          <a:lstStyle/>
          <a:p>
            <a:pPr algn="l"/>
            <a:r>
              <a:rPr lang="en-US" sz="1100" i="1"/>
              <a:t>Note: all analysis from Dalberg Advisors</a:t>
            </a:r>
          </a:p>
        </p:txBody>
      </p:sp>
    </p:spTree>
    <p:extLst>
      <p:ext uri="{BB962C8B-B14F-4D97-AF65-F5344CB8AC3E}">
        <p14:creationId xmlns:p14="http://schemas.microsoft.com/office/powerpoint/2010/main" val="247306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FB03868-F0BB-4E0E-8A26-5D86F02EC7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92" name="think-cell Slide" r:id="rId6" imgW="353" imgH="359" progId="TCLayout.ActiveDocument.1">
                  <p:embed/>
                </p:oleObj>
              </mc:Choice>
              <mc:Fallback>
                <p:oleObj name="think-cell Slide" r:id="rId6" imgW="353" imgH="359" progId="TCLayout.ActiveDocument.1">
                  <p:embed/>
                  <p:pic>
                    <p:nvPicPr>
                      <p:cNvPr id="6" name="Object 5" hidden="1">
                        <a:extLst>
                          <a:ext uri="{FF2B5EF4-FFF2-40B4-BE49-F238E27FC236}">
                            <a16:creationId xmlns:a16="http://schemas.microsoft.com/office/drawing/2014/main" id="{8FB03868-F0BB-4E0E-8A26-5D86F02EC7E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DC857858-647D-459F-AC40-E5FDC0E90636}"/>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defRPr/>
            </a:pPr>
            <a:endParaRPr lang="en-US" sz="3200" b="1" strike="noStrike" kern="1200" spc="0" normalizeH="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endParaRPr>
          </a:p>
        </p:txBody>
      </p:sp>
      <p:sp>
        <p:nvSpPr>
          <p:cNvPr id="9" name="Title 8">
            <a:extLst>
              <a:ext uri="{FF2B5EF4-FFF2-40B4-BE49-F238E27FC236}">
                <a16:creationId xmlns:a16="http://schemas.microsoft.com/office/drawing/2014/main" id="{0EF9DA3A-2B1E-4378-A63B-CDECD88E23E1}"/>
              </a:ext>
            </a:extLst>
          </p:cNvPr>
          <p:cNvSpPr>
            <a:spLocks noGrp="1"/>
          </p:cNvSpPr>
          <p:nvPr>
            <p:ph type="title"/>
          </p:nvPr>
        </p:nvSpPr>
        <p:spPr>
          <a:xfrm>
            <a:off x="441325" y="157167"/>
            <a:ext cx="11750675" cy="1089025"/>
          </a:xfrm>
        </p:spPr>
        <p:txBody>
          <a:bodyPr vert="horz"/>
          <a:lstStyle/>
          <a:p>
            <a:r>
              <a:rPr lang="en-US"/>
              <a:t>PSP: As MCC monitors progress three areas could be critical for compact (and PSP) success</a:t>
            </a:r>
          </a:p>
        </p:txBody>
      </p:sp>
      <p:pic>
        <p:nvPicPr>
          <p:cNvPr id="3" name="Picture 2">
            <a:extLst>
              <a:ext uri="{FF2B5EF4-FFF2-40B4-BE49-F238E27FC236}">
                <a16:creationId xmlns:a16="http://schemas.microsoft.com/office/drawing/2014/main" id="{4C78CBE0-0008-4798-A2B7-81692F6A9E6A}"/>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6228" b="93080" l="9717" r="93117">
                        <a14:foregroundMark x1="23482" y1="52941" x2="23482" y2="52941"/>
                        <a14:foregroundMark x1="38462" y1="34948" x2="38462" y2="34948"/>
                        <a14:foregroundMark x1="29150" y1="27682" x2="29150" y2="27682"/>
                        <a14:foregroundMark x1="25911" y1="19031" x2="25911" y2="19031"/>
                        <a14:foregroundMark x1="38462" y1="14187" x2="38462" y2="14187"/>
                        <a14:foregroundMark x1="53441" y1="7612" x2="53441" y2="7612"/>
                        <a14:foregroundMark x1="68016" y1="16263" x2="68016" y2="16263"/>
                        <a14:foregroundMark x1="80567" y1="14879" x2="80567" y2="14879"/>
                        <a14:foregroundMark x1="93927" y1="27682" x2="93927" y2="27682"/>
                        <a14:foregroundMark x1="83806" y1="27682" x2="83806" y2="27682"/>
                        <a14:foregroundMark x1="69636" y1="27682" x2="69636" y2="27682"/>
                        <a14:foregroundMark x1="78947" y1="39100" x2="78947" y2="39100"/>
                        <a14:foregroundMark x1="93927" y1="53633" x2="93927" y2="53633"/>
                        <a14:foregroundMark x1="80567" y1="53633" x2="80567" y2="53633"/>
                        <a14:foregroundMark x1="69636" y1="51557" x2="69636" y2="51557"/>
                        <a14:foregroundMark x1="53441" y1="52249" x2="53441" y2="52249"/>
                        <a14:foregroundMark x1="36032" y1="52941" x2="36032" y2="52941"/>
                        <a14:foregroundMark x1="15789" y1="50865" x2="15789" y2="50865"/>
                        <a14:foregroundMark x1="28340" y1="71626" x2="28340" y2="71626"/>
                        <a14:foregroundMark x1="40891" y1="64360" x2="40891" y2="64360"/>
                        <a14:foregroundMark x1="59514" y1="67128" x2="59514" y2="67128"/>
                        <a14:foregroundMark x1="75304" y1="67128" x2="75304" y2="67128"/>
                        <a14:foregroundMark x1="66397" y1="75779" x2="66397" y2="75779"/>
                        <a14:foregroundMark x1="86235" y1="88581" x2="86235" y2="88581"/>
                        <a14:foregroundMark x1="23482" y1="88581" x2="23482" y2="88581"/>
                        <a14:foregroundMark x1="20243" y1="91696" x2="20243" y2="91696"/>
                        <a14:foregroundMark x1="87045" y1="93080" x2="87045" y2="93080"/>
                      </a14:backgroundRemoval>
                    </a14:imgEffect>
                  </a14:imgLayer>
                </a14:imgProps>
              </a:ext>
            </a:extLst>
          </a:blip>
          <a:stretch>
            <a:fillRect/>
          </a:stretch>
        </p:blipFill>
        <p:spPr>
          <a:xfrm>
            <a:off x="1084540" y="1427008"/>
            <a:ext cx="822325" cy="1297147"/>
          </a:xfrm>
          <a:prstGeom prst="rect">
            <a:avLst/>
          </a:prstGeom>
        </p:spPr>
      </p:pic>
      <p:pic>
        <p:nvPicPr>
          <p:cNvPr id="11" name="Picture 10">
            <a:extLst>
              <a:ext uri="{FF2B5EF4-FFF2-40B4-BE49-F238E27FC236}">
                <a16:creationId xmlns:a16="http://schemas.microsoft.com/office/drawing/2014/main" id="{F216AAEB-CB8C-4C5B-B478-65E819807860}"/>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8043" b="94638" l="9309" r="96809">
                        <a14:foregroundMark x1="14628" y1="19839" x2="14628" y2="19839"/>
                        <a14:foregroundMark x1="10106" y1="27346" x2="10106" y2="27346"/>
                        <a14:foregroundMark x1="27660" y1="24397" x2="27660" y2="24397"/>
                        <a14:foregroundMark x1="26330" y1="8043" x2="26330" y2="8043"/>
                        <a14:foregroundMark x1="90957" y1="18231" x2="90957" y2="18231"/>
                        <a14:foregroundMark x1="80585" y1="15013" x2="80585" y2="15013"/>
                        <a14:foregroundMark x1="70213" y1="13137" x2="71011" y2="12869"/>
                        <a14:foregroundMark x1="94415" y1="32440" x2="94415" y2="32440"/>
                        <a14:foregroundMark x1="78723" y1="44772" x2="78723" y2="44772"/>
                        <a14:foregroundMark x1="81117" y1="57373" x2="81117" y2="57373"/>
                        <a14:foregroundMark x1="69415" y1="68633" x2="69415" y2="68633"/>
                        <a14:foregroundMark x1="68617" y1="94906" x2="68617" y2="94906"/>
                        <a14:foregroundMark x1="57447" y1="82306" x2="57447" y2="82306"/>
                        <a14:foregroundMark x1="46277" y1="79088" x2="46277" y2="79088"/>
                        <a14:foregroundMark x1="34309" y1="81769" x2="34309" y2="81769"/>
                        <a14:foregroundMark x1="22606" y1="83110" x2="23670" y2="83110"/>
                        <a14:foregroundMark x1="33245" y1="19035" x2="33245" y2="19035"/>
                        <a14:foregroundMark x1="38564" y1="19571" x2="38564" y2="19571"/>
                        <a14:foregroundMark x1="44947" y1="19303" x2="44947" y2="19303"/>
                        <a14:foregroundMark x1="96809" y1="18231" x2="96809" y2="18231"/>
                      </a14:backgroundRemoval>
                    </a14:imgEffect>
                  </a14:imgLayer>
                </a14:imgProps>
              </a:ext>
            </a:extLst>
          </a:blip>
          <a:stretch>
            <a:fillRect/>
          </a:stretch>
        </p:blipFill>
        <p:spPr>
          <a:xfrm>
            <a:off x="999426" y="3221666"/>
            <a:ext cx="992553" cy="1181886"/>
          </a:xfrm>
          <a:prstGeom prst="rect">
            <a:avLst/>
          </a:prstGeom>
        </p:spPr>
      </p:pic>
      <p:pic>
        <p:nvPicPr>
          <p:cNvPr id="13" name="Picture 12">
            <a:extLst>
              <a:ext uri="{FF2B5EF4-FFF2-40B4-BE49-F238E27FC236}">
                <a16:creationId xmlns:a16="http://schemas.microsoft.com/office/drawing/2014/main" id="{EFE186CF-5E82-420A-B9E1-7A087B37F39B}"/>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2047" b="98246" l="9645" r="92640">
                        <a14:foregroundMark x1="19543" y1="28363" x2="19543" y2="28363"/>
                        <a14:foregroundMark x1="59137" y1="4386" x2="59137" y2="4386"/>
                        <a14:foregroundMark x1="91371" y1="45614" x2="91371" y2="45614"/>
                        <a14:foregroundMark x1="45431" y1="92982" x2="45431" y2="92982"/>
                        <a14:foregroundMark x1="53299" y1="76316" x2="53299" y2="76316"/>
                        <a14:foregroundMark x1="52284" y1="93567" x2="52284" y2="93567"/>
                        <a14:foregroundMark x1="52538" y1="98246" x2="52538" y2="98246"/>
                        <a14:foregroundMark x1="53299" y1="2047" x2="53299" y2="2047"/>
                        <a14:foregroundMark x1="52284" y1="77778" x2="52284" y2="77778"/>
                        <a14:foregroundMark x1="44924" y1="67251" x2="44924" y2="67251"/>
                        <a14:foregroundMark x1="62690" y1="59357" x2="62690" y2="59357"/>
                        <a14:foregroundMark x1="44162" y1="44737" x2="44162" y2="44737"/>
                        <a14:foregroundMark x1="45685" y1="29825" x2="45685" y2="29825"/>
                        <a14:foregroundMark x1="57868" y1="30994" x2="57868" y2="30994"/>
                        <a14:foregroundMark x1="61168" y1="35088" x2="61168" y2="35088"/>
                        <a14:foregroundMark x1="53299" y1="24561" x2="53299" y2="24561"/>
                        <a14:foregroundMark x1="92640" y1="56725" x2="92640" y2="56725"/>
                      </a14:backgroundRemoval>
                    </a14:imgEffect>
                  </a14:imgLayer>
                </a14:imgProps>
              </a:ext>
            </a:extLst>
          </a:blip>
          <a:stretch>
            <a:fillRect/>
          </a:stretch>
        </p:blipFill>
        <p:spPr>
          <a:xfrm>
            <a:off x="868398" y="4965818"/>
            <a:ext cx="1254609" cy="1089026"/>
          </a:xfrm>
          <a:prstGeom prst="rect">
            <a:avLst/>
          </a:prstGeom>
        </p:spPr>
      </p:pic>
      <p:sp>
        <p:nvSpPr>
          <p:cNvPr id="15" name="Rectangle 14">
            <a:extLst>
              <a:ext uri="{FF2B5EF4-FFF2-40B4-BE49-F238E27FC236}">
                <a16:creationId xmlns:a16="http://schemas.microsoft.com/office/drawing/2014/main" id="{FB938C85-4593-4A5F-81CC-11F09B3E19B5}"/>
              </a:ext>
            </a:extLst>
          </p:cNvPr>
          <p:cNvSpPr/>
          <p:nvPr/>
        </p:nvSpPr>
        <p:spPr>
          <a:xfrm>
            <a:off x="2723664" y="1437168"/>
            <a:ext cx="8888819" cy="1297147"/>
          </a:xfrm>
          <a:prstGeom prst="rect">
            <a:avLst/>
          </a:prstGeom>
          <a:solidFill>
            <a:schemeClr val="bg1">
              <a:lumMod val="5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19" name="Rectangle 18">
            <a:extLst>
              <a:ext uri="{FF2B5EF4-FFF2-40B4-BE49-F238E27FC236}">
                <a16:creationId xmlns:a16="http://schemas.microsoft.com/office/drawing/2014/main" id="{61589033-6B3C-4BCF-8334-3C13AB98D224}"/>
              </a:ext>
            </a:extLst>
          </p:cNvPr>
          <p:cNvSpPr/>
          <p:nvPr/>
        </p:nvSpPr>
        <p:spPr>
          <a:xfrm>
            <a:off x="2723664" y="3154543"/>
            <a:ext cx="8888819" cy="1297147"/>
          </a:xfrm>
          <a:prstGeom prst="rect">
            <a:avLst/>
          </a:prstGeom>
          <a:solidFill>
            <a:srgbClr val="002060"/>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20" name="Rectangle 19">
            <a:extLst>
              <a:ext uri="{FF2B5EF4-FFF2-40B4-BE49-F238E27FC236}">
                <a16:creationId xmlns:a16="http://schemas.microsoft.com/office/drawing/2014/main" id="{C285AEC6-9E59-4EFE-86B2-EEA71862C081}"/>
              </a:ext>
            </a:extLst>
          </p:cNvPr>
          <p:cNvSpPr/>
          <p:nvPr/>
        </p:nvSpPr>
        <p:spPr>
          <a:xfrm>
            <a:off x="2723664" y="4861758"/>
            <a:ext cx="8888819" cy="1297147"/>
          </a:xfrm>
          <a:prstGeom prst="rect">
            <a:avLst/>
          </a:prstGeom>
          <a:solidFill>
            <a:schemeClr val="bg1">
              <a:lumMod val="50000"/>
            </a:schemeClr>
          </a:solidFill>
        </p:spPr>
        <p:txBody>
          <a:bodyPr wrap="square" lIns="0" tIns="0" rIns="0" bIns="0" rtlCol="0" anchor="ctr">
            <a:spAutoFit/>
          </a:bodyPr>
          <a:lstStyle/>
          <a:p>
            <a: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pPr>
            <a:endParaRPr kumimoji="0" lang="en-US" sz="11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BCBE0676-C40D-47EA-858F-FD1AAFD1D725}"/>
              </a:ext>
            </a:extLst>
          </p:cNvPr>
          <p:cNvSpPr txBox="1"/>
          <p:nvPr/>
        </p:nvSpPr>
        <p:spPr>
          <a:xfrm>
            <a:off x="2897519" y="1681626"/>
            <a:ext cx="8209941" cy="1000274"/>
          </a:xfrm>
          <a:prstGeom prst="rect">
            <a:avLst/>
          </a:prstGeom>
          <a:noFill/>
        </p:spPr>
        <p:txBody>
          <a:bodyPr wrap="none" lIns="0" rtlCol="0">
            <a:spAutoFit/>
          </a:bodyPr>
          <a:lstStyle/>
          <a:p>
            <a:pPr>
              <a:spcBef>
                <a:spcPts val="600"/>
              </a:spcBef>
              <a:buClr>
                <a:srgbClr val="002060"/>
              </a:buClr>
            </a:pPr>
            <a:r>
              <a:rPr lang="en-US" b="1" u="sng">
                <a:solidFill>
                  <a:schemeClr val="bg1"/>
                </a:solidFill>
              </a:rPr>
              <a:t>Responsibilities</a:t>
            </a:r>
            <a:r>
              <a:rPr lang="en-US" b="1">
                <a:solidFill>
                  <a:schemeClr val="bg1"/>
                </a:solidFill>
              </a:rPr>
              <a:t>: How can any PSP model enable the necessary parallel</a:t>
            </a:r>
          </a:p>
          <a:p>
            <a:pPr>
              <a:spcBef>
                <a:spcPts val="600"/>
              </a:spcBef>
              <a:buClr>
                <a:srgbClr val="002060"/>
              </a:buClr>
            </a:pPr>
            <a:r>
              <a:rPr lang="en-US" b="1">
                <a:solidFill>
                  <a:schemeClr val="bg1"/>
                </a:solidFill>
              </a:rPr>
              <a:t>capital investment in both distribution network upgrades and expansion?</a:t>
            </a:r>
          </a:p>
          <a:p>
            <a:endParaRPr lang="en-US"/>
          </a:p>
        </p:txBody>
      </p:sp>
      <p:sp>
        <p:nvSpPr>
          <p:cNvPr id="22" name="TextBox 21">
            <a:extLst>
              <a:ext uri="{FF2B5EF4-FFF2-40B4-BE49-F238E27FC236}">
                <a16:creationId xmlns:a16="http://schemas.microsoft.com/office/drawing/2014/main" id="{3780FB36-7893-4EE6-91B6-EE7C61C0C34C}"/>
              </a:ext>
            </a:extLst>
          </p:cNvPr>
          <p:cNvSpPr txBox="1"/>
          <p:nvPr/>
        </p:nvSpPr>
        <p:spPr>
          <a:xfrm>
            <a:off x="2817628" y="3441256"/>
            <a:ext cx="8665535" cy="923330"/>
          </a:xfrm>
          <a:prstGeom prst="rect">
            <a:avLst/>
          </a:prstGeom>
          <a:noFill/>
        </p:spPr>
        <p:txBody>
          <a:bodyPr wrap="square" lIns="0" rtlCol="0">
            <a:spAutoFit/>
          </a:bodyPr>
          <a:lstStyle/>
          <a:p>
            <a:pPr>
              <a:spcBef>
                <a:spcPts val="600"/>
              </a:spcBef>
              <a:buClr>
                <a:srgbClr val="002060"/>
              </a:buClr>
            </a:pPr>
            <a:r>
              <a:rPr lang="en-US" b="1" u="sng">
                <a:solidFill>
                  <a:schemeClr val="bg1"/>
                </a:solidFill>
              </a:rPr>
              <a:t>Performance</a:t>
            </a:r>
            <a:r>
              <a:rPr lang="en-US" b="1">
                <a:solidFill>
                  <a:schemeClr val="bg1"/>
                </a:solidFill>
              </a:rPr>
              <a:t>: How is performance measured and incentivized and what role would the regulator need to play in that process?</a:t>
            </a:r>
          </a:p>
          <a:p>
            <a:pPr algn="l"/>
            <a:endParaRPr lang="en-US"/>
          </a:p>
        </p:txBody>
      </p:sp>
      <p:sp>
        <p:nvSpPr>
          <p:cNvPr id="23" name="TextBox 22">
            <a:extLst>
              <a:ext uri="{FF2B5EF4-FFF2-40B4-BE49-F238E27FC236}">
                <a16:creationId xmlns:a16="http://schemas.microsoft.com/office/drawing/2014/main" id="{74147C9B-F728-4924-8286-CE62CAF5DF48}"/>
              </a:ext>
            </a:extLst>
          </p:cNvPr>
          <p:cNvSpPr txBox="1"/>
          <p:nvPr/>
        </p:nvSpPr>
        <p:spPr>
          <a:xfrm>
            <a:off x="2897519" y="5119481"/>
            <a:ext cx="8585644" cy="1200329"/>
          </a:xfrm>
          <a:prstGeom prst="rect">
            <a:avLst/>
          </a:prstGeom>
          <a:noFill/>
        </p:spPr>
        <p:txBody>
          <a:bodyPr wrap="square" lIns="0" rtlCol="0">
            <a:spAutoFit/>
          </a:bodyPr>
          <a:lstStyle/>
          <a:p>
            <a:r>
              <a:rPr lang="en-US" b="1" u="sng">
                <a:solidFill>
                  <a:schemeClr val="bg1"/>
                </a:solidFill>
              </a:rPr>
              <a:t>Economic Viability</a:t>
            </a:r>
            <a:r>
              <a:rPr lang="en-US" b="1">
                <a:solidFill>
                  <a:schemeClr val="bg1"/>
                </a:solidFill>
              </a:rPr>
              <a:t>: How much subsidy will EDSA require across a range of potential scenarios? How are sector subsidies by MCC (gov’t) minimized to create a sustainable EDSA and EGTC? </a:t>
            </a:r>
          </a:p>
          <a:p>
            <a:pPr algn="l"/>
            <a:endParaRPr lang="en-US"/>
          </a:p>
        </p:txBody>
      </p:sp>
    </p:spTree>
    <p:extLst>
      <p:ext uri="{BB962C8B-B14F-4D97-AF65-F5344CB8AC3E}">
        <p14:creationId xmlns:p14="http://schemas.microsoft.com/office/powerpoint/2010/main" val="33272631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uCQvgAFwRmGz7ZLfQd.o8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sEk9f4qJ289lfou9tBfV_Q"/>
</p:tagLst>
</file>

<file path=ppt/theme/theme1.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square" lIns="0" tIns="0" rIns="0" bIns="0">
        <a:spAutoFit/>
      </a:bodyPr>
      <a:lstStyle>
        <a:def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defRPr kumimoji="0" sz="1100" b="0" i="0" u="none" strike="noStrike" kern="1200" cap="none" spc="0" normalizeH="0" baseline="0" noProof="0" dirty="0" smtClean="0">
            <a:ln>
              <a:noFill/>
            </a:ln>
            <a:solidFill>
              <a:prstClr val="black"/>
            </a:solidFill>
            <a:effectLst/>
            <a:uLnTx/>
            <a:uFillTx/>
            <a:latin typeface="Century Gothic"/>
            <a:ea typeface="Calibri" panose="020F0502020204030204" pitchFamily="34" charset="0"/>
            <a:cs typeface="Times New Roman" panose="02020603050405020304" pitchFamily="18" charset="0"/>
          </a:defRPr>
        </a:defPPr>
      </a:lstStyle>
    </a:spDef>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square" lIns="0" tIns="0" rIns="0" bIns="0">
        <a:spAutoFit/>
      </a:bodyPr>
      <a:lstStyle>
        <a:defPPr marL="285750" marR="0" indent="-285750" algn="l" defTabSz="914400" rtl="0" eaLnBrk="1" fontAlgn="auto" latinLnBrk="0" hangingPunct="1">
          <a:spcBef>
            <a:spcPts val="600"/>
          </a:spcBef>
          <a:spcAft>
            <a:spcPts val="0"/>
          </a:spcAft>
          <a:buClr>
            <a:srgbClr val="002060"/>
          </a:buClr>
          <a:buSzTx/>
          <a:buFont typeface="Wingdings" panose="05000000000000000000" pitchFamily="2" charset="2"/>
          <a:buChar char="§"/>
          <a:tabLst/>
          <a:defRPr kumimoji="0" sz="1100" b="0" i="0" u="none" strike="noStrike" kern="1200" cap="none" spc="0" normalizeH="0" baseline="0" noProof="0" dirty="0" smtClean="0">
            <a:ln>
              <a:noFill/>
            </a:ln>
            <a:solidFill>
              <a:prstClr val="black"/>
            </a:solidFill>
            <a:effectLst/>
            <a:uLnTx/>
            <a:uFillTx/>
            <a:latin typeface="Century Gothic"/>
            <a:ea typeface="Calibri" panose="020F0502020204030204" pitchFamily="34" charset="0"/>
            <a:cs typeface="Times New Roman" panose="02020603050405020304" pitchFamily="18" charset="0"/>
          </a:defRPr>
        </a:defPPr>
      </a:lstStyle>
    </a:spDef>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E5C6A3DC4A484E8A796AB41A9CFDCA" ma:contentTypeVersion="10" ma:contentTypeDescription="Create a new document." ma:contentTypeScope="" ma:versionID="d9c4e84d2cba887bfdebaeb749fdde1b">
  <xsd:schema xmlns:xsd="http://www.w3.org/2001/XMLSchema" xmlns:xs="http://www.w3.org/2001/XMLSchema" xmlns:p="http://schemas.microsoft.com/office/2006/metadata/properties" xmlns:ns2="761877d5-8514-49e9-b92c-4e83a7a3a7c3" xmlns:ns3="28358595-2b77-4a3c-9f9d-2916222f4424" targetNamespace="http://schemas.microsoft.com/office/2006/metadata/properties" ma:root="true" ma:fieldsID="513a8525ab8e6b5035866d2d6aeca3a8" ns2:_="" ns3:_="">
    <xsd:import namespace="761877d5-8514-49e9-b92c-4e83a7a3a7c3"/>
    <xsd:import namespace="28358595-2b77-4a3c-9f9d-2916222f442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1877d5-8514-49e9-b92c-4e83a7a3a7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358595-2b77-4a3c-9f9d-2916222f442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28358595-2b77-4a3c-9f9d-2916222f4424">
      <UserInfo>
        <DisplayName>Dejene, Yeshiareg (DCO/SEC-GSI)</DisplayName>
        <AccountId>18</AccountId>
        <AccountType/>
      </UserInfo>
      <UserInfo>
        <DisplayName>Tarter, Andrew M (DCO/SEC-GSI/Associate Director)</DisplayName>
        <AccountId>16</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DE7C48-37CE-402A-91D5-20B6EBD2D2ED}">
  <ds:schemaRefs>
    <ds:schemaRef ds:uri="28358595-2b77-4a3c-9f9d-2916222f4424"/>
    <ds:schemaRef ds:uri="761877d5-8514-49e9-b92c-4e83a7a3a7c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2.xml><?xml version="1.0" encoding="utf-8"?>
<ds:datastoreItem xmlns:ds="http://schemas.openxmlformats.org/officeDocument/2006/customXml" ds:itemID="{34EC3A2A-C25F-4B36-BA7A-4F019ED0FEDF}">
  <ds:schemaRefs>
    <ds:schemaRef ds:uri="28358595-2b77-4a3c-9f9d-2916222f4424"/>
    <ds:schemaRef ds:uri="761877d5-8514-49e9-b92c-4e83a7a3a7c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EA1120C-7BC3-4257-B95F-0EF32F28AD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222</TotalTime>
  <Words>1410</Words>
  <Application>Microsoft Office PowerPoint</Application>
  <PresentationFormat>Widescreen</PresentationFormat>
  <Paragraphs>170</Paragraphs>
  <Slides>19</Slides>
  <Notes>18</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32" baseType="lpstr">
      <vt:lpstr>Arial</vt:lpstr>
      <vt:lpstr>Calibri</vt:lpstr>
      <vt:lpstr>Calibri Light</vt:lpstr>
      <vt:lpstr>Century Gothic</vt:lpstr>
      <vt:lpstr>Lato</vt:lpstr>
      <vt:lpstr>Palatino Linotype</vt:lpstr>
      <vt:lpstr>Times New Roman</vt:lpstr>
      <vt:lpstr>warnock-pro-1</vt:lpstr>
      <vt:lpstr>Wingdings</vt:lpstr>
      <vt:lpstr>3_Office Theme</vt:lpstr>
      <vt:lpstr>4_Office Theme</vt:lpstr>
      <vt:lpstr>5_Office Theme</vt:lpstr>
      <vt:lpstr>think-cell Slide</vt:lpstr>
      <vt:lpstr>PowerPoint Presentation</vt:lpstr>
      <vt:lpstr>PowerPoint Presentation</vt:lpstr>
      <vt:lpstr>Sierra Leone country context</vt:lpstr>
      <vt:lpstr>Timeline to signing Oct 2023</vt:lpstr>
      <vt:lpstr>Proposed MCC priority areas</vt:lpstr>
      <vt:lpstr>Sector: Building on the Threshold Program – continued Sector Roadmap Implementation</vt:lpstr>
      <vt:lpstr>Sector: Insufficient availability of affordable and reliable electricity to satisfy demand among households, businesses, and institutions</vt:lpstr>
      <vt:lpstr>PSP: Improving EDSA’s performance and financial losses is critical to achieving broader sector objectives</vt:lpstr>
      <vt:lpstr>PSP: As MCC monitors progress three areas could be critical for compact (and PSP) success</vt:lpstr>
      <vt:lpstr>PSP: The government is looking to bring PSP in EDSA, specifically through an O&amp;M “concession”</vt:lpstr>
      <vt:lpstr>PSP: FIT commissioned Dalberg to help our thinking in supporting the GoSL timeline through best practices</vt:lpstr>
      <vt:lpstr>PSP: As PSP evolves there are several areas we are working to resolve for an O&amp;M concession to be successful</vt:lpstr>
      <vt:lpstr>PSP: Decreasing generation costs and increasing tariffs are essential to reduce EDSA’s reliance on subsidies</vt:lpstr>
      <vt:lpstr>PSP: There are a range of distribution investment needs moving forward and it is unclear who will be responsible</vt:lpstr>
      <vt:lpstr>PSP: Potential risks and coordination to consider during program design</vt:lpstr>
      <vt:lpstr>In summary, moving forward MCC will continue to monitor several ongoing issues</vt:lpstr>
      <vt:lpstr>Questions for the Advisory Council</vt:lpstr>
      <vt:lpstr>PowerPoint Presentation</vt:lpstr>
      <vt:lpstr>PowerPoint Presentation</vt:lpstr>
    </vt:vector>
  </TitlesOfParts>
  <Company>MCC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MCC Overview for the Vine</dc:title>
  <dc:creator>Sarah Lakey</dc:creator>
  <cp:lastModifiedBy>Bossar, Albert G (DCO/IEPS-FIT)</cp:lastModifiedBy>
  <cp:revision>110</cp:revision>
  <cp:lastPrinted>2020-10-27T23:05:08Z</cp:lastPrinted>
  <dcterms:created xsi:type="dcterms:W3CDTF">2018-07-18T16:44:07Z</dcterms:created>
  <dcterms:modified xsi:type="dcterms:W3CDTF">2022-04-21T13:47:31Z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0x01010018E5C6A3DC4A484E8A796AB41A9CFDCA</vt:lpwstr>
  </property>
  <property fmtid="{D5CDD505-2E9C-101B-9397-08002B2CF9AE}" pid="3" name="_dlc_DocIdItemGuid">
    <vt:lpwstr>9665d85c-dd08-43d5-b34b-8f9480c57783</vt:lpwstr>
  </property>
</Properties>
</file>